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712" r:id="rId4"/>
  </p:sldMasterIdLst>
  <p:notesMasterIdLst>
    <p:notesMasterId r:id="rId28"/>
  </p:notesMasterIdLst>
  <p:sldIdLst>
    <p:sldId id="273" r:id="rId5"/>
    <p:sldId id="426" r:id="rId6"/>
    <p:sldId id="436" r:id="rId7"/>
    <p:sldId id="355" r:id="rId8"/>
    <p:sldId id="261" r:id="rId9"/>
    <p:sldId id="289" r:id="rId10"/>
    <p:sldId id="286" r:id="rId11"/>
    <p:sldId id="427" r:id="rId12"/>
    <p:sldId id="365" r:id="rId13"/>
    <p:sldId id="293" r:id="rId14"/>
    <p:sldId id="431" r:id="rId15"/>
    <p:sldId id="281" r:id="rId16"/>
    <p:sldId id="428" r:id="rId17"/>
    <p:sldId id="425" r:id="rId18"/>
    <p:sldId id="258" r:id="rId19"/>
    <p:sldId id="263" r:id="rId20"/>
    <p:sldId id="268" r:id="rId21"/>
    <p:sldId id="260" r:id="rId22"/>
    <p:sldId id="432" r:id="rId23"/>
    <p:sldId id="433" r:id="rId24"/>
    <p:sldId id="278" r:id="rId25"/>
    <p:sldId id="437" r:id="rId26"/>
    <p:sldId id="43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50"/>
    <p:restoredTop sz="86384"/>
  </p:normalViewPr>
  <p:slideViewPr>
    <p:cSldViewPr snapToGrid="0">
      <p:cViewPr varScale="1">
        <p:scale>
          <a:sx n="100" d="100"/>
          <a:sy n="100" d="100"/>
        </p:scale>
        <p:origin x="1256" y="160"/>
      </p:cViewPr>
      <p:guideLst>
        <p:guide orient="horz" pos="2160"/>
        <p:guide pos="3840"/>
      </p:guideLst>
    </p:cSldViewPr>
  </p:slideViewPr>
  <p:outlineViewPr>
    <p:cViewPr>
      <p:scale>
        <a:sx n="33" d="100"/>
        <a:sy n="33" d="100"/>
      </p:scale>
      <p:origin x="0" y="-4736"/>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A79B22-9F3E-416B-AF5A-1DFC2DB794B4}" type="doc">
      <dgm:prSet loTypeId="urn:microsoft.com/office/officeart/2005/8/layout/chevron1" loCatId="process" qsTypeId="urn:microsoft.com/office/officeart/2005/8/quickstyle/simple1" qsCatId="simple" csTypeId="urn:microsoft.com/office/officeart/2005/8/colors/accent1_2" csCatId="accent1" phldr="1"/>
      <dgm:spPr/>
    </dgm:pt>
    <dgm:pt modelId="{C4F1135C-C0C9-4377-9947-5047E9EA3035}">
      <dgm:prSet phldrT="[Text]"/>
      <dgm:spPr>
        <a:xfrm>
          <a:off x="2792" y="389282"/>
          <a:ext cx="1625463" cy="650185"/>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libri"/>
              <a:ea typeface="+mn-ea"/>
              <a:cs typeface="+mn-cs"/>
            </a:rPr>
            <a:t>BUY</a:t>
          </a:r>
        </a:p>
      </dgm:t>
    </dgm:pt>
    <dgm:pt modelId="{AE77A94C-D001-4F81-9032-342541E7E0CE}" type="parTrans" cxnId="{514FFF04-1B94-4A8A-AD0F-F0A7178F74E7}">
      <dgm:prSet/>
      <dgm:spPr/>
      <dgm:t>
        <a:bodyPr/>
        <a:lstStyle/>
        <a:p>
          <a:endParaRPr lang="en-US"/>
        </a:p>
      </dgm:t>
    </dgm:pt>
    <dgm:pt modelId="{6B0FFC2B-A68F-4974-A6BB-B61384569359}" type="sibTrans" cxnId="{514FFF04-1B94-4A8A-AD0F-F0A7178F74E7}">
      <dgm:prSet/>
      <dgm:spPr/>
      <dgm:t>
        <a:bodyPr/>
        <a:lstStyle/>
        <a:p>
          <a:endParaRPr lang="en-US"/>
        </a:p>
      </dgm:t>
    </dgm:pt>
    <dgm:pt modelId="{B6FFCD63-BCDF-4A55-AE94-F59843468D52}">
      <dgm:prSet phldrT="[Text]"/>
      <dgm:spPr>
        <a:xfrm>
          <a:off x="1465709" y="389282"/>
          <a:ext cx="1625463" cy="650185"/>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libri"/>
              <a:ea typeface="+mn-ea"/>
              <a:cs typeface="+mn-cs"/>
            </a:rPr>
            <a:t>MAKE</a:t>
          </a:r>
        </a:p>
      </dgm:t>
    </dgm:pt>
    <dgm:pt modelId="{D2081DF1-92F9-405F-9D51-C7C92DA0DA93}" type="parTrans" cxnId="{7C15CF40-71EC-441F-9B85-58F3DF781C04}">
      <dgm:prSet/>
      <dgm:spPr/>
      <dgm:t>
        <a:bodyPr/>
        <a:lstStyle/>
        <a:p>
          <a:endParaRPr lang="en-US"/>
        </a:p>
      </dgm:t>
    </dgm:pt>
    <dgm:pt modelId="{BE196671-61AE-4D21-AD5C-38B580E36C3D}" type="sibTrans" cxnId="{7C15CF40-71EC-441F-9B85-58F3DF781C04}">
      <dgm:prSet/>
      <dgm:spPr/>
      <dgm:t>
        <a:bodyPr/>
        <a:lstStyle/>
        <a:p>
          <a:endParaRPr lang="en-US"/>
        </a:p>
      </dgm:t>
    </dgm:pt>
    <dgm:pt modelId="{64387277-AF6E-4F56-AD92-03A08CE59457}">
      <dgm:prSet phldrT="[Text]"/>
      <dgm:spPr>
        <a:xfrm>
          <a:off x="2928626" y="389282"/>
          <a:ext cx="1625463" cy="650185"/>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MOVE</a:t>
          </a:r>
        </a:p>
      </dgm:t>
    </dgm:pt>
    <dgm:pt modelId="{F837EFE1-2434-4FB3-843E-FEE3D7F87406}" type="parTrans" cxnId="{455112BD-934B-4354-8C63-98EDB692E440}">
      <dgm:prSet/>
      <dgm:spPr/>
      <dgm:t>
        <a:bodyPr/>
        <a:lstStyle/>
        <a:p>
          <a:endParaRPr lang="en-US"/>
        </a:p>
      </dgm:t>
    </dgm:pt>
    <dgm:pt modelId="{A0A1A792-6D7F-4CEC-B0E3-B04CF1457270}" type="sibTrans" cxnId="{455112BD-934B-4354-8C63-98EDB692E440}">
      <dgm:prSet/>
      <dgm:spPr/>
      <dgm:t>
        <a:bodyPr/>
        <a:lstStyle/>
        <a:p>
          <a:endParaRPr lang="en-US"/>
        </a:p>
      </dgm:t>
    </dgm:pt>
    <dgm:pt modelId="{EA9EB1CA-3A12-4846-97DC-B36038228C42}">
      <dgm:prSet phldrT="[Text]"/>
      <dgm:spPr>
        <a:xfrm>
          <a:off x="4391544" y="389282"/>
          <a:ext cx="1625463" cy="650185"/>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libri"/>
              <a:ea typeface="+mn-ea"/>
              <a:cs typeface="+mn-cs"/>
            </a:rPr>
            <a:t>SELL</a:t>
          </a:r>
        </a:p>
      </dgm:t>
    </dgm:pt>
    <dgm:pt modelId="{00FA7AD6-F362-4185-871C-DA8F29E03594}" type="parTrans" cxnId="{FB8A0247-D788-45CB-BD9B-6FF641B4696B}">
      <dgm:prSet/>
      <dgm:spPr/>
      <dgm:t>
        <a:bodyPr/>
        <a:lstStyle/>
        <a:p>
          <a:endParaRPr lang="en-US"/>
        </a:p>
      </dgm:t>
    </dgm:pt>
    <dgm:pt modelId="{C08A7D01-9E3E-4D68-8E00-317B0BFD9236}" type="sibTrans" cxnId="{FB8A0247-D788-45CB-BD9B-6FF641B4696B}">
      <dgm:prSet/>
      <dgm:spPr/>
      <dgm:t>
        <a:bodyPr/>
        <a:lstStyle/>
        <a:p>
          <a:endParaRPr lang="en-US"/>
        </a:p>
      </dgm:t>
    </dgm:pt>
    <dgm:pt modelId="{037EAB3F-F002-42A3-BC48-A19A3506E07E}" type="pres">
      <dgm:prSet presAssocID="{36A79B22-9F3E-416B-AF5A-1DFC2DB794B4}" presName="Name0" presStyleCnt="0">
        <dgm:presLayoutVars>
          <dgm:dir/>
          <dgm:animLvl val="lvl"/>
          <dgm:resizeHandles val="exact"/>
        </dgm:presLayoutVars>
      </dgm:prSet>
      <dgm:spPr/>
    </dgm:pt>
    <dgm:pt modelId="{DA1677AA-6B53-430C-A6A5-A1C3736AC03B}" type="pres">
      <dgm:prSet presAssocID="{C4F1135C-C0C9-4377-9947-5047E9EA3035}" presName="parTxOnly" presStyleLbl="node1" presStyleIdx="0" presStyleCnt="4">
        <dgm:presLayoutVars>
          <dgm:chMax val="0"/>
          <dgm:chPref val="0"/>
          <dgm:bulletEnabled val="1"/>
        </dgm:presLayoutVars>
      </dgm:prSet>
      <dgm:spPr>
        <a:prstGeom prst="chevron">
          <a:avLst/>
        </a:prstGeom>
      </dgm:spPr>
    </dgm:pt>
    <dgm:pt modelId="{E9055699-BB83-4025-8434-1857CA13855C}" type="pres">
      <dgm:prSet presAssocID="{6B0FFC2B-A68F-4974-A6BB-B61384569359}" presName="parTxOnlySpace" presStyleCnt="0"/>
      <dgm:spPr/>
    </dgm:pt>
    <dgm:pt modelId="{DCD449F0-E3CB-45B5-8C9B-BF245FA1A9F9}" type="pres">
      <dgm:prSet presAssocID="{B6FFCD63-BCDF-4A55-AE94-F59843468D52}" presName="parTxOnly" presStyleLbl="node1" presStyleIdx="1" presStyleCnt="4">
        <dgm:presLayoutVars>
          <dgm:chMax val="0"/>
          <dgm:chPref val="0"/>
          <dgm:bulletEnabled val="1"/>
        </dgm:presLayoutVars>
      </dgm:prSet>
      <dgm:spPr>
        <a:prstGeom prst="chevron">
          <a:avLst/>
        </a:prstGeom>
      </dgm:spPr>
    </dgm:pt>
    <dgm:pt modelId="{3D58CB90-A5CE-4107-A317-70FF11C04B39}" type="pres">
      <dgm:prSet presAssocID="{BE196671-61AE-4D21-AD5C-38B580E36C3D}" presName="parTxOnlySpace" presStyleCnt="0"/>
      <dgm:spPr/>
    </dgm:pt>
    <dgm:pt modelId="{77013D2B-E124-4B99-AB7F-D21C9A869EC9}" type="pres">
      <dgm:prSet presAssocID="{64387277-AF6E-4F56-AD92-03A08CE59457}" presName="parTxOnly" presStyleLbl="node1" presStyleIdx="2" presStyleCnt="4">
        <dgm:presLayoutVars>
          <dgm:chMax val="0"/>
          <dgm:chPref val="0"/>
          <dgm:bulletEnabled val="1"/>
        </dgm:presLayoutVars>
      </dgm:prSet>
      <dgm:spPr>
        <a:prstGeom prst="chevron">
          <a:avLst/>
        </a:prstGeom>
      </dgm:spPr>
    </dgm:pt>
    <dgm:pt modelId="{ED00EF39-90BD-45E8-B931-960029F1DF8B}" type="pres">
      <dgm:prSet presAssocID="{A0A1A792-6D7F-4CEC-B0E3-B04CF1457270}" presName="parTxOnlySpace" presStyleCnt="0"/>
      <dgm:spPr/>
    </dgm:pt>
    <dgm:pt modelId="{EAD96C10-C0DE-4CC5-9FB6-E41F40FE3A59}" type="pres">
      <dgm:prSet presAssocID="{EA9EB1CA-3A12-4846-97DC-B36038228C42}" presName="parTxOnly" presStyleLbl="node1" presStyleIdx="3" presStyleCnt="4" custLinFactNeighborY="1052">
        <dgm:presLayoutVars>
          <dgm:chMax val="0"/>
          <dgm:chPref val="0"/>
          <dgm:bulletEnabled val="1"/>
        </dgm:presLayoutVars>
      </dgm:prSet>
      <dgm:spPr>
        <a:prstGeom prst="chevron">
          <a:avLst/>
        </a:prstGeom>
      </dgm:spPr>
    </dgm:pt>
  </dgm:ptLst>
  <dgm:cxnLst>
    <dgm:cxn modelId="{514FFF04-1B94-4A8A-AD0F-F0A7178F74E7}" srcId="{36A79B22-9F3E-416B-AF5A-1DFC2DB794B4}" destId="{C4F1135C-C0C9-4377-9947-5047E9EA3035}" srcOrd="0" destOrd="0" parTransId="{AE77A94C-D001-4F81-9032-342541E7E0CE}" sibTransId="{6B0FFC2B-A68F-4974-A6BB-B61384569359}"/>
    <dgm:cxn modelId="{86554434-3A84-3F4B-9AB5-EC48DED12523}" type="presOf" srcId="{C4F1135C-C0C9-4377-9947-5047E9EA3035}" destId="{DA1677AA-6B53-430C-A6A5-A1C3736AC03B}" srcOrd="0" destOrd="0" presId="urn:microsoft.com/office/officeart/2005/8/layout/chevron1"/>
    <dgm:cxn modelId="{7C15CF40-71EC-441F-9B85-58F3DF781C04}" srcId="{36A79B22-9F3E-416B-AF5A-1DFC2DB794B4}" destId="{B6FFCD63-BCDF-4A55-AE94-F59843468D52}" srcOrd="1" destOrd="0" parTransId="{D2081DF1-92F9-405F-9D51-C7C92DA0DA93}" sibTransId="{BE196671-61AE-4D21-AD5C-38B580E36C3D}"/>
    <dgm:cxn modelId="{FB8A0247-D788-45CB-BD9B-6FF641B4696B}" srcId="{36A79B22-9F3E-416B-AF5A-1DFC2DB794B4}" destId="{EA9EB1CA-3A12-4846-97DC-B36038228C42}" srcOrd="3" destOrd="0" parTransId="{00FA7AD6-F362-4185-871C-DA8F29E03594}" sibTransId="{C08A7D01-9E3E-4D68-8E00-317B0BFD9236}"/>
    <dgm:cxn modelId="{9B4B065E-07CC-4445-8077-BA0733EDF77A}" type="presOf" srcId="{36A79B22-9F3E-416B-AF5A-1DFC2DB794B4}" destId="{037EAB3F-F002-42A3-BC48-A19A3506E07E}" srcOrd="0" destOrd="0" presId="urn:microsoft.com/office/officeart/2005/8/layout/chevron1"/>
    <dgm:cxn modelId="{FE4DAE60-DF8F-CB42-A720-8C8EABC4C81F}" type="presOf" srcId="{B6FFCD63-BCDF-4A55-AE94-F59843468D52}" destId="{DCD449F0-E3CB-45B5-8C9B-BF245FA1A9F9}" srcOrd="0" destOrd="0" presId="urn:microsoft.com/office/officeart/2005/8/layout/chevron1"/>
    <dgm:cxn modelId="{455112BD-934B-4354-8C63-98EDB692E440}" srcId="{36A79B22-9F3E-416B-AF5A-1DFC2DB794B4}" destId="{64387277-AF6E-4F56-AD92-03A08CE59457}" srcOrd="2" destOrd="0" parTransId="{F837EFE1-2434-4FB3-843E-FEE3D7F87406}" sibTransId="{A0A1A792-6D7F-4CEC-B0E3-B04CF1457270}"/>
    <dgm:cxn modelId="{136FDDEA-2949-2C46-8D5B-20205AF78E7B}" type="presOf" srcId="{EA9EB1CA-3A12-4846-97DC-B36038228C42}" destId="{EAD96C10-C0DE-4CC5-9FB6-E41F40FE3A59}" srcOrd="0" destOrd="0" presId="urn:microsoft.com/office/officeart/2005/8/layout/chevron1"/>
    <dgm:cxn modelId="{5AEABAFE-E31A-3345-A944-AF52E4EAEF24}" type="presOf" srcId="{64387277-AF6E-4F56-AD92-03A08CE59457}" destId="{77013D2B-E124-4B99-AB7F-D21C9A869EC9}" srcOrd="0" destOrd="0" presId="urn:microsoft.com/office/officeart/2005/8/layout/chevron1"/>
    <dgm:cxn modelId="{F39FAA56-3E82-0D4A-BB30-5250A2C84CD3}" type="presParOf" srcId="{037EAB3F-F002-42A3-BC48-A19A3506E07E}" destId="{DA1677AA-6B53-430C-A6A5-A1C3736AC03B}" srcOrd="0" destOrd="0" presId="urn:microsoft.com/office/officeart/2005/8/layout/chevron1"/>
    <dgm:cxn modelId="{BFE6C690-FC6F-3142-8687-CA06FE3148D9}" type="presParOf" srcId="{037EAB3F-F002-42A3-BC48-A19A3506E07E}" destId="{E9055699-BB83-4025-8434-1857CA13855C}" srcOrd="1" destOrd="0" presId="urn:microsoft.com/office/officeart/2005/8/layout/chevron1"/>
    <dgm:cxn modelId="{D0E593F2-4C20-834F-A69B-92E696E31C36}" type="presParOf" srcId="{037EAB3F-F002-42A3-BC48-A19A3506E07E}" destId="{DCD449F0-E3CB-45B5-8C9B-BF245FA1A9F9}" srcOrd="2" destOrd="0" presId="urn:microsoft.com/office/officeart/2005/8/layout/chevron1"/>
    <dgm:cxn modelId="{702C242D-2FDA-F740-B1F6-76EDBEA2637E}" type="presParOf" srcId="{037EAB3F-F002-42A3-BC48-A19A3506E07E}" destId="{3D58CB90-A5CE-4107-A317-70FF11C04B39}" srcOrd="3" destOrd="0" presId="urn:microsoft.com/office/officeart/2005/8/layout/chevron1"/>
    <dgm:cxn modelId="{3CAC1022-F361-4046-9D1E-2912D223C967}" type="presParOf" srcId="{037EAB3F-F002-42A3-BC48-A19A3506E07E}" destId="{77013D2B-E124-4B99-AB7F-D21C9A869EC9}" srcOrd="4" destOrd="0" presId="urn:microsoft.com/office/officeart/2005/8/layout/chevron1"/>
    <dgm:cxn modelId="{B467B227-3C6C-8548-B047-08DDDDB94B26}" type="presParOf" srcId="{037EAB3F-F002-42A3-BC48-A19A3506E07E}" destId="{ED00EF39-90BD-45E8-B931-960029F1DF8B}" srcOrd="5" destOrd="0" presId="urn:microsoft.com/office/officeart/2005/8/layout/chevron1"/>
    <dgm:cxn modelId="{3F0272CA-F4BD-6C40-912A-D77F10B912F6}" type="presParOf" srcId="{037EAB3F-F002-42A3-BC48-A19A3506E07E}" destId="{EAD96C10-C0DE-4CC5-9FB6-E41F40FE3A59}"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A79B22-9F3E-416B-AF5A-1DFC2DB794B4}" type="doc">
      <dgm:prSet loTypeId="urn:microsoft.com/office/officeart/2005/8/layout/chevron1" loCatId="process" qsTypeId="urn:microsoft.com/office/officeart/2005/8/quickstyle/simple1" qsCatId="simple" csTypeId="urn:microsoft.com/office/officeart/2005/8/colors/accent1_2" csCatId="accent1" phldr="1"/>
      <dgm:spPr/>
    </dgm:pt>
    <dgm:pt modelId="{C4F1135C-C0C9-4377-9947-5047E9EA3035}">
      <dgm:prSet phldrT="[Text]"/>
      <dgm:spPr>
        <a:xfrm>
          <a:off x="2792" y="389282"/>
          <a:ext cx="1625463" cy="650185"/>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Purchasing</a:t>
          </a:r>
          <a:endParaRPr lang="en-US" dirty="0">
            <a:solidFill>
              <a:sysClr val="window" lastClr="FFFFFF"/>
            </a:solidFill>
            <a:latin typeface="Calibri"/>
            <a:ea typeface="+mn-ea"/>
            <a:cs typeface="+mn-cs"/>
          </a:endParaRPr>
        </a:p>
      </dgm:t>
    </dgm:pt>
    <dgm:pt modelId="{AE77A94C-D001-4F81-9032-342541E7E0CE}" type="parTrans" cxnId="{514FFF04-1B94-4A8A-AD0F-F0A7178F74E7}">
      <dgm:prSet/>
      <dgm:spPr/>
      <dgm:t>
        <a:bodyPr/>
        <a:lstStyle/>
        <a:p>
          <a:endParaRPr lang="en-US"/>
        </a:p>
      </dgm:t>
    </dgm:pt>
    <dgm:pt modelId="{6B0FFC2B-A68F-4974-A6BB-B61384569359}" type="sibTrans" cxnId="{514FFF04-1B94-4A8A-AD0F-F0A7178F74E7}">
      <dgm:prSet/>
      <dgm:spPr/>
      <dgm:t>
        <a:bodyPr/>
        <a:lstStyle/>
        <a:p>
          <a:endParaRPr lang="en-US"/>
        </a:p>
      </dgm:t>
    </dgm:pt>
    <dgm:pt modelId="{B6FFCD63-BCDF-4A55-AE94-F59843468D52}">
      <dgm:prSet phldrT="[Text]"/>
      <dgm:spPr>
        <a:xfrm>
          <a:off x="1465709" y="389282"/>
          <a:ext cx="1625463" cy="650185"/>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libri"/>
              <a:ea typeface="+mn-ea"/>
              <a:cs typeface="+mn-cs"/>
            </a:rPr>
            <a:t>Operations</a:t>
          </a:r>
        </a:p>
      </dgm:t>
    </dgm:pt>
    <dgm:pt modelId="{D2081DF1-92F9-405F-9D51-C7C92DA0DA93}" type="parTrans" cxnId="{7C15CF40-71EC-441F-9B85-58F3DF781C04}">
      <dgm:prSet/>
      <dgm:spPr/>
      <dgm:t>
        <a:bodyPr/>
        <a:lstStyle/>
        <a:p>
          <a:endParaRPr lang="en-US"/>
        </a:p>
      </dgm:t>
    </dgm:pt>
    <dgm:pt modelId="{BE196671-61AE-4D21-AD5C-38B580E36C3D}" type="sibTrans" cxnId="{7C15CF40-71EC-441F-9B85-58F3DF781C04}">
      <dgm:prSet/>
      <dgm:spPr/>
      <dgm:t>
        <a:bodyPr/>
        <a:lstStyle/>
        <a:p>
          <a:endParaRPr lang="en-US"/>
        </a:p>
      </dgm:t>
    </dgm:pt>
    <dgm:pt modelId="{64387277-AF6E-4F56-AD92-03A08CE59457}">
      <dgm:prSet phldrT="[Text]"/>
      <dgm:spPr>
        <a:xfrm>
          <a:off x="2928626" y="389282"/>
          <a:ext cx="1625463" cy="650185"/>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libri"/>
              <a:ea typeface="+mn-ea"/>
              <a:cs typeface="+mn-cs"/>
            </a:rPr>
            <a:t>Transportation</a:t>
          </a:r>
        </a:p>
      </dgm:t>
    </dgm:pt>
    <dgm:pt modelId="{F837EFE1-2434-4FB3-843E-FEE3D7F87406}" type="parTrans" cxnId="{455112BD-934B-4354-8C63-98EDB692E440}">
      <dgm:prSet/>
      <dgm:spPr/>
      <dgm:t>
        <a:bodyPr/>
        <a:lstStyle/>
        <a:p>
          <a:endParaRPr lang="en-US"/>
        </a:p>
      </dgm:t>
    </dgm:pt>
    <dgm:pt modelId="{A0A1A792-6D7F-4CEC-B0E3-B04CF1457270}" type="sibTrans" cxnId="{455112BD-934B-4354-8C63-98EDB692E440}">
      <dgm:prSet/>
      <dgm:spPr/>
      <dgm:t>
        <a:bodyPr/>
        <a:lstStyle/>
        <a:p>
          <a:endParaRPr lang="en-US"/>
        </a:p>
      </dgm:t>
    </dgm:pt>
    <dgm:pt modelId="{EA9EB1CA-3A12-4846-97DC-B36038228C42}">
      <dgm:prSet phldrT="[Text]"/>
      <dgm:spPr>
        <a:xfrm>
          <a:off x="4391544" y="389282"/>
          <a:ext cx="1625463" cy="650185"/>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libri"/>
              <a:ea typeface="+mn-ea"/>
              <a:cs typeface="+mn-cs"/>
            </a:rPr>
            <a:t>Marketing</a:t>
          </a:r>
        </a:p>
      </dgm:t>
    </dgm:pt>
    <dgm:pt modelId="{00FA7AD6-F362-4185-871C-DA8F29E03594}" type="parTrans" cxnId="{FB8A0247-D788-45CB-BD9B-6FF641B4696B}">
      <dgm:prSet/>
      <dgm:spPr/>
      <dgm:t>
        <a:bodyPr/>
        <a:lstStyle/>
        <a:p>
          <a:endParaRPr lang="en-US"/>
        </a:p>
      </dgm:t>
    </dgm:pt>
    <dgm:pt modelId="{C08A7D01-9E3E-4D68-8E00-317B0BFD9236}" type="sibTrans" cxnId="{FB8A0247-D788-45CB-BD9B-6FF641B4696B}">
      <dgm:prSet/>
      <dgm:spPr/>
      <dgm:t>
        <a:bodyPr/>
        <a:lstStyle/>
        <a:p>
          <a:endParaRPr lang="en-US"/>
        </a:p>
      </dgm:t>
    </dgm:pt>
    <dgm:pt modelId="{037EAB3F-F002-42A3-BC48-A19A3506E07E}" type="pres">
      <dgm:prSet presAssocID="{36A79B22-9F3E-416B-AF5A-1DFC2DB794B4}" presName="Name0" presStyleCnt="0">
        <dgm:presLayoutVars>
          <dgm:dir/>
          <dgm:animLvl val="lvl"/>
          <dgm:resizeHandles val="exact"/>
        </dgm:presLayoutVars>
      </dgm:prSet>
      <dgm:spPr/>
    </dgm:pt>
    <dgm:pt modelId="{DA1677AA-6B53-430C-A6A5-A1C3736AC03B}" type="pres">
      <dgm:prSet presAssocID="{C4F1135C-C0C9-4377-9947-5047E9EA3035}" presName="parTxOnly" presStyleLbl="node1" presStyleIdx="0" presStyleCnt="4">
        <dgm:presLayoutVars>
          <dgm:chMax val="0"/>
          <dgm:chPref val="0"/>
          <dgm:bulletEnabled val="1"/>
        </dgm:presLayoutVars>
      </dgm:prSet>
      <dgm:spPr>
        <a:prstGeom prst="chevron">
          <a:avLst/>
        </a:prstGeom>
      </dgm:spPr>
    </dgm:pt>
    <dgm:pt modelId="{E9055699-BB83-4025-8434-1857CA13855C}" type="pres">
      <dgm:prSet presAssocID="{6B0FFC2B-A68F-4974-A6BB-B61384569359}" presName="parTxOnlySpace" presStyleCnt="0"/>
      <dgm:spPr/>
    </dgm:pt>
    <dgm:pt modelId="{DCD449F0-E3CB-45B5-8C9B-BF245FA1A9F9}" type="pres">
      <dgm:prSet presAssocID="{B6FFCD63-BCDF-4A55-AE94-F59843468D52}" presName="parTxOnly" presStyleLbl="node1" presStyleIdx="1" presStyleCnt="4">
        <dgm:presLayoutVars>
          <dgm:chMax val="0"/>
          <dgm:chPref val="0"/>
          <dgm:bulletEnabled val="1"/>
        </dgm:presLayoutVars>
      </dgm:prSet>
      <dgm:spPr>
        <a:prstGeom prst="chevron">
          <a:avLst/>
        </a:prstGeom>
      </dgm:spPr>
    </dgm:pt>
    <dgm:pt modelId="{3D58CB90-A5CE-4107-A317-70FF11C04B39}" type="pres">
      <dgm:prSet presAssocID="{BE196671-61AE-4D21-AD5C-38B580E36C3D}" presName="parTxOnlySpace" presStyleCnt="0"/>
      <dgm:spPr/>
    </dgm:pt>
    <dgm:pt modelId="{77013D2B-E124-4B99-AB7F-D21C9A869EC9}" type="pres">
      <dgm:prSet presAssocID="{64387277-AF6E-4F56-AD92-03A08CE59457}" presName="parTxOnly" presStyleLbl="node1" presStyleIdx="2" presStyleCnt="4">
        <dgm:presLayoutVars>
          <dgm:chMax val="0"/>
          <dgm:chPref val="0"/>
          <dgm:bulletEnabled val="1"/>
        </dgm:presLayoutVars>
      </dgm:prSet>
      <dgm:spPr>
        <a:prstGeom prst="chevron">
          <a:avLst/>
        </a:prstGeom>
      </dgm:spPr>
    </dgm:pt>
    <dgm:pt modelId="{ED00EF39-90BD-45E8-B931-960029F1DF8B}" type="pres">
      <dgm:prSet presAssocID="{A0A1A792-6D7F-4CEC-B0E3-B04CF1457270}" presName="parTxOnlySpace" presStyleCnt="0"/>
      <dgm:spPr/>
    </dgm:pt>
    <dgm:pt modelId="{EAD96C10-C0DE-4CC5-9FB6-E41F40FE3A59}" type="pres">
      <dgm:prSet presAssocID="{EA9EB1CA-3A12-4846-97DC-B36038228C42}" presName="parTxOnly" presStyleLbl="node1" presStyleIdx="3" presStyleCnt="4" custLinFactNeighborY="1052">
        <dgm:presLayoutVars>
          <dgm:chMax val="0"/>
          <dgm:chPref val="0"/>
          <dgm:bulletEnabled val="1"/>
        </dgm:presLayoutVars>
      </dgm:prSet>
      <dgm:spPr>
        <a:prstGeom prst="chevron">
          <a:avLst/>
        </a:prstGeom>
      </dgm:spPr>
    </dgm:pt>
  </dgm:ptLst>
  <dgm:cxnLst>
    <dgm:cxn modelId="{514FFF04-1B94-4A8A-AD0F-F0A7178F74E7}" srcId="{36A79B22-9F3E-416B-AF5A-1DFC2DB794B4}" destId="{C4F1135C-C0C9-4377-9947-5047E9EA3035}" srcOrd="0" destOrd="0" parTransId="{AE77A94C-D001-4F81-9032-342541E7E0CE}" sibTransId="{6B0FFC2B-A68F-4974-A6BB-B61384569359}"/>
    <dgm:cxn modelId="{E54DBF23-3539-6943-B08A-DC6D72680F22}" type="presOf" srcId="{C4F1135C-C0C9-4377-9947-5047E9EA3035}" destId="{DA1677AA-6B53-430C-A6A5-A1C3736AC03B}" srcOrd="0" destOrd="0" presId="urn:microsoft.com/office/officeart/2005/8/layout/chevron1"/>
    <dgm:cxn modelId="{7C15CF40-71EC-441F-9B85-58F3DF781C04}" srcId="{36A79B22-9F3E-416B-AF5A-1DFC2DB794B4}" destId="{B6FFCD63-BCDF-4A55-AE94-F59843468D52}" srcOrd="1" destOrd="0" parTransId="{D2081DF1-92F9-405F-9D51-C7C92DA0DA93}" sibTransId="{BE196671-61AE-4D21-AD5C-38B580E36C3D}"/>
    <dgm:cxn modelId="{FB8A0247-D788-45CB-BD9B-6FF641B4696B}" srcId="{36A79B22-9F3E-416B-AF5A-1DFC2DB794B4}" destId="{EA9EB1CA-3A12-4846-97DC-B36038228C42}" srcOrd="3" destOrd="0" parTransId="{00FA7AD6-F362-4185-871C-DA8F29E03594}" sibTransId="{C08A7D01-9E3E-4D68-8E00-317B0BFD9236}"/>
    <dgm:cxn modelId="{B0E4FE6B-8C69-F349-9778-8138847E9AD2}" type="presOf" srcId="{EA9EB1CA-3A12-4846-97DC-B36038228C42}" destId="{EAD96C10-C0DE-4CC5-9FB6-E41F40FE3A59}" srcOrd="0" destOrd="0" presId="urn:microsoft.com/office/officeart/2005/8/layout/chevron1"/>
    <dgm:cxn modelId="{D8A7E9BB-FB7B-B64D-AB5A-16390285A30F}" type="presOf" srcId="{64387277-AF6E-4F56-AD92-03A08CE59457}" destId="{77013D2B-E124-4B99-AB7F-D21C9A869EC9}" srcOrd="0" destOrd="0" presId="urn:microsoft.com/office/officeart/2005/8/layout/chevron1"/>
    <dgm:cxn modelId="{455112BD-934B-4354-8C63-98EDB692E440}" srcId="{36A79B22-9F3E-416B-AF5A-1DFC2DB794B4}" destId="{64387277-AF6E-4F56-AD92-03A08CE59457}" srcOrd="2" destOrd="0" parTransId="{F837EFE1-2434-4FB3-843E-FEE3D7F87406}" sibTransId="{A0A1A792-6D7F-4CEC-B0E3-B04CF1457270}"/>
    <dgm:cxn modelId="{022B78DE-BB27-8A4A-B315-89C3842A078E}" type="presOf" srcId="{36A79B22-9F3E-416B-AF5A-1DFC2DB794B4}" destId="{037EAB3F-F002-42A3-BC48-A19A3506E07E}" srcOrd="0" destOrd="0" presId="urn:microsoft.com/office/officeart/2005/8/layout/chevron1"/>
    <dgm:cxn modelId="{98C867ED-0AFD-3B4E-8D13-0E1C93576D5A}" type="presOf" srcId="{B6FFCD63-BCDF-4A55-AE94-F59843468D52}" destId="{DCD449F0-E3CB-45B5-8C9B-BF245FA1A9F9}" srcOrd="0" destOrd="0" presId="urn:microsoft.com/office/officeart/2005/8/layout/chevron1"/>
    <dgm:cxn modelId="{2D9BF49B-7831-3747-9E1B-26A77F58F5EB}" type="presParOf" srcId="{037EAB3F-F002-42A3-BC48-A19A3506E07E}" destId="{DA1677AA-6B53-430C-A6A5-A1C3736AC03B}" srcOrd="0" destOrd="0" presId="urn:microsoft.com/office/officeart/2005/8/layout/chevron1"/>
    <dgm:cxn modelId="{98368D9C-9285-3140-B2EC-9726C8491BC3}" type="presParOf" srcId="{037EAB3F-F002-42A3-BC48-A19A3506E07E}" destId="{E9055699-BB83-4025-8434-1857CA13855C}" srcOrd="1" destOrd="0" presId="urn:microsoft.com/office/officeart/2005/8/layout/chevron1"/>
    <dgm:cxn modelId="{F8B5EC8E-BB2C-6743-AC4A-28756C5DC9E0}" type="presParOf" srcId="{037EAB3F-F002-42A3-BC48-A19A3506E07E}" destId="{DCD449F0-E3CB-45B5-8C9B-BF245FA1A9F9}" srcOrd="2" destOrd="0" presId="urn:microsoft.com/office/officeart/2005/8/layout/chevron1"/>
    <dgm:cxn modelId="{FDBE1B34-4AA2-8F4B-8F5E-E72A32373CF3}" type="presParOf" srcId="{037EAB3F-F002-42A3-BC48-A19A3506E07E}" destId="{3D58CB90-A5CE-4107-A317-70FF11C04B39}" srcOrd="3" destOrd="0" presId="urn:microsoft.com/office/officeart/2005/8/layout/chevron1"/>
    <dgm:cxn modelId="{57EC1F77-2ED1-554F-8E53-7B849A499D63}" type="presParOf" srcId="{037EAB3F-F002-42A3-BC48-A19A3506E07E}" destId="{77013D2B-E124-4B99-AB7F-D21C9A869EC9}" srcOrd="4" destOrd="0" presId="urn:microsoft.com/office/officeart/2005/8/layout/chevron1"/>
    <dgm:cxn modelId="{3F63957C-6802-FF4B-97DA-4A7AACC46BB9}" type="presParOf" srcId="{037EAB3F-F002-42A3-BC48-A19A3506E07E}" destId="{ED00EF39-90BD-45E8-B931-960029F1DF8B}" srcOrd="5" destOrd="0" presId="urn:microsoft.com/office/officeart/2005/8/layout/chevron1"/>
    <dgm:cxn modelId="{83C8AB21-1764-BC49-B1B3-DE3E22F05050}" type="presParOf" srcId="{037EAB3F-F002-42A3-BC48-A19A3506E07E}" destId="{EAD96C10-C0DE-4CC5-9FB6-E41F40FE3A59}"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FAB587-B74B-4A79-A66B-9B1D2BA8B809}" type="doc">
      <dgm:prSet loTypeId="urn:microsoft.com/office/officeart/2005/8/layout/venn1" loCatId="relationship" qsTypeId="urn:microsoft.com/office/officeart/2005/8/quickstyle/simple1" qsCatId="simple" csTypeId="urn:microsoft.com/office/officeart/2005/8/colors/accent1_2" csCatId="accent1" phldr="1"/>
      <dgm:spPr/>
    </dgm:pt>
    <dgm:pt modelId="{BED5B426-880E-4F1F-B87C-07104C0AE227}">
      <dgm:prSet phldrT="[Text]" custT="1"/>
      <dgm:spPr/>
      <dgm:t>
        <a:bodyPr/>
        <a:lstStyle/>
        <a:p>
          <a:r>
            <a:rPr lang="en-US" sz="2800" b="1" dirty="0"/>
            <a:t>PEOPLE</a:t>
          </a:r>
        </a:p>
      </dgm:t>
    </dgm:pt>
    <dgm:pt modelId="{604B9BF8-F4CB-40FF-AF03-F76241679E68}" type="parTrans" cxnId="{BDB2E303-4D1E-4E8D-AAD9-243336ADC019}">
      <dgm:prSet/>
      <dgm:spPr/>
      <dgm:t>
        <a:bodyPr/>
        <a:lstStyle/>
        <a:p>
          <a:endParaRPr lang="en-US"/>
        </a:p>
      </dgm:t>
    </dgm:pt>
    <dgm:pt modelId="{7FFCFBBC-21C3-43FB-A112-A26A6CFEBDCD}" type="sibTrans" cxnId="{BDB2E303-4D1E-4E8D-AAD9-243336ADC019}">
      <dgm:prSet/>
      <dgm:spPr/>
      <dgm:t>
        <a:bodyPr/>
        <a:lstStyle/>
        <a:p>
          <a:endParaRPr lang="en-US"/>
        </a:p>
      </dgm:t>
    </dgm:pt>
    <dgm:pt modelId="{D61DC290-0590-460B-9FA7-5EC7C770F83B}">
      <dgm:prSet phldrT="[Text]" custT="1"/>
      <dgm:spPr/>
      <dgm:t>
        <a:bodyPr/>
        <a:lstStyle/>
        <a:p>
          <a:r>
            <a:rPr lang="en-US" sz="2400" b="1" dirty="0"/>
            <a:t>TECHNOLOGY</a:t>
          </a:r>
        </a:p>
      </dgm:t>
    </dgm:pt>
    <dgm:pt modelId="{8026B414-B296-4939-B100-1ABA07B049D2}" type="parTrans" cxnId="{016B0F70-5091-4DFB-83F9-1CE4CD183E1A}">
      <dgm:prSet/>
      <dgm:spPr/>
      <dgm:t>
        <a:bodyPr/>
        <a:lstStyle/>
        <a:p>
          <a:endParaRPr lang="en-US"/>
        </a:p>
      </dgm:t>
    </dgm:pt>
    <dgm:pt modelId="{C6DF2E3F-A0A4-459B-B3C5-196F9A2A089A}" type="sibTrans" cxnId="{016B0F70-5091-4DFB-83F9-1CE4CD183E1A}">
      <dgm:prSet/>
      <dgm:spPr/>
      <dgm:t>
        <a:bodyPr/>
        <a:lstStyle/>
        <a:p>
          <a:endParaRPr lang="en-US"/>
        </a:p>
      </dgm:t>
    </dgm:pt>
    <dgm:pt modelId="{20E930F3-2BA6-4906-B067-66993EA2EBD1}">
      <dgm:prSet phldrT="[Text]" custT="1"/>
      <dgm:spPr/>
      <dgm:t>
        <a:bodyPr/>
        <a:lstStyle/>
        <a:p>
          <a:r>
            <a:rPr lang="en-US" sz="2800" b="1" dirty="0"/>
            <a:t>PROCESSES</a:t>
          </a:r>
        </a:p>
      </dgm:t>
    </dgm:pt>
    <dgm:pt modelId="{994554A8-4E98-44E7-B99E-D70345254095}" type="sibTrans" cxnId="{7DC13F66-0256-439C-A96F-C0A898AD729A}">
      <dgm:prSet/>
      <dgm:spPr/>
      <dgm:t>
        <a:bodyPr/>
        <a:lstStyle/>
        <a:p>
          <a:endParaRPr lang="en-US"/>
        </a:p>
      </dgm:t>
    </dgm:pt>
    <dgm:pt modelId="{7A25EDC6-7A8F-45D5-A2C2-25BEA4669458}" type="parTrans" cxnId="{7DC13F66-0256-439C-A96F-C0A898AD729A}">
      <dgm:prSet/>
      <dgm:spPr/>
      <dgm:t>
        <a:bodyPr/>
        <a:lstStyle/>
        <a:p>
          <a:endParaRPr lang="en-US"/>
        </a:p>
      </dgm:t>
    </dgm:pt>
    <dgm:pt modelId="{D3051ED7-7BC7-4D7B-8AE6-7D8232A556A5}" type="pres">
      <dgm:prSet presAssocID="{A0FAB587-B74B-4A79-A66B-9B1D2BA8B809}" presName="compositeShape" presStyleCnt="0">
        <dgm:presLayoutVars>
          <dgm:chMax val="7"/>
          <dgm:dir/>
          <dgm:resizeHandles val="exact"/>
        </dgm:presLayoutVars>
      </dgm:prSet>
      <dgm:spPr/>
    </dgm:pt>
    <dgm:pt modelId="{19A49061-4C31-4233-8043-5B5DE2B46625}" type="pres">
      <dgm:prSet presAssocID="{BED5B426-880E-4F1F-B87C-07104C0AE227}" presName="circ1" presStyleLbl="vennNode1" presStyleIdx="0" presStyleCnt="3" custScaleX="119259" custLinFactNeighborX="-1663" custLinFactNeighborY="-1268"/>
      <dgm:spPr/>
    </dgm:pt>
    <dgm:pt modelId="{ED505CFB-0E6B-4913-8E5F-8A9A25DEDB92}" type="pres">
      <dgm:prSet presAssocID="{BED5B426-880E-4F1F-B87C-07104C0AE227}" presName="circ1Tx" presStyleLbl="revTx" presStyleIdx="0" presStyleCnt="0">
        <dgm:presLayoutVars>
          <dgm:chMax val="0"/>
          <dgm:chPref val="0"/>
          <dgm:bulletEnabled val="1"/>
        </dgm:presLayoutVars>
      </dgm:prSet>
      <dgm:spPr/>
    </dgm:pt>
    <dgm:pt modelId="{827FD1EE-869E-4832-B829-7FACFEC2E9EC}" type="pres">
      <dgm:prSet presAssocID="{D61DC290-0590-460B-9FA7-5EC7C770F83B}" presName="circ2" presStyleLbl="vennNode1" presStyleIdx="1" presStyleCnt="3" custScaleX="131686" custScaleY="106814" custLinFactNeighborY="-12196"/>
      <dgm:spPr/>
    </dgm:pt>
    <dgm:pt modelId="{0F93CD0A-A64B-4009-B7AB-9160C6850CA6}" type="pres">
      <dgm:prSet presAssocID="{D61DC290-0590-460B-9FA7-5EC7C770F83B}" presName="circ2Tx" presStyleLbl="revTx" presStyleIdx="0" presStyleCnt="0">
        <dgm:presLayoutVars>
          <dgm:chMax val="0"/>
          <dgm:chPref val="0"/>
          <dgm:bulletEnabled val="1"/>
        </dgm:presLayoutVars>
      </dgm:prSet>
      <dgm:spPr/>
    </dgm:pt>
    <dgm:pt modelId="{978D12E2-BA4D-4B2D-A435-CA721CC4A270}" type="pres">
      <dgm:prSet presAssocID="{20E930F3-2BA6-4906-B067-66993EA2EBD1}" presName="circ3" presStyleLbl="vennNode1" presStyleIdx="2" presStyleCnt="3" custScaleX="135746" custScaleY="110228" custLinFactNeighborY="-10918"/>
      <dgm:spPr/>
    </dgm:pt>
    <dgm:pt modelId="{0EE5CA38-E9A7-4F54-B8D6-3E53C0EB2C5D}" type="pres">
      <dgm:prSet presAssocID="{20E930F3-2BA6-4906-B067-66993EA2EBD1}" presName="circ3Tx" presStyleLbl="revTx" presStyleIdx="0" presStyleCnt="0">
        <dgm:presLayoutVars>
          <dgm:chMax val="0"/>
          <dgm:chPref val="0"/>
          <dgm:bulletEnabled val="1"/>
        </dgm:presLayoutVars>
      </dgm:prSet>
      <dgm:spPr/>
    </dgm:pt>
  </dgm:ptLst>
  <dgm:cxnLst>
    <dgm:cxn modelId="{BDB2E303-4D1E-4E8D-AAD9-243336ADC019}" srcId="{A0FAB587-B74B-4A79-A66B-9B1D2BA8B809}" destId="{BED5B426-880E-4F1F-B87C-07104C0AE227}" srcOrd="0" destOrd="0" parTransId="{604B9BF8-F4CB-40FF-AF03-F76241679E68}" sibTransId="{7FFCFBBC-21C3-43FB-A112-A26A6CFEBDCD}"/>
    <dgm:cxn modelId="{FC56D816-8CBD-FA40-9EAC-42228B3086B5}" type="presOf" srcId="{BED5B426-880E-4F1F-B87C-07104C0AE227}" destId="{19A49061-4C31-4233-8043-5B5DE2B46625}" srcOrd="0" destOrd="0" presId="urn:microsoft.com/office/officeart/2005/8/layout/venn1"/>
    <dgm:cxn modelId="{64055148-E044-B847-8AA6-A63D03F908BA}" type="presOf" srcId="{BED5B426-880E-4F1F-B87C-07104C0AE227}" destId="{ED505CFB-0E6B-4913-8E5F-8A9A25DEDB92}" srcOrd="1" destOrd="0" presId="urn:microsoft.com/office/officeart/2005/8/layout/venn1"/>
    <dgm:cxn modelId="{78F33151-728D-A747-B790-E3FE88A3C60A}" type="presOf" srcId="{A0FAB587-B74B-4A79-A66B-9B1D2BA8B809}" destId="{D3051ED7-7BC7-4D7B-8AE6-7D8232A556A5}" srcOrd="0" destOrd="0" presId="urn:microsoft.com/office/officeart/2005/8/layout/venn1"/>
    <dgm:cxn modelId="{7DC13F66-0256-439C-A96F-C0A898AD729A}" srcId="{A0FAB587-B74B-4A79-A66B-9B1D2BA8B809}" destId="{20E930F3-2BA6-4906-B067-66993EA2EBD1}" srcOrd="2" destOrd="0" parTransId="{7A25EDC6-7A8F-45D5-A2C2-25BEA4669458}" sibTransId="{994554A8-4E98-44E7-B99E-D70345254095}"/>
    <dgm:cxn modelId="{016B0F70-5091-4DFB-83F9-1CE4CD183E1A}" srcId="{A0FAB587-B74B-4A79-A66B-9B1D2BA8B809}" destId="{D61DC290-0590-460B-9FA7-5EC7C770F83B}" srcOrd="1" destOrd="0" parTransId="{8026B414-B296-4939-B100-1ABA07B049D2}" sibTransId="{C6DF2E3F-A0A4-459B-B3C5-196F9A2A089A}"/>
    <dgm:cxn modelId="{DEFA6978-780D-BE4E-A3E4-2EDDAC5BB3F2}" type="presOf" srcId="{D61DC290-0590-460B-9FA7-5EC7C770F83B}" destId="{827FD1EE-869E-4832-B829-7FACFEC2E9EC}" srcOrd="0" destOrd="0" presId="urn:microsoft.com/office/officeart/2005/8/layout/venn1"/>
    <dgm:cxn modelId="{5FEA5781-7055-D34E-9F61-765BC77367EB}" type="presOf" srcId="{20E930F3-2BA6-4906-B067-66993EA2EBD1}" destId="{0EE5CA38-E9A7-4F54-B8D6-3E53C0EB2C5D}" srcOrd="1" destOrd="0" presId="urn:microsoft.com/office/officeart/2005/8/layout/venn1"/>
    <dgm:cxn modelId="{E3C3579C-C7BE-D340-A160-DCB0EBD3D11D}" type="presOf" srcId="{20E930F3-2BA6-4906-B067-66993EA2EBD1}" destId="{978D12E2-BA4D-4B2D-A435-CA721CC4A270}" srcOrd="0" destOrd="0" presId="urn:microsoft.com/office/officeart/2005/8/layout/venn1"/>
    <dgm:cxn modelId="{A914BFFB-5889-F447-B629-867AC419E21B}" type="presOf" srcId="{D61DC290-0590-460B-9FA7-5EC7C770F83B}" destId="{0F93CD0A-A64B-4009-B7AB-9160C6850CA6}" srcOrd="1" destOrd="0" presId="urn:microsoft.com/office/officeart/2005/8/layout/venn1"/>
    <dgm:cxn modelId="{37CB0773-5EFF-8D4E-BAB8-C2DED425D25C}" type="presParOf" srcId="{D3051ED7-7BC7-4D7B-8AE6-7D8232A556A5}" destId="{19A49061-4C31-4233-8043-5B5DE2B46625}" srcOrd="0" destOrd="0" presId="urn:microsoft.com/office/officeart/2005/8/layout/venn1"/>
    <dgm:cxn modelId="{CC6A5CA7-AB36-A946-A741-2DD7FD541120}" type="presParOf" srcId="{D3051ED7-7BC7-4D7B-8AE6-7D8232A556A5}" destId="{ED505CFB-0E6B-4913-8E5F-8A9A25DEDB92}" srcOrd="1" destOrd="0" presId="urn:microsoft.com/office/officeart/2005/8/layout/venn1"/>
    <dgm:cxn modelId="{0232EAF5-F7D2-4E47-B7DC-87F5EC92FA84}" type="presParOf" srcId="{D3051ED7-7BC7-4D7B-8AE6-7D8232A556A5}" destId="{827FD1EE-869E-4832-B829-7FACFEC2E9EC}" srcOrd="2" destOrd="0" presId="urn:microsoft.com/office/officeart/2005/8/layout/venn1"/>
    <dgm:cxn modelId="{7E89204F-6417-DF4D-B44C-C221416C3C4A}" type="presParOf" srcId="{D3051ED7-7BC7-4D7B-8AE6-7D8232A556A5}" destId="{0F93CD0A-A64B-4009-B7AB-9160C6850CA6}" srcOrd="3" destOrd="0" presId="urn:microsoft.com/office/officeart/2005/8/layout/venn1"/>
    <dgm:cxn modelId="{DD049729-92B2-6E45-AF74-F7E15F30E1BC}" type="presParOf" srcId="{D3051ED7-7BC7-4D7B-8AE6-7D8232A556A5}" destId="{978D12E2-BA4D-4B2D-A435-CA721CC4A270}" srcOrd="4" destOrd="0" presId="urn:microsoft.com/office/officeart/2005/8/layout/venn1"/>
    <dgm:cxn modelId="{742CE78E-6C28-314B-B8F4-6A05D7E3FA5B}" type="presParOf" srcId="{D3051ED7-7BC7-4D7B-8AE6-7D8232A556A5}" destId="{0EE5CA38-E9A7-4F54-B8D6-3E53C0EB2C5D}"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1677AA-6B53-430C-A6A5-A1C3736AC03B}">
      <dsp:nvSpPr>
        <dsp:cNvPr id="0" name=""/>
        <dsp:cNvSpPr/>
      </dsp:nvSpPr>
      <dsp:spPr>
        <a:xfrm>
          <a:off x="5290" y="145951"/>
          <a:ext cx="3079893" cy="1231957"/>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64008" rIns="64008" bIns="64008" numCol="1" spcCol="1270" anchor="ctr" anchorCtr="0">
          <a:noAutofit/>
        </a:bodyPr>
        <a:lstStyle/>
        <a:p>
          <a:pPr marL="0" lvl="0" indent="0" algn="ctr" defTabSz="2133600">
            <a:lnSpc>
              <a:spcPct val="90000"/>
            </a:lnSpc>
            <a:spcBef>
              <a:spcPct val="0"/>
            </a:spcBef>
            <a:spcAft>
              <a:spcPct val="35000"/>
            </a:spcAft>
            <a:buNone/>
          </a:pPr>
          <a:r>
            <a:rPr lang="en-US" sz="4800" kern="1200" dirty="0">
              <a:solidFill>
                <a:sysClr val="window" lastClr="FFFFFF"/>
              </a:solidFill>
              <a:latin typeface="Calibri"/>
              <a:ea typeface="+mn-ea"/>
              <a:cs typeface="+mn-cs"/>
            </a:rPr>
            <a:t>BUY</a:t>
          </a:r>
        </a:p>
      </dsp:txBody>
      <dsp:txXfrm>
        <a:off x="621269" y="145951"/>
        <a:ext cx="1847936" cy="1231957"/>
      </dsp:txXfrm>
    </dsp:sp>
    <dsp:sp modelId="{DCD449F0-E3CB-45B5-8C9B-BF245FA1A9F9}">
      <dsp:nvSpPr>
        <dsp:cNvPr id="0" name=""/>
        <dsp:cNvSpPr/>
      </dsp:nvSpPr>
      <dsp:spPr>
        <a:xfrm>
          <a:off x="2777195" y="145951"/>
          <a:ext cx="3079893" cy="1231957"/>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64008" rIns="64008" bIns="64008" numCol="1" spcCol="1270" anchor="ctr" anchorCtr="0">
          <a:noAutofit/>
        </a:bodyPr>
        <a:lstStyle/>
        <a:p>
          <a:pPr marL="0" lvl="0" indent="0" algn="ctr" defTabSz="2133600">
            <a:lnSpc>
              <a:spcPct val="90000"/>
            </a:lnSpc>
            <a:spcBef>
              <a:spcPct val="0"/>
            </a:spcBef>
            <a:spcAft>
              <a:spcPct val="35000"/>
            </a:spcAft>
            <a:buNone/>
          </a:pPr>
          <a:r>
            <a:rPr lang="en-US" sz="4800" kern="1200" dirty="0">
              <a:solidFill>
                <a:sysClr val="window" lastClr="FFFFFF"/>
              </a:solidFill>
              <a:latin typeface="Calibri"/>
              <a:ea typeface="+mn-ea"/>
              <a:cs typeface="+mn-cs"/>
            </a:rPr>
            <a:t>MAKE</a:t>
          </a:r>
        </a:p>
      </dsp:txBody>
      <dsp:txXfrm>
        <a:off x="3393174" y="145951"/>
        <a:ext cx="1847936" cy="1231957"/>
      </dsp:txXfrm>
    </dsp:sp>
    <dsp:sp modelId="{77013D2B-E124-4B99-AB7F-D21C9A869EC9}">
      <dsp:nvSpPr>
        <dsp:cNvPr id="0" name=""/>
        <dsp:cNvSpPr/>
      </dsp:nvSpPr>
      <dsp:spPr>
        <a:xfrm>
          <a:off x="5549099" y="145951"/>
          <a:ext cx="3079893" cy="1231957"/>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64008" rIns="64008" bIns="64008" numCol="1" spcCol="1270" anchor="ctr" anchorCtr="0">
          <a:noAutofit/>
        </a:bodyPr>
        <a:lstStyle/>
        <a:p>
          <a:pPr marL="0" lvl="0" indent="0" algn="ctr" defTabSz="2133600">
            <a:lnSpc>
              <a:spcPct val="90000"/>
            </a:lnSpc>
            <a:spcBef>
              <a:spcPct val="0"/>
            </a:spcBef>
            <a:spcAft>
              <a:spcPct val="35000"/>
            </a:spcAft>
            <a:buNone/>
          </a:pPr>
          <a:r>
            <a:rPr lang="en-US" sz="4800" kern="1200">
              <a:solidFill>
                <a:sysClr val="window" lastClr="FFFFFF"/>
              </a:solidFill>
              <a:latin typeface="Calibri"/>
              <a:ea typeface="+mn-ea"/>
              <a:cs typeface="+mn-cs"/>
            </a:rPr>
            <a:t>MOVE</a:t>
          </a:r>
        </a:p>
      </dsp:txBody>
      <dsp:txXfrm>
        <a:off x="6165078" y="145951"/>
        <a:ext cx="1847936" cy="1231957"/>
      </dsp:txXfrm>
    </dsp:sp>
    <dsp:sp modelId="{EAD96C10-C0DE-4CC5-9FB6-E41F40FE3A59}">
      <dsp:nvSpPr>
        <dsp:cNvPr id="0" name=""/>
        <dsp:cNvSpPr/>
      </dsp:nvSpPr>
      <dsp:spPr>
        <a:xfrm>
          <a:off x="8321003" y="158911"/>
          <a:ext cx="3079893" cy="1231957"/>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64008" rIns="64008" bIns="64008" numCol="1" spcCol="1270" anchor="ctr" anchorCtr="0">
          <a:noAutofit/>
        </a:bodyPr>
        <a:lstStyle/>
        <a:p>
          <a:pPr marL="0" lvl="0" indent="0" algn="ctr" defTabSz="2133600">
            <a:lnSpc>
              <a:spcPct val="90000"/>
            </a:lnSpc>
            <a:spcBef>
              <a:spcPct val="0"/>
            </a:spcBef>
            <a:spcAft>
              <a:spcPct val="35000"/>
            </a:spcAft>
            <a:buNone/>
          </a:pPr>
          <a:r>
            <a:rPr lang="en-US" sz="4800" kern="1200" dirty="0">
              <a:solidFill>
                <a:sysClr val="window" lastClr="FFFFFF"/>
              </a:solidFill>
              <a:latin typeface="Calibri"/>
              <a:ea typeface="+mn-ea"/>
              <a:cs typeface="+mn-cs"/>
            </a:rPr>
            <a:t>SELL</a:t>
          </a:r>
        </a:p>
      </dsp:txBody>
      <dsp:txXfrm>
        <a:off x="8936982" y="158911"/>
        <a:ext cx="1847936" cy="12319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1677AA-6B53-430C-A6A5-A1C3736AC03B}">
      <dsp:nvSpPr>
        <dsp:cNvPr id="0" name=""/>
        <dsp:cNvSpPr/>
      </dsp:nvSpPr>
      <dsp:spPr>
        <a:xfrm>
          <a:off x="5290" y="134115"/>
          <a:ext cx="3079893" cy="1231957"/>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a:solidFill>
                <a:sysClr val="window" lastClr="FFFFFF"/>
              </a:solidFill>
              <a:latin typeface="Calibri"/>
              <a:ea typeface="+mn-ea"/>
              <a:cs typeface="+mn-cs"/>
            </a:rPr>
            <a:t>Purchasing</a:t>
          </a:r>
          <a:endParaRPr lang="en-US" sz="2200" kern="1200" dirty="0">
            <a:solidFill>
              <a:sysClr val="window" lastClr="FFFFFF"/>
            </a:solidFill>
            <a:latin typeface="Calibri"/>
            <a:ea typeface="+mn-ea"/>
            <a:cs typeface="+mn-cs"/>
          </a:endParaRPr>
        </a:p>
      </dsp:txBody>
      <dsp:txXfrm>
        <a:off x="621269" y="134115"/>
        <a:ext cx="1847936" cy="1231957"/>
      </dsp:txXfrm>
    </dsp:sp>
    <dsp:sp modelId="{DCD449F0-E3CB-45B5-8C9B-BF245FA1A9F9}">
      <dsp:nvSpPr>
        <dsp:cNvPr id="0" name=""/>
        <dsp:cNvSpPr/>
      </dsp:nvSpPr>
      <dsp:spPr>
        <a:xfrm>
          <a:off x="2777195" y="134115"/>
          <a:ext cx="3079893" cy="1231957"/>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solidFill>
                <a:sysClr val="window" lastClr="FFFFFF"/>
              </a:solidFill>
              <a:latin typeface="Calibri"/>
              <a:ea typeface="+mn-ea"/>
              <a:cs typeface="+mn-cs"/>
            </a:rPr>
            <a:t>Operations</a:t>
          </a:r>
        </a:p>
      </dsp:txBody>
      <dsp:txXfrm>
        <a:off x="3393174" y="134115"/>
        <a:ext cx="1847936" cy="1231957"/>
      </dsp:txXfrm>
    </dsp:sp>
    <dsp:sp modelId="{77013D2B-E124-4B99-AB7F-D21C9A869EC9}">
      <dsp:nvSpPr>
        <dsp:cNvPr id="0" name=""/>
        <dsp:cNvSpPr/>
      </dsp:nvSpPr>
      <dsp:spPr>
        <a:xfrm>
          <a:off x="5549099" y="134115"/>
          <a:ext cx="3079893" cy="1231957"/>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solidFill>
                <a:sysClr val="window" lastClr="FFFFFF"/>
              </a:solidFill>
              <a:latin typeface="Calibri"/>
              <a:ea typeface="+mn-ea"/>
              <a:cs typeface="+mn-cs"/>
            </a:rPr>
            <a:t>Transportation</a:t>
          </a:r>
        </a:p>
      </dsp:txBody>
      <dsp:txXfrm>
        <a:off x="6165078" y="134115"/>
        <a:ext cx="1847936" cy="1231957"/>
      </dsp:txXfrm>
    </dsp:sp>
    <dsp:sp modelId="{EAD96C10-C0DE-4CC5-9FB6-E41F40FE3A59}">
      <dsp:nvSpPr>
        <dsp:cNvPr id="0" name=""/>
        <dsp:cNvSpPr/>
      </dsp:nvSpPr>
      <dsp:spPr>
        <a:xfrm>
          <a:off x="8321003" y="147075"/>
          <a:ext cx="3079893" cy="1231957"/>
        </a:xfrm>
        <a:prstGeom prst="chevron">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solidFill>
                <a:sysClr val="window" lastClr="FFFFFF"/>
              </a:solidFill>
              <a:latin typeface="Calibri"/>
              <a:ea typeface="+mn-ea"/>
              <a:cs typeface="+mn-cs"/>
            </a:rPr>
            <a:t>Marketing</a:t>
          </a:r>
        </a:p>
      </dsp:txBody>
      <dsp:txXfrm>
        <a:off x="8936982" y="147075"/>
        <a:ext cx="1847936" cy="12319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49061-4C31-4233-8043-5B5DE2B46625}">
      <dsp:nvSpPr>
        <dsp:cNvPr id="0" name=""/>
        <dsp:cNvSpPr/>
      </dsp:nvSpPr>
      <dsp:spPr>
        <a:xfrm>
          <a:off x="947965" y="29752"/>
          <a:ext cx="3518890" cy="295062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b="1" kern="1200" dirty="0"/>
            <a:t>PEOPLE</a:t>
          </a:r>
        </a:p>
      </dsp:txBody>
      <dsp:txXfrm>
        <a:off x="1417151" y="546112"/>
        <a:ext cx="2580520" cy="1327783"/>
      </dsp:txXfrm>
    </dsp:sp>
    <dsp:sp modelId="{827FD1EE-869E-4832-B829-7FACFEC2E9EC}">
      <dsp:nvSpPr>
        <dsp:cNvPr id="0" name=""/>
        <dsp:cNvSpPr/>
      </dsp:nvSpPr>
      <dsp:spPr>
        <a:xfrm>
          <a:off x="1878382" y="1450922"/>
          <a:ext cx="3885565" cy="315168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1" kern="1200" dirty="0"/>
            <a:t>TECHNOLOGY</a:t>
          </a:r>
        </a:p>
      </dsp:txBody>
      <dsp:txXfrm>
        <a:off x="3066718" y="2265108"/>
        <a:ext cx="2331339" cy="1733426"/>
      </dsp:txXfrm>
    </dsp:sp>
    <dsp:sp modelId="{978D12E2-BA4D-4B2D-A435-CA721CC4A270}">
      <dsp:nvSpPr>
        <dsp:cNvPr id="0" name=""/>
        <dsp:cNvSpPr/>
      </dsp:nvSpPr>
      <dsp:spPr>
        <a:xfrm>
          <a:off x="-310885" y="1438264"/>
          <a:ext cx="4005361" cy="32524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b="1" kern="1200" dirty="0"/>
            <a:t>PROCESSES</a:t>
          </a:r>
        </a:p>
      </dsp:txBody>
      <dsp:txXfrm>
        <a:off x="66285" y="2278472"/>
        <a:ext cx="2403216" cy="178883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B126BB-5DB1-7740-B7E2-6D584187601F}" type="datetimeFigureOut">
              <a:rPr lang="en-US" smtClean="0"/>
              <a:t>11/12/20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94F707-D0F9-CC4D-BC24-D90835D71F04}" type="slidenum">
              <a:rPr lang="en-US" smtClean="0"/>
              <a:t>‹#›</a:t>
            </a:fld>
            <a:endParaRPr lang="en-US"/>
          </a:p>
        </p:txBody>
      </p:sp>
    </p:spTree>
    <p:extLst>
      <p:ext uri="{BB962C8B-B14F-4D97-AF65-F5344CB8AC3E}">
        <p14:creationId xmlns:p14="http://schemas.microsoft.com/office/powerpoint/2010/main" val="759951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urldefense.proofpoint.com/v2/url?u=http-3A__tk.wsjemail.com_track-3Ftype-3Dclick-26enid-3DZWFzPTImbXNpZD0xJmF1aWQ9ODE5OTAxOSZtYWlsaW5naWQ9NjY3OTMxNCZtZXNzYWdlaWQ9MTAzOTkwMSZkYXRhYmFzZWlkPTg0MDUwMCZzZXJpYWw9MzM5NDg5MjImZW1haWxpZD1tLnN3aW5rQHRjdS5lZHUmdXNlcmlkPW0uc3dpbmtAdGN1LmVkdSZ0YXJnZXRpZD0mbW49MjM2NjgmZmw9Jm12aWQ9JmV4dHJhPSYmJg-3D-3D-26-26-2612914-26-26-26http-3A__blogs.wsj.com_cio_2017_03_07_coca-2Dcola-2Dtargets-2Dsmall-2Dretailers-2Dwith-2Dcoke-2Don-2Ddemand-2Dapp_-3Fmod-3Ddjemlogistics&amp;d=DQMCaQ&amp;c=7Q-FWLBTAxn3T_E3HWrzGYJrC4RvUoWDrzTlitGRH_A&amp;r=Os1p1s6QjQcygxdnn5Xc6A&amp;m=umYyo3gUVdFfQBJWcfhoXqu9s8D4dfiLo9lJLgggYnk&amp;s=PARyG1Z9_GcY0ryaRn_TYqEKwrpQ0iTx1LvksM-eDh4&amp;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7B9BC9-2126-0D45-83C0-EEEBEA3C737D}" type="slidenum">
              <a:rPr lang="en-US" smtClean="0"/>
              <a:t>1</a:t>
            </a:fld>
            <a:endParaRPr lang="en-US"/>
          </a:p>
        </p:txBody>
      </p:sp>
    </p:spTree>
    <p:extLst>
      <p:ext uri="{BB962C8B-B14F-4D97-AF65-F5344CB8AC3E}">
        <p14:creationId xmlns:p14="http://schemas.microsoft.com/office/powerpoint/2010/main" val="2733020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7B9BC9-2126-0D45-83C0-EEEBEA3C737D}" type="slidenum">
              <a:rPr lang="en-US" smtClean="0"/>
              <a:t>10</a:t>
            </a:fld>
            <a:endParaRPr lang="en-US"/>
          </a:p>
        </p:txBody>
      </p:sp>
    </p:spTree>
    <p:extLst>
      <p:ext uri="{BB962C8B-B14F-4D97-AF65-F5344CB8AC3E}">
        <p14:creationId xmlns:p14="http://schemas.microsoft.com/office/powerpoint/2010/main" val="3976668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7B9BC9-2126-0D45-83C0-EEEBEA3C737D}" type="slidenum">
              <a:rPr lang="en-US" smtClean="0"/>
              <a:t>13</a:t>
            </a:fld>
            <a:endParaRPr lang="en-US"/>
          </a:p>
        </p:txBody>
      </p:sp>
    </p:spTree>
    <p:extLst>
      <p:ext uri="{BB962C8B-B14F-4D97-AF65-F5344CB8AC3E}">
        <p14:creationId xmlns:p14="http://schemas.microsoft.com/office/powerpoint/2010/main" val="999367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7B9BC9-2126-0D45-83C0-EEEBEA3C737D}" type="slidenum">
              <a:rPr lang="en-US" smtClean="0"/>
              <a:t>14</a:t>
            </a:fld>
            <a:endParaRPr lang="en-US"/>
          </a:p>
        </p:txBody>
      </p:sp>
    </p:spTree>
    <p:extLst>
      <p:ext uri="{BB962C8B-B14F-4D97-AF65-F5344CB8AC3E}">
        <p14:creationId xmlns:p14="http://schemas.microsoft.com/office/powerpoint/2010/main" val="4264174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ADFDBB-F805-6B46-9A0E-4E3CF09CBF54}" type="slidenum">
              <a:rPr lang="en-US" smtClean="0"/>
              <a:t>15</a:t>
            </a:fld>
            <a:endParaRPr lang="en-US"/>
          </a:p>
        </p:txBody>
      </p:sp>
    </p:spTree>
    <p:extLst>
      <p:ext uri="{BB962C8B-B14F-4D97-AF65-F5344CB8AC3E}">
        <p14:creationId xmlns:p14="http://schemas.microsoft.com/office/powerpoint/2010/main" val="1642295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94F707-D0F9-CC4D-BC24-D90835D71F04}" type="slidenum">
              <a:rPr lang="en-US" smtClean="0"/>
              <a:t>16</a:t>
            </a:fld>
            <a:endParaRPr lang="en-US"/>
          </a:p>
        </p:txBody>
      </p:sp>
    </p:spTree>
    <p:extLst>
      <p:ext uri="{BB962C8B-B14F-4D97-AF65-F5344CB8AC3E}">
        <p14:creationId xmlns:p14="http://schemas.microsoft.com/office/powerpoint/2010/main" val="28672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ADFDBB-F805-6B46-9A0E-4E3CF09CBF54}" type="slidenum">
              <a:rPr lang="en-US" smtClean="0"/>
              <a:t>17</a:t>
            </a:fld>
            <a:endParaRPr lang="en-US"/>
          </a:p>
        </p:txBody>
      </p:sp>
    </p:spTree>
    <p:extLst>
      <p:ext uri="{BB962C8B-B14F-4D97-AF65-F5344CB8AC3E}">
        <p14:creationId xmlns:p14="http://schemas.microsoft.com/office/powerpoint/2010/main" val="146624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a typeface="MS PGothic" charset="0"/>
              <a:cs typeface="MS PGothic" charset="0"/>
            </a:endParaRP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000">
                <a:solidFill>
                  <a:srgbClr val="263750"/>
                </a:solidFill>
                <a:latin typeface="Palatino" charset="0"/>
                <a:ea typeface="ヒラギノ明朝 ProN W3" charset="0"/>
                <a:cs typeface="ヒラギノ明朝 ProN W3" charset="0"/>
                <a:sym typeface="Palatino" charset="0"/>
              </a:defRPr>
            </a:lvl1pPr>
            <a:lvl2pPr marL="742950" indent="-285750" eaLnBrk="0" hangingPunct="0">
              <a:defRPr sz="3000">
                <a:solidFill>
                  <a:srgbClr val="263750"/>
                </a:solidFill>
                <a:latin typeface="Palatino" charset="0"/>
                <a:ea typeface="ヒラギノ明朝 ProN W3" charset="0"/>
                <a:cs typeface="ヒラギノ明朝 ProN W3" charset="0"/>
                <a:sym typeface="Palatino" charset="0"/>
              </a:defRPr>
            </a:lvl2pPr>
            <a:lvl3pPr marL="1143000" indent="-228600" eaLnBrk="0" hangingPunct="0">
              <a:defRPr sz="3000">
                <a:solidFill>
                  <a:srgbClr val="263750"/>
                </a:solidFill>
                <a:latin typeface="Palatino" charset="0"/>
                <a:ea typeface="ヒラギノ明朝 ProN W3" charset="0"/>
                <a:cs typeface="ヒラギノ明朝 ProN W3" charset="0"/>
                <a:sym typeface="Palatino" charset="0"/>
              </a:defRPr>
            </a:lvl3pPr>
            <a:lvl4pPr marL="1600200" indent="-228600" eaLnBrk="0" hangingPunct="0">
              <a:defRPr sz="3000">
                <a:solidFill>
                  <a:srgbClr val="263750"/>
                </a:solidFill>
                <a:latin typeface="Palatino" charset="0"/>
                <a:ea typeface="ヒラギノ明朝 ProN W3" charset="0"/>
                <a:cs typeface="ヒラギノ明朝 ProN W3" charset="0"/>
                <a:sym typeface="Palatino" charset="0"/>
              </a:defRPr>
            </a:lvl4pPr>
            <a:lvl5pPr marL="2057400" indent="-228600" eaLnBrk="0" hangingPunct="0">
              <a:defRPr sz="3000">
                <a:solidFill>
                  <a:srgbClr val="263750"/>
                </a:solidFill>
                <a:latin typeface="Palatino" charset="0"/>
                <a:ea typeface="ヒラギノ明朝 ProN W3" charset="0"/>
                <a:cs typeface="ヒラギノ明朝 ProN W3" charset="0"/>
                <a:sym typeface="Palatino" charset="0"/>
              </a:defRPr>
            </a:lvl5pPr>
            <a:lvl6pPr marL="2514600" indent="-228600" algn="ctr" eaLnBrk="0" fontAlgn="base" hangingPunct="0">
              <a:spcBef>
                <a:spcPct val="0"/>
              </a:spcBef>
              <a:spcAft>
                <a:spcPct val="0"/>
              </a:spcAft>
              <a:defRPr sz="3000">
                <a:solidFill>
                  <a:srgbClr val="263750"/>
                </a:solidFill>
                <a:latin typeface="Palatino" charset="0"/>
                <a:ea typeface="ヒラギノ明朝 ProN W3" charset="0"/>
                <a:cs typeface="ヒラギノ明朝 ProN W3" charset="0"/>
                <a:sym typeface="Palatino" charset="0"/>
              </a:defRPr>
            </a:lvl6pPr>
            <a:lvl7pPr marL="2971800" indent="-228600" algn="ctr" eaLnBrk="0" fontAlgn="base" hangingPunct="0">
              <a:spcBef>
                <a:spcPct val="0"/>
              </a:spcBef>
              <a:spcAft>
                <a:spcPct val="0"/>
              </a:spcAft>
              <a:defRPr sz="3000">
                <a:solidFill>
                  <a:srgbClr val="263750"/>
                </a:solidFill>
                <a:latin typeface="Palatino" charset="0"/>
                <a:ea typeface="ヒラギノ明朝 ProN W3" charset="0"/>
                <a:cs typeface="ヒラギノ明朝 ProN W3" charset="0"/>
                <a:sym typeface="Palatino" charset="0"/>
              </a:defRPr>
            </a:lvl7pPr>
            <a:lvl8pPr marL="3429000" indent="-228600" algn="ctr" eaLnBrk="0" fontAlgn="base" hangingPunct="0">
              <a:spcBef>
                <a:spcPct val="0"/>
              </a:spcBef>
              <a:spcAft>
                <a:spcPct val="0"/>
              </a:spcAft>
              <a:defRPr sz="3000">
                <a:solidFill>
                  <a:srgbClr val="263750"/>
                </a:solidFill>
                <a:latin typeface="Palatino" charset="0"/>
                <a:ea typeface="ヒラギノ明朝 ProN W3" charset="0"/>
                <a:cs typeface="ヒラギノ明朝 ProN W3" charset="0"/>
                <a:sym typeface="Palatino" charset="0"/>
              </a:defRPr>
            </a:lvl8pPr>
            <a:lvl9pPr marL="3886200" indent="-228600" algn="ctr" eaLnBrk="0" fontAlgn="base" hangingPunct="0">
              <a:spcBef>
                <a:spcPct val="0"/>
              </a:spcBef>
              <a:spcAft>
                <a:spcPct val="0"/>
              </a:spcAft>
              <a:defRPr sz="3000">
                <a:solidFill>
                  <a:srgbClr val="263750"/>
                </a:solidFill>
                <a:latin typeface="Palatino" charset="0"/>
                <a:ea typeface="ヒラギノ明朝 ProN W3" charset="0"/>
                <a:cs typeface="ヒラギノ明朝 ProN W3" charset="0"/>
                <a:sym typeface="Palatino" charset="0"/>
              </a:defRPr>
            </a:lvl9pPr>
          </a:lstStyle>
          <a:p>
            <a:pPr eaLnBrk="1" hangingPunct="1"/>
            <a:fld id="{A5AAB0CC-E69F-4C43-A5F1-092AD6854A1B}" type="slidenum">
              <a:rPr lang="en-US" sz="1200"/>
              <a:pPr eaLnBrk="1" hangingPunct="1"/>
              <a:t>19</a:t>
            </a:fld>
            <a:endParaRPr lang="en-US" sz="1200"/>
          </a:p>
        </p:txBody>
      </p:sp>
    </p:spTree>
    <p:extLst>
      <p:ext uri="{BB962C8B-B14F-4D97-AF65-F5344CB8AC3E}">
        <p14:creationId xmlns:p14="http://schemas.microsoft.com/office/powerpoint/2010/main" val="3241286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7B9BC9-2126-0D45-83C0-EEEBEA3C737D}" type="slidenum">
              <a:rPr lang="en-US" smtClean="0"/>
              <a:t>21</a:t>
            </a:fld>
            <a:endParaRPr lang="en-US"/>
          </a:p>
        </p:txBody>
      </p:sp>
    </p:spTree>
    <p:extLst>
      <p:ext uri="{BB962C8B-B14F-4D97-AF65-F5344CB8AC3E}">
        <p14:creationId xmlns:p14="http://schemas.microsoft.com/office/powerpoint/2010/main" val="1588041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7B9BC9-2126-0D45-83C0-EEEBEA3C737D}" type="slidenum">
              <a:rPr lang="en-US" smtClean="0"/>
              <a:t>22</a:t>
            </a:fld>
            <a:endParaRPr lang="en-US"/>
          </a:p>
        </p:txBody>
      </p:sp>
    </p:spTree>
    <p:extLst>
      <p:ext uri="{BB962C8B-B14F-4D97-AF65-F5344CB8AC3E}">
        <p14:creationId xmlns:p14="http://schemas.microsoft.com/office/powerpoint/2010/main" val="511229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7B9BC9-2126-0D45-83C0-EEEBEA3C737D}" type="slidenum">
              <a:rPr lang="en-US" smtClean="0"/>
              <a:t>23</a:t>
            </a:fld>
            <a:endParaRPr lang="en-US"/>
          </a:p>
        </p:txBody>
      </p:sp>
    </p:spTree>
    <p:extLst>
      <p:ext uri="{BB962C8B-B14F-4D97-AF65-F5344CB8AC3E}">
        <p14:creationId xmlns:p14="http://schemas.microsoft.com/office/powerpoint/2010/main" val="627723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7B9BC9-2126-0D45-83C0-EEEBEA3C737D}" type="slidenum">
              <a:rPr lang="en-US" smtClean="0"/>
              <a:t>2</a:t>
            </a:fld>
            <a:endParaRPr lang="en-US"/>
          </a:p>
        </p:txBody>
      </p:sp>
    </p:spTree>
    <p:extLst>
      <p:ext uri="{BB962C8B-B14F-4D97-AF65-F5344CB8AC3E}">
        <p14:creationId xmlns:p14="http://schemas.microsoft.com/office/powerpoint/2010/main" val="1663798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7B9BC9-2126-0D45-83C0-EEEBEA3C737D}" type="slidenum">
              <a:rPr lang="en-US" smtClean="0"/>
              <a:t>3</a:t>
            </a:fld>
            <a:endParaRPr lang="en-US"/>
          </a:p>
        </p:txBody>
      </p:sp>
    </p:spTree>
    <p:extLst>
      <p:ext uri="{BB962C8B-B14F-4D97-AF65-F5344CB8AC3E}">
        <p14:creationId xmlns:p14="http://schemas.microsoft.com/office/powerpoint/2010/main" val="2897152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solidFill>
                  <a:srgbClr val="000000"/>
                </a:solidFill>
              </a:rPr>
              <a:t>Productivity slow-down</a:t>
            </a:r>
          </a:p>
          <a:p>
            <a:r>
              <a:rPr lang="en-US" sz="1000" dirty="0">
                <a:solidFill>
                  <a:srgbClr val="000000"/>
                </a:solidFill>
              </a:rPr>
              <a:t>Huge potential</a:t>
            </a:r>
          </a:p>
          <a:p>
            <a:r>
              <a:rPr lang="en-US" sz="1000" dirty="0">
                <a:solidFill>
                  <a:srgbClr val="000000"/>
                </a:solidFill>
              </a:rPr>
              <a:t>Hype and confusion</a:t>
            </a:r>
          </a:p>
          <a:p>
            <a:r>
              <a:rPr lang="en-US" sz="1000" dirty="0">
                <a:solidFill>
                  <a:srgbClr val="000000"/>
                </a:solidFill>
              </a:rPr>
              <a:t>What does it mean?</a:t>
            </a:r>
          </a:p>
          <a:p>
            <a:r>
              <a:rPr lang="en-US" sz="1000" dirty="0">
                <a:solidFill>
                  <a:srgbClr val="000000"/>
                </a:solidFill>
              </a:rPr>
              <a:t>State of the art?</a:t>
            </a:r>
          </a:p>
          <a:p>
            <a:endParaRPr lang="en-US" dirty="0"/>
          </a:p>
          <a:p>
            <a:endParaRPr lang="en-US" dirty="0"/>
          </a:p>
          <a:p>
            <a:r>
              <a:rPr lang="en-US" dirty="0"/>
              <a:t>Most SCM</a:t>
            </a:r>
            <a:r>
              <a:rPr lang="en-US" baseline="0" dirty="0"/>
              <a:t> visions of transformation are limited to process improvement/connectivity.  Business model thinking virtually non-existent.</a:t>
            </a:r>
          </a:p>
          <a:p>
            <a:r>
              <a:rPr lang="en-US" baseline="0" dirty="0"/>
              <a:t>Missing big opportunities for top line impacts as well as process improvements</a:t>
            </a:r>
          </a:p>
          <a:p>
            <a:r>
              <a:rPr lang="en-US" baseline="0" dirty="0"/>
              <a:t>Why are so many firms still in infancy?  </a:t>
            </a:r>
          </a:p>
          <a:p>
            <a:pPr marL="171450" indent="-171450">
              <a:buFontTx/>
              <a:buChar char="-"/>
            </a:pPr>
            <a:r>
              <a:rPr lang="en-US" baseline="0" dirty="0"/>
              <a:t>SCMOs not incentivized or empowered to think about strategy, customer value, and differentiation</a:t>
            </a:r>
          </a:p>
          <a:p>
            <a:pPr marL="171450" indent="-171450">
              <a:buFontTx/>
              <a:buChar char="-"/>
            </a:pPr>
            <a:r>
              <a:rPr lang="en-US" baseline="0" dirty="0"/>
              <a:t>Lack of centralized org structure hampers end-to-end transformation, even pits functions against each other</a:t>
            </a:r>
          </a:p>
          <a:p>
            <a:pPr marL="171450" indent="-171450">
              <a:buFontTx/>
              <a:buChar char="-"/>
            </a:pPr>
            <a:r>
              <a:rPr lang="en-US" baseline="0" dirty="0"/>
              <a:t>Innovation severely constrained by dominance and urgency of on-going operations (change the wheels on the car while driving it)</a:t>
            </a:r>
          </a:p>
          <a:p>
            <a:pPr marL="171450" indent="-171450">
              <a:buFontTx/>
              <a:buChar char="-"/>
            </a:pPr>
            <a:r>
              <a:rPr lang="en-US" baseline="0" dirty="0"/>
              <a:t>Lacking innovation budgets</a:t>
            </a:r>
          </a:p>
          <a:p>
            <a:pPr marL="0" indent="0">
              <a:buFontTx/>
              <a:buNone/>
            </a:pPr>
            <a:r>
              <a:rPr lang="en-US" baseline="0" dirty="0"/>
              <a:t>Lots of org problems to solve: start with </a:t>
            </a:r>
            <a:r>
              <a:rPr lang="en-US" b="1" baseline="0" dirty="0"/>
              <a:t>strategic, coordinated, longer-term</a:t>
            </a:r>
            <a:r>
              <a:rPr lang="en-US" baseline="0" dirty="0"/>
              <a:t> thinking (including roadmaps)</a:t>
            </a:r>
            <a:endParaRPr lang="en-US" dirty="0"/>
          </a:p>
        </p:txBody>
      </p:sp>
      <p:sp>
        <p:nvSpPr>
          <p:cNvPr id="4" name="Slide Number Placeholder 3"/>
          <p:cNvSpPr>
            <a:spLocks noGrp="1"/>
          </p:cNvSpPr>
          <p:nvPr>
            <p:ph type="sldNum" sz="quarter" idx="10"/>
          </p:nvPr>
        </p:nvSpPr>
        <p:spPr/>
        <p:txBody>
          <a:bodyPr/>
          <a:lstStyle/>
          <a:p>
            <a:fld id="{BA9635C8-F91B-F345-A1E8-4C97B423044E}" type="slidenum">
              <a:rPr lang="en-US" smtClean="0"/>
              <a:t>4</a:t>
            </a:fld>
            <a:endParaRPr lang="en-US"/>
          </a:p>
        </p:txBody>
      </p:sp>
    </p:spTree>
    <p:extLst>
      <p:ext uri="{BB962C8B-B14F-4D97-AF65-F5344CB8AC3E}">
        <p14:creationId xmlns:p14="http://schemas.microsoft.com/office/powerpoint/2010/main" val="3302634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ADFDBB-F805-6B46-9A0E-4E3CF09CBF54}" type="slidenum">
              <a:rPr lang="en-US" smtClean="0"/>
              <a:t>5</a:t>
            </a:fld>
            <a:endParaRPr lang="en-US"/>
          </a:p>
        </p:txBody>
      </p:sp>
    </p:spTree>
    <p:extLst>
      <p:ext uri="{BB962C8B-B14F-4D97-AF65-F5344CB8AC3E}">
        <p14:creationId xmlns:p14="http://schemas.microsoft.com/office/powerpoint/2010/main" val="318813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Visibility channels:  demand (</a:t>
            </a:r>
            <a:r>
              <a:rPr lang="en-US" dirty="0" err="1"/>
              <a:t>pos</a:t>
            </a:r>
            <a:r>
              <a:rPr lang="en-US" dirty="0"/>
              <a:t>); capacity; inventory; assets (locations, utilization, operational status); process monitoring; disruptions/threats; KPIs (cost, service, quality)</a:t>
            </a:r>
          </a:p>
          <a:p>
            <a:r>
              <a:rPr lang="en-US" dirty="0"/>
              <a:t>- Standardizing: GS1 or other data capture and sharing protocols</a:t>
            </a:r>
          </a:p>
          <a:p>
            <a:r>
              <a:rPr lang="en-US" dirty="0"/>
              <a:t>- Sensing:</a:t>
            </a:r>
            <a:r>
              <a:rPr lang="en-US" baseline="0" dirty="0"/>
              <a:t> from sensors, click data, POS, partner feeds, </a:t>
            </a:r>
            <a:r>
              <a:rPr lang="en-US" baseline="0" dirty="0" err="1"/>
              <a:t>etc</a:t>
            </a:r>
            <a:endParaRPr lang="en-US" baseline="0" dirty="0"/>
          </a:p>
          <a:p>
            <a:r>
              <a:rPr lang="en-US" baseline="0" dirty="0"/>
              <a:t>- Reporting/filtering – overall data but also identifying “exceptions”</a:t>
            </a:r>
          </a:p>
          <a:p>
            <a:r>
              <a:rPr lang="en-US" baseline="0" dirty="0"/>
              <a:t>- Combining is “data integration” (e.g., combining customer and geocode data) and “</a:t>
            </a:r>
            <a:r>
              <a:rPr lang="en-US" dirty="0"/>
              <a:t>data engineering“ - "the art and science of blending data from multiple (and different) sources, automatically cleaning and filtering the data, and transforming the data to be useful for analysis.“ (current, accurate, complete, useful format)</a:t>
            </a:r>
          </a:p>
          <a:p>
            <a:endParaRPr lang="en-US" baseline="0" dirty="0"/>
          </a:p>
          <a:p>
            <a:r>
              <a:rPr lang="en-US" baseline="0" dirty="0"/>
              <a:t>Analytics</a:t>
            </a:r>
          </a:p>
          <a:p>
            <a:r>
              <a:rPr lang="en-US" baseline="0" dirty="0"/>
              <a:t>- Structuring includes cleansing/validating integrity (e.g., deleting data that meet certain criteria, standardizing, etc.)</a:t>
            </a:r>
          </a:p>
          <a:p>
            <a:r>
              <a:rPr lang="en-US" baseline="0" dirty="0"/>
              <a:t>- Visualization includes description</a:t>
            </a:r>
          </a:p>
          <a:p>
            <a:r>
              <a:rPr lang="en-US" baseline="0" dirty="0"/>
              <a:t>- </a:t>
            </a:r>
            <a:r>
              <a:rPr lang="en-US" baseline="0" dirty="0" err="1"/>
              <a:t>Cognifying</a:t>
            </a:r>
            <a:r>
              <a:rPr lang="en-US" baseline="0" dirty="0"/>
              <a:t> usually involves machine learning</a:t>
            </a:r>
          </a:p>
          <a:p>
            <a:endParaRPr lang="en-US" baseline="0" dirty="0"/>
          </a:p>
          <a:p>
            <a:r>
              <a:rPr lang="en-US" baseline="0" dirty="0"/>
              <a:t>Responsiveness</a:t>
            </a:r>
          </a:p>
          <a:p>
            <a:r>
              <a:rPr lang="en-US" baseline="0" dirty="0"/>
              <a:t>Alerting – messaging about opportunities</a:t>
            </a:r>
          </a:p>
          <a:p>
            <a:r>
              <a:rPr lang="en-US" baseline="0" dirty="0"/>
              <a:t>Matching supply with demand</a:t>
            </a:r>
          </a:p>
          <a:p>
            <a:r>
              <a:rPr lang="en-US" baseline="0" dirty="0"/>
              <a:t>Automation: software agents as well as hardware</a:t>
            </a:r>
          </a:p>
          <a:p>
            <a:r>
              <a:rPr lang="en-US" baseline="0" dirty="0" err="1"/>
              <a:t>Giging</a:t>
            </a:r>
            <a:r>
              <a:rPr lang="en-US" baseline="0" dirty="0"/>
              <a:t> – on demand capacity, configuring solutions from collectives and ecosystems </a:t>
            </a:r>
          </a:p>
          <a:p>
            <a:r>
              <a:rPr lang="en-US" baseline="0" dirty="0"/>
              <a:t>	</a:t>
            </a:r>
            <a:r>
              <a:rPr lang="en-US" b="1" dirty="0"/>
              <a:t>Coca Cola Co. is trying to put mobile commerce to work making its supply chain </a:t>
            </a:r>
            <a:r>
              <a:rPr lang="en-US" dirty="0"/>
              <a:t>more efficient. Facing potential lost sales and distribution challenges for small retailers, </a:t>
            </a:r>
            <a:r>
              <a:rPr lang="en-US" b="1" u="sng" dirty="0">
                <a:hlinkClick r:id="rId3"/>
              </a:rPr>
              <a:t>the beverage giant is encouraging mom-and-pop stores to use a mobile app to replenish shelves with cans and cases on demand</a:t>
            </a:r>
            <a:r>
              <a:rPr lang="en-US" dirty="0"/>
              <a:t>, the WSJ’s Kim S. Nash reports. Business-to-business apps modeled on consumer technology are inching into supplier-vendor relationships, and in this case Coca-Cola is extending the tactic to its logistics, promising a delivery time and then enlisting help from “gig” workers on motorbikes to handle the products. </a:t>
            </a:r>
            <a:r>
              <a:rPr lang="en-US" baseline="0" dirty="0"/>
              <a:t>.</a:t>
            </a:r>
          </a:p>
          <a:p>
            <a:r>
              <a:rPr lang="en-US" baseline="0" dirty="0"/>
              <a:t>Flexing – response to anticipated changes with in given operational structure (configuration)</a:t>
            </a:r>
          </a:p>
          <a:p>
            <a:r>
              <a:rPr lang="en-US" baseline="0" dirty="0"/>
              <a:t>Agility” -  response to unanticipated changes (resilience, reconfiguration)</a:t>
            </a:r>
          </a:p>
          <a:p>
            <a:r>
              <a:rPr lang="en-US" baseline="0" dirty="0"/>
              <a:t>Might improve reactiveness and flexibility greatly through uberization/crowd sourcing</a:t>
            </a:r>
          </a:p>
          <a:p>
            <a:endParaRPr lang="en-US" baseline="0" dirty="0"/>
          </a:p>
          <a:p>
            <a:r>
              <a:rPr lang="en-US" baseline="0" dirty="0"/>
              <a:t>Integration</a:t>
            </a:r>
          </a:p>
          <a:p>
            <a:r>
              <a:rPr lang="en-US" baseline="0" dirty="0"/>
              <a:t>Our research shows that firms rate the impact of visibility on responsiveness 5-6 times higher when they have high integration. At low levels of integration the impact of visibility is negligible</a:t>
            </a:r>
          </a:p>
          <a:p>
            <a:endParaRPr lang="en-US" baseline="0" dirty="0"/>
          </a:p>
          <a:p>
            <a:r>
              <a:rPr lang="en-US" baseline="0" dirty="0"/>
              <a:t>Intellectual capital</a:t>
            </a:r>
          </a:p>
          <a:p>
            <a:r>
              <a:rPr lang="en-US" baseline="0" dirty="0"/>
              <a:t>- Human capital – domain knowledge + data science skills</a:t>
            </a:r>
          </a:p>
          <a:p>
            <a:r>
              <a:rPr lang="en-US" dirty="0"/>
              <a:t>- Operates at three levels of planning/execution:  Strategic, tactical, operational</a:t>
            </a:r>
          </a:p>
          <a:p>
            <a:endParaRPr lang="en-US" dirty="0"/>
          </a:p>
          <a:p>
            <a:r>
              <a:rPr lang="en-US" dirty="0"/>
              <a:t>Key enabling technologies: (where are these respectively on the PLC or diffusion curve?)  all subject to Moore’s law growth/diffusion</a:t>
            </a:r>
          </a:p>
          <a:p>
            <a:r>
              <a:rPr lang="en-US" dirty="0"/>
              <a:t>IT (processing capability) + Internet (information ubiquity) + mobility (removing location as a constraint)</a:t>
            </a:r>
          </a:p>
          <a:p>
            <a:endParaRPr lang="en-US" dirty="0"/>
          </a:p>
          <a:p>
            <a:pPr defTabSz="914307">
              <a:defRPr/>
            </a:pPr>
            <a:r>
              <a:rPr lang="en-US" dirty="0"/>
              <a:t>Sensors</a:t>
            </a:r>
          </a:p>
          <a:p>
            <a:r>
              <a:rPr lang="en-US" dirty="0"/>
              <a:t>Cloud</a:t>
            </a:r>
          </a:p>
          <a:p>
            <a:r>
              <a:rPr lang="en-US" dirty="0"/>
              <a:t>Machine learning/AI</a:t>
            </a:r>
          </a:p>
          <a:p>
            <a:r>
              <a:rPr lang="en-US" dirty="0"/>
              <a:t>Robotics/automation</a:t>
            </a:r>
          </a:p>
          <a:p>
            <a:endParaRPr lang="en-US" dirty="0"/>
          </a:p>
        </p:txBody>
      </p:sp>
      <p:sp>
        <p:nvSpPr>
          <p:cNvPr id="4" name="Slide Number Placeholder 3"/>
          <p:cNvSpPr>
            <a:spLocks noGrp="1"/>
          </p:cNvSpPr>
          <p:nvPr>
            <p:ph type="sldNum" sz="quarter" idx="10"/>
          </p:nvPr>
        </p:nvSpPr>
        <p:spPr/>
        <p:txBody>
          <a:bodyPr/>
          <a:lstStyle/>
          <a:p>
            <a:fld id="{7940F418-6D57-46B3-8C46-12DB0BCA53FC}" type="slidenum">
              <a:rPr lang="en-US" smtClean="0"/>
              <a:t>6</a:t>
            </a:fld>
            <a:endParaRPr lang="en-US"/>
          </a:p>
        </p:txBody>
      </p:sp>
    </p:spTree>
    <p:extLst>
      <p:ext uri="{BB962C8B-B14F-4D97-AF65-F5344CB8AC3E}">
        <p14:creationId xmlns:p14="http://schemas.microsoft.com/office/powerpoint/2010/main" val="2403430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7B9BC9-2126-0D45-83C0-EEEBEA3C737D}" type="slidenum">
              <a:rPr lang="en-US" smtClean="0"/>
              <a:t>7</a:t>
            </a:fld>
            <a:endParaRPr lang="en-US"/>
          </a:p>
        </p:txBody>
      </p:sp>
    </p:spTree>
    <p:extLst>
      <p:ext uri="{BB962C8B-B14F-4D97-AF65-F5344CB8AC3E}">
        <p14:creationId xmlns:p14="http://schemas.microsoft.com/office/powerpoint/2010/main" val="327079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7B9BC9-2126-0D45-83C0-EEEBEA3C737D}" type="slidenum">
              <a:rPr lang="en-US" smtClean="0"/>
              <a:t>8</a:t>
            </a:fld>
            <a:endParaRPr lang="en-US"/>
          </a:p>
        </p:txBody>
      </p:sp>
    </p:spTree>
    <p:extLst>
      <p:ext uri="{BB962C8B-B14F-4D97-AF65-F5344CB8AC3E}">
        <p14:creationId xmlns:p14="http://schemas.microsoft.com/office/powerpoint/2010/main" val="2486559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ADFDBB-F805-6B46-9A0E-4E3CF09CBF54}" type="slidenum">
              <a:rPr lang="en-US" smtClean="0"/>
              <a:t>9</a:t>
            </a:fld>
            <a:endParaRPr lang="en-US"/>
          </a:p>
        </p:txBody>
      </p:sp>
    </p:spTree>
    <p:extLst>
      <p:ext uri="{BB962C8B-B14F-4D97-AF65-F5344CB8AC3E}">
        <p14:creationId xmlns:p14="http://schemas.microsoft.com/office/powerpoint/2010/main" val="5743432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eck Title Option 1">
    <p:spTree>
      <p:nvGrpSpPr>
        <p:cNvPr id="1" name=""/>
        <p:cNvGrpSpPr/>
        <p:nvPr/>
      </p:nvGrpSpPr>
      <p:grpSpPr>
        <a:xfrm>
          <a:off x="0" y="0"/>
          <a:ext cx="0" cy="0"/>
          <a:chOff x="0" y="0"/>
          <a:chExt cx="0" cy="0"/>
        </a:xfrm>
      </p:grpSpPr>
      <p:sp>
        <p:nvSpPr>
          <p:cNvPr id="11" name="Slide Number Placeholder 5"/>
          <p:cNvSpPr>
            <a:spLocks noGrp="1"/>
          </p:cNvSpPr>
          <p:nvPr>
            <p:ph type="sldNum" sz="quarter" idx="4"/>
          </p:nvPr>
        </p:nvSpPr>
        <p:spPr>
          <a:xfrm>
            <a:off x="5573027" y="6400800"/>
            <a:ext cx="1045946" cy="228600"/>
          </a:xfrm>
          <a:prstGeom prst="rect">
            <a:avLst/>
          </a:prstGeom>
        </p:spPr>
        <p:txBody>
          <a:bodyPr lIns="0" tIns="0" rIns="0" bIns="0" anchor="b" anchorCtr="0"/>
          <a:lstStyle>
            <a:lvl1pPr algn="ctr">
              <a:defRPr sz="1200">
                <a:latin typeface="Open Sans" charset="0"/>
                <a:ea typeface="Open Sans" charset="0"/>
                <a:cs typeface="Open Sans" charset="0"/>
              </a:defRPr>
            </a:lvl1pPr>
          </a:lstStyle>
          <a:p>
            <a:fld id="{29D81C1D-71AE-404E-8BFC-9F552A8A6EE1}" type="slidenum">
              <a:rPr lang="en-US" smtClean="0"/>
              <a:pPr/>
              <a:t>‹#›</a:t>
            </a:fld>
            <a:endParaRPr lang="en-US"/>
          </a:p>
        </p:txBody>
      </p:sp>
      <p:sp>
        <p:nvSpPr>
          <p:cNvPr id="12" name="Rectangle 11"/>
          <p:cNvSpPr/>
          <p:nvPr userDrawn="1"/>
        </p:nvSpPr>
        <p:spPr>
          <a:xfrm>
            <a:off x="0" y="0"/>
            <a:ext cx="12192000" cy="6858000"/>
          </a:xfrm>
          <a:prstGeom prst="rect">
            <a:avLst/>
          </a:prstGeom>
          <a:gradFill>
            <a:gsLst>
              <a:gs pos="0">
                <a:schemeClr val="accent2"/>
              </a:gs>
              <a:gs pos="100000">
                <a:schemeClr val="accent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07040" y="6375744"/>
            <a:ext cx="1096292" cy="229289"/>
          </a:xfrm>
          <a:prstGeom prst="rect">
            <a:avLst/>
          </a:prstGeom>
        </p:spPr>
      </p:pic>
      <p:sp>
        <p:nvSpPr>
          <p:cNvPr id="18" name="Freeform 17"/>
          <p:cNvSpPr>
            <a:spLocks noChangeArrowheads="1"/>
          </p:cNvSpPr>
          <p:nvPr userDrawn="1"/>
        </p:nvSpPr>
        <p:spPr bwMode="auto">
          <a:xfrm rot="10293731">
            <a:off x="2191626" y="5143151"/>
            <a:ext cx="2715244" cy="5437340"/>
          </a:xfrm>
          <a:custGeom>
            <a:avLst/>
            <a:gdLst>
              <a:gd name="T0" fmla="*/ 10484 w 10485"/>
              <a:gd name="T1" fmla="*/ 10372 h 21000"/>
              <a:gd name="T2" fmla="*/ 10484 w 10485"/>
              <a:gd name="T3" fmla="*/ 10372 h 21000"/>
              <a:gd name="T4" fmla="*/ 7396 w 10485"/>
              <a:gd name="T5" fmla="*/ 3033 h 21000"/>
              <a:gd name="T6" fmla="*/ 85 w 10485"/>
              <a:gd name="T7" fmla="*/ 0 h 21000"/>
              <a:gd name="T8" fmla="*/ 28 w 10485"/>
              <a:gd name="T9" fmla="*/ 0 h 21000"/>
              <a:gd name="T10" fmla="*/ 0 w 10485"/>
              <a:gd name="T11" fmla="*/ 56 h 21000"/>
              <a:gd name="T12" fmla="*/ 28 w 10485"/>
              <a:gd name="T13" fmla="*/ 85 h 21000"/>
              <a:gd name="T14" fmla="*/ 28 w 10485"/>
              <a:gd name="T15" fmla="*/ 85 h 21000"/>
              <a:gd name="T16" fmla="*/ 85 w 10485"/>
              <a:gd name="T17" fmla="*/ 85 h 21000"/>
              <a:gd name="T18" fmla="*/ 7339 w 10485"/>
              <a:gd name="T19" fmla="*/ 3089 h 21000"/>
              <a:gd name="T20" fmla="*/ 10400 w 10485"/>
              <a:gd name="T21" fmla="*/ 10372 h 21000"/>
              <a:gd name="T22" fmla="*/ 7396 w 10485"/>
              <a:gd name="T23" fmla="*/ 17712 h 21000"/>
              <a:gd name="T24" fmla="*/ 141 w 10485"/>
              <a:gd name="T25" fmla="*/ 20744 h 21000"/>
              <a:gd name="T26" fmla="*/ 255 w 10485"/>
              <a:gd name="T27" fmla="*/ 20659 h 21000"/>
              <a:gd name="T28" fmla="*/ 255 w 10485"/>
              <a:gd name="T29" fmla="*/ 20603 h 21000"/>
              <a:gd name="T30" fmla="*/ 199 w 10485"/>
              <a:gd name="T31" fmla="*/ 20603 h 21000"/>
              <a:gd name="T32" fmla="*/ 28 w 10485"/>
              <a:gd name="T33" fmla="*/ 20772 h 21000"/>
              <a:gd name="T34" fmla="*/ 0 w 10485"/>
              <a:gd name="T35" fmla="*/ 20800 h 21000"/>
              <a:gd name="T36" fmla="*/ 28 w 10485"/>
              <a:gd name="T37" fmla="*/ 20830 h 21000"/>
              <a:gd name="T38" fmla="*/ 199 w 10485"/>
              <a:gd name="T39" fmla="*/ 20999 h 21000"/>
              <a:gd name="T40" fmla="*/ 227 w 10485"/>
              <a:gd name="T41" fmla="*/ 20999 h 21000"/>
              <a:gd name="T42" fmla="*/ 255 w 10485"/>
              <a:gd name="T43" fmla="*/ 20999 h 21000"/>
              <a:gd name="T44" fmla="*/ 255 w 10485"/>
              <a:gd name="T45" fmla="*/ 20942 h 21000"/>
              <a:gd name="T46" fmla="*/ 141 w 10485"/>
              <a:gd name="T47" fmla="*/ 20830 h 21000"/>
              <a:gd name="T48" fmla="*/ 7453 w 10485"/>
              <a:gd name="T49" fmla="*/ 17769 h 21000"/>
              <a:gd name="T50" fmla="*/ 10484 w 10485"/>
              <a:gd name="T51" fmla="*/ 10372 h 2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485" h="21000">
                <a:moveTo>
                  <a:pt x="10484" y="10372"/>
                </a:moveTo>
                <a:lnTo>
                  <a:pt x="10484" y="10372"/>
                </a:lnTo>
                <a:cubicBezTo>
                  <a:pt x="10484" y="7595"/>
                  <a:pt x="9380" y="4988"/>
                  <a:pt x="7396" y="3033"/>
                </a:cubicBezTo>
                <a:cubicBezTo>
                  <a:pt x="5441" y="1076"/>
                  <a:pt x="2834" y="0"/>
                  <a:pt x="85" y="0"/>
                </a:cubicBezTo>
                <a:cubicBezTo>
                  <a:pt x="56" y="0"/>
                  <a:pt x="56" y="0"/>
                  <a:pt x="28" y="0"/>
                </a:cubicBezTo>
                <a:cubicBezTo>
                  <a:pt x="0" y="28"/>
                  <a:pt x="0" y="28"/>
                  <a:pt x="0" y="56"/>
                </a:cubicBezTo>
                <a:cubicBezTo>
                  <a:pt x="0" y="85"/>
                  <a:pt x="0" y="85"/>
                  <a:pt x="28" y="85"/>
                </a:cubicBezTo>
                <a:lnTo>
                  <a:pt x="28" y="85"/>
                </a:lnTo>
                <a:cubicBezTo>
                  <a:pt x="56" y="85"/>
                  <a:pt x="56" y="85"/>
                  <a:pt x="85" y="85"/>
                </a:cubicBezTo>
                <a:cubicBezTo>
                  <a:pt x="2806" y="85"/>
                  <a:pt x="5413" y="1162"/>
                  <a:pt x="7339" y="3089"/>
                </a:cubicBezTo>
                <a:cubicBezTo>
                  <a:pt x="9294" y="5044"/>
                  <a:pt x="10400" y="7623"/>
                  <a:pt x="10400" y="10372"/>
                </a:cubicBezTo>
                <a:cubicBezTo>
                  <a:pt x="10428" y="13149"/>
                  <a:pt x="9351" y="15757"/>
                  <a:pt x="7396" y="17712"/>
                </a:cubicBezTo>
                <a:cubicBezTo>
                  <a:pt x="5469" y="19667"/>
                  <a:pt x="2890" y="20744"/>
                  <a:pt x="141" y="20744"/>
                </a:cubicBezTo>
                <a:cubicBezTo>
                  <a:pt x="255" y="20659"/>
                  <a:pt x="255" y="20659"/>
                  <a:pt x="255" y="20659"/>
                </a:cubicBezTo>
                <a:cubicBezTo>
                  <a:pt x="255" y="20631"/>
                  <a:pt x="255" y="20603"/>
                  <a:pt x="255" y="20603"/>
                </a:cubicBezTo>
                <a:cubicBezTo>
                  <a:pt x="227" y="20574"/>
                  <a:pt x="199" y="20574"/>
                  <a:pt x="199" y="20603"/>
                </a:cubicBezTo>
                <a:cubicBezTo>
                  <a:pt x="28" y="20772"/>
                  <a:pt x="28" y="20772"/>
                  <a:pt x="28" y="20772"/>
                </a:cubicBezTo>
                <a:cubicBezTo>
                  <a:pt x="0" y="20772"/>
                  <a:pt x="0" y="20800"/>
                  <a:pt x="0" y="20800"/>
                </a:cubicBezTo>
                <a:cubicBezTo>
                  <a:pt x="0" y="20800"/>
                  <a:pt x="0" y="20830"/>
                  <a:pt x="28" y="20830"/>
                </a:cubicBezTo>
                <a:cubicBezTo>
                  <a:pt x="199" y="20999"/>
                  <a:pt x="199" y="20999"/>
                  <a:pt x="199" y="20999"/>
                </a:cubicBezTo>
                <a:cubicBezTo>
                  <a:pt x="199" y="20999"/>
                  <a:pt x="199" y="20999"/>
                  <a:pt x="227" y="20999"/>
                </a:cubicBezTo>
                <a:lnTo>
                  <a:pt x="255" y="20999"/>
                </a:lnTo>
                <a:cubicBezTo>
                  <a:pt x="255" y="20971"/>
                  <a:pt x="255" y="20971"/>
                  <a:pt x="255" y="20942"/>
                </a:cubicBezTo>
                <a:cubicBezTo>
                  <a:pt x="141" y="20830"/>
                  <a:pt x="141" y="20830"/>
                  <a:pt x="141" y="20830"/>
                </a:cubicBezTo>
                <a:cubicBezTo>
                  <a:pt x="2919" y="20830"/>
                  <a:pt x="5526" y="19724"/>
                  <a:pt x="7453" y="17769"/>
                </a:cubicBezTo>
                <a:cubicBezTo>
                  <a:pt x="9436" y="15785"/>
                  <a:pt x="10484" y="13177"/>
                  <a:pt x="10484" y="10372"/>
                </a:cubicBezTo>
              </a:path>
            </a:pathLst>
          </a:custGeom>
          <a:solidFill>
            <a:schemeClr val="accent3"/>
          </a:solidFill>
          <a:ln>
            <a:noFill/>
          </a:ln>
          <a:effectLst/>
        </p:spPr>
        <p:txBody>
          <a:bodyPr wrap="none" anchor="ctr"/>
          <a:lstStyle/>
          <a:p>
            <a:endParaRPr lang="en-US"/>
          </a:p>
        </p:txBody>
      </p:sp>
      <p:sp>
        <p:nvSpPr>
          <p:cNvPr id="19" name="Oval 18"/>
          <p:cNvSpPr/>
          <p:nvPr userDrawn="1"/>
        </p:nvSpPr>
        <p:spPr>
          <a:xfrm>
            <a:off x="-296776" y="5161041"/>
            <a:ext cx="3200400" cy="3200400"/>
          </a:xfrm>
          <a:prstGeom prst="ellipse">
            <a:avLst/>
          </a:prstGeom>
          <a:noFill/>
          <a:ln w="152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ctrTitle" hasCustomPrompt="1"/>
          </p:nvPr>
        </p:nvSpPr>
        <p:spPr>
          <a:xfrm>
            <a:off x="1524000" y="1122363"/>
            <a:ext cx="9144000" cy="2192337"/>
          </a:xfrm>
          <a:prstGeom prst="rect">
            <a:avLst/>
          </a:prstGeom>
        </p:spPr>
        <p:txBody>
          <a:bodyPr lIns="0" tIns="0" rIns="0" bIns="0" anchor="b">
            <a:normAutofit/>
          </a:bodyPr>
          <a:lstStyle>
            <a:lvl1pPr algn="l">
              <a:lnSpc>
                <a:spcPct val="100000"/>
              </a:lnSpc>
              <a:defRPr sz="6000" spc="-150">
                <a:solidFill>
                  <a:schemeClr val="bg1"/>
                </a:solidFill>
                <a:latin typeface="Source Serif Pro" charset="0"/>
                <a:ea typeface="Source Serif Pro" charset="0"/>
                <a:cs typeface="Source Serif Pro" charset="0"/>
              </a:defRPr>
            </a:lvl1pPr>
          </a:lstStyle>
          <a:p>
            <a:r>
              <a:rPr lang="en-US"/>
              <a:t>Deck Title Option 1</a:t>
            </a:r>
          </a:p>
        </p:txBody>
      </p:sp>
      <p:sp>
        <p:nvSpPr>
          <p:cNvPr id="13" name="Subtitle 2"/>
          <p:cNvSpPr>
            <a:spLocks noGrp="1"/>
          </p:cNvSpPr>
          <p:nvPr>
            <p:ph type="subTitle" idx="1" hasCustomPrompt="1"/>
          </p:nvPr>
        </p:nvSpPr>
        <p:spPr>
          <a:xfrm>
            <a:off x="1524000" y="3322638"/>
            <a:ext cx="9144000" cy="474662"/>
          </a:xfrm>
          <a:prstGeom prst="rect">
            <a:avLst/>
          </a:prstGeom>
        </p:spPr>
        <p:txBody>
          <a:bodyPr lIns="0">
            <a:noAutofit/>
          </a:bodyPr>
          <a:lstStyle>
            <a:lvl1pPr marL="0" indent="0" algn="l">
              <a:buNone/>
              <a:defRPr sz="2800" b="1" i="0" baseline="0">
                <a:solidFill>
                  <a:schemeClr val="accent4"/>
                </a:solidFill>
                <a:latin typeface="Open Sans Semibold" charset="0"/>
                <a:ea typeface="Open Sans Semibold" charset="0"/>
                <a:cs typeface="Open Sans Semi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Subtext style line 1</a:t>
            </a:r>
          </a:p>
        </p:txBody>
      </p:sp>
      <p:sp>
        <p:nvSpPr>
          <p:cNvPr id="14" name="Text Placeholder 2"/>
          <p:cNvSpPr>
            <a:spLocks noGrp="1"/>
          </p:cNvSpPr>
          <p:nvPr>
            <p:ph type="body" sz="quarter" idx="10" hasCustomPrompt="1"/>
          </p:nvPr>
        </p:nvSpPr>
        <p:spPr>
          <a:xfrm>
            <a:off x="1524000" y="3797300"/>
            <a:ext cx="9144000" cy="846138"/>
          </a:xfrm>
          <a:prstGeom prst="rect">
            <a:avLst/>
          </a:prstGeom>
        </p:spPr>
        <p:txBody>
          <a:bodyPr lIns="0" rIns="0"/>
          <a:lstStyle>
            <a:lvl1pPr marL="0" indent="0">
              <a:buNone/>
              <a:defRPr sz="2000" b="0" i="0" baseline="0">
                <a:solidFill>
                  <a:schemeClr val="bg2"/>
                </a:solidFill>
                <a:latin typeface="Open Sans" charset="0"/>
                <a:ea typeface="Open Sans" charset="0"/>
                <a:cs typeface="Open Sans"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sz="2000" b="0" i="0">
                <a:latin typeface="Open Sans" charset="0"/>
                <a:ea typeface="Open Sans" charset="0"/>
                <a:cs typeface="Open Sans" charset="0"/>
              </a:rPr>
              <a:t>Subtext style line 2</a:t>
            </a:r>
            <a:endParaRPr lang="en-US"/>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um Media with Text">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5573027" y="6400800"/>
            <a:ext cx="1045946" cy="228600"/>
          </a:xfrm>
          <a:prstGeom prst="rect">
            <a:avLst/>
          </a:prstGeom>
        </p:spPr>
        <p:txBody>
          <a:bodyPr lIns="0" tIns="0" rIns="0" bIns="0" anchor="b" anchorCtr="0"/>
          <a:lstStyle>
            <a:lvl1pPr algn="ctr">
              <a:defRPr sz="1200">
                <a:latin typeface="Open Sans" charset="0"/>
                <a:ea typeface="Open Sans" charset="0"/>
                <a:cs typeface="Open Sans" charset="0"/>
              </a:defRPr>
            </a:lvl1pPr>
          </a:lstStyle>
          <a:p>
            <a:fld id="{29D81C1D-71AE-404E-8BFC-9F552A8A6EE1}" type="slidenum">
              <a:rPr lang="en-US" smtClean="0"/>
              <a:pPr/>
              <a:t>‹#›</a:t>
            </a:fld>
            <a:endParaRPr lang="en-US"/>
          </a:p>
        </p:txBody>
      </p:sp>
      <p:cxnSp>
        <p:nvCxnSpPr>
          <p:cNvPr id="7" name="Straight Connector 6"/>
          <p:cNvCxnSpPr/>
          <p:nvPr userDrawn="1"/>
        </p:nvCxnSpPr>
        <p:spPr>
          <a:xfrm>
            <a:off x="914400" y="482600"/>
            <a:ext cx="0" cy="27432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Subtitle 2"/>
          <p:cNvSpPr>
            <a:spLocks noGrp="1"/>
          </p:cNvSpPr>
          <p:nvPr>
            <p:ph type="subTitle" idx="1" hasCustomPrompt="1"/>
          </p:nvPr>
        </p:nvSpPr>
        <p:spPr>
          <a:xfrm>
            <a:off x="914400" y="1193801"/>
            <a:ext cx="4658627" cy="1473200"/>
          </a:xfrm>
          <a:prstGeom prst="rect">
            <a:avLst/>
          </a:prstGeom>
        </p:spPr>
        <p:txBody>
          <a:bodyPr wrap="square" lIns="182880" rIns="182880" anchor="b" anchorCtr="0">
            <a:normAutofit/>
          </a:bodyPr>
          <a:lstStyle>
            <a:lvl1pPr marL="0" indent="0" algn="l">
              <a:lnSpc>
                <a:spcPct val="100000"/>
              </a:lnSpc>
              <a:buNone/>
              <a:defRPr sz="4800" b="0" i="0" spc="-150" baseline="0">
                <a:solidFill>
                  <a:schemeClr val="accent1"/>
                </a:solidFill>
                <a:latin typeface="Source Serif Pro" charset="0"/>
                <a:ea typeface="Source Serif Pro" charset="0"/>
                <a:cs typeface="Source Serif Pr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Medium media with text slide</a:t>
            </a:r>
          </a:p>
        </p:txBody>
      </p:sp>
      <p:sp>
        <p:nvSpPr>
          <p:cNvPr id="8" name="Text Placeholder 2"/>
          <p:cNvSpPr>
            <a:spLocks noGrp="1"/>
          </p:cNvSpPr>
          <p:nvPr>
            <p:ph type="body" sz="quarter" idx="13" hasCustomPrompt="1"/>
          </p:nvPr>
        </p:nvSpPr>
        <p:spPr>
          <a:xfrm>
            <a:off x="923544" y="457200"/>
            <a:ext cx="4994656" cy="338328"/>
          </a:xfrm>
          <a:prstGeom prst="rect">
            <a:avLst/>
          </a:prstGeom>
        </p:spPr>
        <p:txBody>
          <a:bodyPr lIns="182880" rIns="182880" anchor="ctr" anchorCtr="0"/>
          <a:lstStyle>
            <a:lvl1pPr marL="0" indent="0">
              <a:buNone/>
              <a:defRPr sz="1600" b="0" i="0" baseline="0">
                <a:solidFill>
                  <a:schemeClr val="tx1"/>
                </a:solidFill>
                <a:latin typeface="Open Sans" charset="0"/>
                <a:ea typeface="Open Sans" charset="0"/>
                <a:cs typeface="Open Sans"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a:t>Section Title</a:t>
            </a:r>
          </a:p>
        </p:txBody>
      </p:sp>
      <p:sp>
        <p:nvSpPr>
          <p:cNvPr id="12" name="Text Placeholder 2"/>
          <p:cNvSpPr>
            <a:spLocks noGrp="1"/>
          </p:cNvSpPr>
          <p:nvPr>
            <p:ph type="body" sz="quarter" idx="14" hasCustomPrompt="1"/>
          </p:nvPr>
        </p:nvSpPr>
        <p:spPr>
          <a:xfrm>
            <a:off x="914400" y="2882900"/>
            <a:ext cx="4658627" cy="2933700"/>
          </a:xfrm>
          <a:prstGeom prst="rect">
            <a:avLst/>
          </a:prstGeom>
        </p:spPr>
        <p:txBody>
          <a:bodyPr lIns="182880" rIns="182880">
            <a:normAutofit/>
          </a:bodyPr>
          <a:lstStyle>
            <a:lvl1pPr marL="0" indent="0">
              <a:lnSpc>
                <a:spcPct val="140000"/>
              </a:lnSpc>
              <a:buNone/>
              <a:defRPr sz="1800" b="0" i="0">
                <a:latin typeface="Open Sans" charset="0"/>
                <a:ea typeface="Open Sans" charset="0"/>
                <a:cs typeface="Open Sans" charset="0"/>
              </a:defRPr>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Ut</a:t>
            </a:r>
            <a:r>
              <a:rPr lang="en-US"/>
              <a:t> </a:t>
            </a:r>
            <a:r>
              <a:rPr lang="en-US" err="1"/>
              <a:t>sagittis</a:t>
            </a:r>
            <a:r>
              <a:rPr lang="en-US"/>
              <a:t> quam sit </a:t>
            </a:r>
            <a:r>
              <a:rPr lang="en-US" err="1"/>
              <a:t>amet</a:t>
            </a:r>
            <a:r>
              <a:rPr lang="en-US"/>
              <a:t> </a:t>
            </a:r>
            <a:r>
              <a:rPr lang="en-US" err="1"/>
              <a:t>consectetur</a:t>
            </a:r>
            <a:r>
              <a:rPr lang="en-US"/>
              <a:t> pharetra.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Integer et dictum </a:t>
            </a:r>
            <a:r>
              <a:rPr lang="en-US" err="1"/>
              <a:t>felis</a:t>
            </a:r>
            <a:r>
              <a:rPr lang="en-US"/>
              <a:t>. </a:t>
            </a:r>
            <a:r>
              <a:rPr lang="en-US" err="1"/>
              <a:t>Nullam</a:t>
            </a:r>
            <a:r>
              <a:rPr lang="en-US"/>
              <a:t> </a:t>
            </a:r>
            <a:r>
              <a:rPr lang="en-US" err="1"/>
              <a:t>laoreet</a:t>
            </a:r>
            <a:r>
              <a:rPr lang="en-US"/>
              <a:t> </a:t>
            </a:r>
            <a:r>
              <a:rPr lang="en-US" err="1"/>
              <a:t>nibh</a:t>
            </a:r>
            <a:r>
              <a:rPr lang="en-US"/>
              <a:t> et libero gravida, </a:t>
            </a:r>
            <a:r>
              <a:rPr lang="en-US" err="1"/>
              <a:t>sed</a:t>
            </a:r>
            <a:r>
              <a:rPr lang="en-US"/>
              <a:t> </a:t>
            </a:r>
            <a:r>
              <a:rPr lang="en-US" err="1"/>
              <a:t>sagittis</a:t>
            </a:r>
            <a:r>
              <a:rPr lang="en-US"/>
              <a:t> </a:t>
            </a:r>
            <a:r>
              <a:rPr lang="en-US" err="1"/>
              <a:t>nunc</a:t>
            </a:r>
            <a:r>
              <a:rPr lang="en-US"/>
              <a:t>.</a:t>
            </a:r>
            <a:endParaRPr lang="en-US" b="0" i="0">
              <a:latin typeface="Open Sans" charset="0"/>
              <a:ea typeface="Open Sans" charset="0"/>
              <a:cs typeface="Open Sans" charset="0"/>
            </a:endParaRPr>
          </a:p>
        </p:txBody>
      </p:sp>
      <p:sp>
        <p:nvSpPr>
          <p:cNvPr id="10" name="Content Placeholder 2"/>
          <p:cNvSpPr>
            <a:spLocks noGrp="1"/>
          </p:cNvSpPr>
          <p:nvPr>
            <p:ph idx="15" hasCustomPrompt="1"/>
          </p:nvPr>
        </p:nvSpPr>
        <p:spPr>
          <a:xfrm>
            <a:off x="6156960" y="256033"/>
            <a:ext cx="6035040" cy="5577840"/>
          </a:xfrm>
          <a:prstGeom prst="rect">
            <a:avLst/>
          </a:prstGeom>
        </p:spPr>
        <p:txBody>
          <a:bodyPr/>
          <a:lstStyle>
            <a:lvl1pPr>
              <a:defRPr b="0" i="0">
                <a:latin typeface="Open Sans" charset="0"/>
                <a:ea typeface="Open Sans" charset="0"/>
                <a:cs typeface="Open Sans" charset="0"/>
              </a:defRPr>
            </a:lvl1pPr>
          </a:lstStyle>
          <a:p>
            <a:r>
              <a:rPr lang="en-US"/>
              <a:t>Click an icon below to add media</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arge Media with Text">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5573027" y="6400800"/>
            <a:ext cx="1045946" cy="228600"/>
          </a:xfrm>
          <a:prstGeom prst="rect">
            <a:avLst/>
          </a:prstGeom>
        </p:spPr>
        <p:txBody>
          <a:bodyPr lIns="0" tIns="0" rIns="0" bIns="0" anchor="b" anchorCtr="0"/>
          <a:lstStyle>
            <a:lvl1pPr algn="ctr">
              <a:defRPr sz="1200">
                <a:latin typeface="Open Sans" charset="0"/>
                <a:ea typeface="Open Sans" charset="0"/>
                <a:cs typeface="Open Sans" charset="0"/>
              </a:defRPr>
            </a:lvl1pPr>
          </a:lstStyle>
          <a:p>
            <a:fld id="{29D81C1D-71AE-404E-8BFC-9F552A8A6EE1}" type="slidenum">
              <a:rPr lang="en-US" smtClean="0"/>
              <a:pPr/>
              <a:t>‹#›</a:t>
            </a:fld>
            <a:endParaRPr lang="en-US"/>
          </a:p>
        </p:txBody>
      </p:sp>
      <p:cxnSp>
        <p:nvCxnSpPr>
          <p:cNvPr id="7" name="Straight Connector 6"/>
          <p:cNvCxnSpPr/>
          <p:nvPr userDrawn="1"/>
        </p:nvCxnSpPr>
        <p:spPr>
          <a:xfrm>
            <a:off x="914400" y="482600"/>
            <a:ext cx="0" cy="27432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Subtitle 2"/>
          <p:cNvSpPr>
            <a:spLocks noGrp="1"/>
          </p:cNvSpPr>
          <p:nvPr>
            <p:ph type="subTitle" idx="1" hasCustomPrompt="1"/>
          </p:nvPr>
        </p:nvSpPr>
        <p:spPr>
          <a:xfrm>
            <a:off x="914401" y="1193801"/>
            <a:ext cx="3657600" cy="1473200"/>
          </a:xfrm>
          <a:prstGeom prst="rect">
            <a:avLst/>
          </a:prstGeom>
        </p:spPr>
        <p:txBody>
          <a:bodyPr wrap="square" lIns="182880" rIns="182880" anchor="b" anchorCtr="0">
            <a:normAutofit/>
          </a:bodyPr>
          <a:lstStyle>
            <a:lvl1pPr marL="0" indent="0" algn="l">
              <a:lnSpc>
                <a:spcPct val="100000"/>
              </a:lnSpc>
              <a:buNone/>
              <a:defRPr sz="4800" b="0" i="0" spc="-150" baseline="0">
                <a:solidFill>
                  <a:schemeClr val="accent1"/>
                </a:solidFill>
                <a:latin typeface="Source Serif Pro" charset="0"/>
                <a:ea typeface="Source Serif Pro" charset="0"/>
                <a:cs typeface="Source Serif Pr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Large media with text</a:t>
            </a:r>
          </a:p>
        </p:txBody>
      </p:sp>
      <p:sp>
        <p:nvSpPr>
          <p:cNvPr id="8" name="Text Placeholder 2"/>
          <p:cNvSpPr>
            <a:spLocks noGrp="1"/>
          </p:cNvSpPr>
          <p:nvPr>
            <p:ph type="body" sz="quarter" idx="13" hasCustomPrompt="1"/>
          </p:nvPr>
        </p:nvSpPr>
        <p:spPr>
          <a:xfrm>
            <a:off x="923544" y="457200"/>
            <a:ext cx="3940556" cy="338328"/>
          </a:xfrm>
          <a:prstGeom prst="rect">
            <a:avLst/>
          </a:prstGeom>
        </p:spPr>
        <p:txBody>
          <a:bodyPr lIns="182880" rIns="182880" anchor="ctr" anchorCtr="0"/>
          <a:lstStyle>
            <a:lvl1pPr marL="0" indent="0">
              <a:buNone/>
              <a:defRPr sz="1600" b="0" i="0" baseline="0">
                <a:solidFill>
                  <a:schemeClr val="tx1"/>
                </a:solidFill>
                <a:latin typeface="Open Sans" charset="0"/>
                <a:ea typeface="Open Sans" charset="0"/>
                <a:cs typeface="Open Sans"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a:t>Section Title</a:t>
            </a:r>
          </a:p>
        </p:txBody>
      </p:sp>
      <p:sp>
        <p:nvSpPr>
          <p:cNvPr id="12" name="Text Placeholder 2"/>
          <p:cNvSpPr>
            <a:spLocks noGrp="1"/>
          </p:cNvSpPr>
          <p:nvPr>
            <p:ph type="body" sz="quarter" idx="14" hasCustomPrompt="1"/>
          </p:nvPr>
        </p:nvSpPr>
        <p:spPr>
          <a:xfrm>
            <a:off x="914400" y="2882900"/>
            <a:ext cx="3657601" cy="2933700"/>
          </a:xfrm>
          <a:prstGeom prst="rect">
            <a:avLst/>
          </a:prstGeom>
        </p:spPr>
        <p:txBody>
          <a:bodyPr lIns="182880" rIns="182880">
            <a:normAutofit/>
          </a:bodyPr>
          <a:lstStyle>
            <a:lvl1pPr marL="0" indent="0">
              <a:lnSpc>
                <a:spcPct val="140000"/>
              </a:lnSpc>
              <a:buNone/>
              <a:defRPr sz="1800" b="0" i="0">
                <a:latin typeface="Open Sans" charset="0"/>
                <a:ea typeface="Open Sans" charset="0"/>
                <a:cs typeface="Open Sans" charset="0"/>
              </a:defRPr>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Ut</a:t>
            </a:r>
            <a:r>
              <a:rPr lang="en-US"/>
              <a:t> </a:t>
            </a:r>
            <a:r>
              <a:rPr lang="en-US" err="1"/>
              <a:t>sagittis</a:t>
            </a:r>
            <a:r>
              <a:rPr lang="en-US"/>
              <a:t> quam sit </a:t>
            </a:r>
            <a:r>
              <a:rPr lang="en-US" err="1"/>
              <a:t>amet</a:t>
            </a:r>
            <a:r>
              <a:rPr lang="en-US"/>
              <a:t> </a:t>
            </a:r>
            <a:r>
              <a:rPr lang="en-US" err="1"/>
              <a:t>consectetur</a:t>
            </a:r>
            <a:r>
              <a:rPr lang="en-US"/>
              <a:t> pharetra.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endParaRPr lang="en-US" b="0" i="0">
              <a:latin typeface="Open Sans" charset="0"/>
              <a:ea typeface="Open Sans" charset="0"/>
              <a:cs typeface="Open Sans" charset="0"/>
            </a:endParaRPr>
          </a:p>
        </p:txBody>
      </p:sp>
      <p:sp>
        <p:nvSpPr>
          <p:cNvPr id="11" name="Content Placeholder 2"/>
          <p:cNvSpPr>
            <a:spLocks noGrp="1"/>
          </p:cNvSpPr>
          <p:nvPr>
            <p:ph idx="15" hasCustomPrompt="1"/>
          </p:nvPr>
        </p:nvSpPr>
        <p:spPr>
          <a:xfrm>
            <a:off x="5105400" y="256033"/>
            <a:ext cx="7086600" cy="5577840"/>
          </a:xfrm>
          <a:prstGeom prst="rect">
            <a:avLst/>
          </a:prstGeom>
        </p:spPr>
        <p:txBody>
          <a:bodyPr/>
          <a:lstStyle>
            <a:lvl1pPr>
              <a:defRPr b="0" i="0">
                <a:latin typeface="Open Sans" charset="0"/>
                <a:ea typeface="Open Sans" charset="0"/>
                <a:cs typeface="Open Sans" charset="0"/>
              </a:defRPr>
            </a:lvl1pPr>
          </a:lstStyle>
          <a:p>
            <a:r>
              <a:rPr lang="en-US"/>
              <a:t>Click an icon below to add media</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ull-Width Media with Headline">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5573027" y="6400800"/>
            <a:ext cx="1045946" cy="228600"/>
          </a:xfrm>
          <a:prstGeom prst="rect">
            <a:avLst/>
          </a:prstGeom>
        </p:spPr>
        <p:txBody>
          <a:bodyPr lIns="0" tIns="0" rIns="0" bIns="0" anchor="b" anchorCtr="0"/>
          <a:lstStyle>
            <a:lvl1pPr algn="ctr">
              <a:defRPr sz="1200">
                <a:latin typeface="Open Sans" charset="0"/>
                <a:ea typeface="Open Sans" charset="0"/>
                <a:cs typeface="Open Sans" charset="0"/>
              </a:defRPr>
            </a:lvl1pPr>
          </a:lstStyle>
          <a:p>
            <a:fld id="{29D81C1D-71AE-404E-8BFC-9F552A8A6EE1}" type="slidenum">
              <a:rPr lang="en-US" smtClean="0"/>
              <a:pPr/>
              <a:t>‹#›</a:t>
            </a:fld>
            <a:endParaRPr lang="en-US"/>
          </a:p>
        </p:txBody>
      </p:sp>
      <p:cxnSp>
        <p:nvCxnSpPr>
          <p:cNvPr id="7" name="Straight Connector 6"/>
          <p:cNvCxnSpPr/>
          <p:nvPr userDrawn="1"/>
        </p:nvCxnSpPr>
        <p:spPr>
          <a:xfrm>
            <a:off x="914400" y="482600"/>
            <a:ext cx="0" cy="27432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 Placeholder 2"/>
          <p:cNvSpPr>
            <a:spLocks noGrp="1"/>
          </p:cNvSpPr>
          <p:nvPr>
            <p:ph type="body" sz="quarter" idx="13" hasCustomPrompt="1"/>
          </p:nvPr>
        </p:nvSpPr>
        <p:spPr>
          <a:xfrm>
            <a:off x="923544" y="457200"/>
            <a:ext cx="9756648" cy="338328"/>
          </a:xfrm>
          <a:prstGeom prst="rect">
            <a:avLst/>
          </a:prstGeom>
        </p:spPr>
        <p:txBody>
          <a:bodyPr lIns="182880" rIns="182880" anchor="ctr" anchorCtr="0"/>
          <a:lstStyle>
            <a:lvl1pPr marL="0" indent="0">
              <a:buNone/>
              <a:defRPr sz="1600" b="0" i="0" baseline="0">
                <a:solidFill>
                  <a:schemeClr val="tx1"/>
                </a:solidFill>
                <a:latin typeface="Open Sans" charset="0"/>
                <a:ea typeface="Open Sans" charset="0"/>
                <a:cs typeface="Open Sans"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a:t>Section Title</a:t>
            </a:r>
          </a:p>
        </p:txBody>
      </p:sp>
      <p:sp>
        <p:nvSpPr>
          <p:cNvPr id="11" name="Content Placeholder 2"/>
          <p:cNvSpPr>
            <a:spLocks noGrp="1"/>
          </p:cNvSpPr>
          <p:nvPr>
            <p:ph idx="14" hasCustomPrompt="1"/>
          </p:nvPr>
        </p:nvSpPr>
        <p:spPr>
          <a:xfrm>
            <a:off x="914400" y="2871216"/>
            <a:ext cx="10439400" cy="2962656"/>
          </a:xfrm>
          <a:prstGeom prst="rect">
            <a:avLst/>
          </a:prstGeom>
        </p:spPr>
        <p:txBody>
          <a:bodyPr/>
          <a:lstStyle>
            <a:lvl1pPr>
              <a:defRPr b="0" i="0">
                <a:latin typeface="Open Sans" charset="0"/>
                <a:ea typeface="Open Sans" charset="0"/>
                <a:cs typeface="Open Sans" charset="0"/>
              </a:defRPr>
            </a:lvl1pPr>
          </a:lstStyle>
          <a:p>
            <a:r>
              <a:rPr lang="en-US"/>
              <a:t>Click an icon below to add media</a:t>
            </a:r>
          </a:p>
        </p:txBody>
      </p:sp>
      <p:sp>
        <p:nvSpPr>
          <p:cNvPr id="14" name="Subtitle 2"/>
          <p:cNvSpPr>
            <a:spLocks noGrp="1"/>
          </p:cNvSpPr>
          <p:nvPr>
            <p:ph type="subTitle" idx="1" hasCustomPrompt="1"/>
          </p:nvPr>
        </p:nvSpPr>
        <p:spPr>
          <a:xfrm>
            <a:off x="914400" y="1115568"/>
            <a:ext cx="9821682" cy="1513332"/>
          </a:xfrm>
          <a:prstGeom prst="rect">
            <a:avLst/>
          </a:prstGeom>
        </p:spPr>
        <p:txBody>
          <a:bodyPr wrap="square" lIns="182880" rIns="182880" anchor="b" anchorCtr="0">
            <a:normAutofit/>
          </a:bodyPr>
          <a:lstStyle>
            <a:lvl1pPr marL="0" indent="0" algn="l">
              <a:lnSpc>
                <a:spcPct val="100000"/>
              </a:lnSpc>
              <a:buNone/>
              <a:defRPr sz="4800" b="0" i="0" spc="-150" baseline="0">
                <a:solidFill>
                  <a:schemeClr val="accent1"/>
                </a:solidFill>
                <a:latin typeface="Source Serif Pro" charset="0"/>
                <a:ea typeface="Source Serif Pro" charset="0"/>
                <a:cs typeface="Source Serif Pr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Large headline with media placeholder</a:t>
            </a:r>
          </a:p>
        </p:txBody>
      </p:sp>
      <p:sp>
        <p:nvSpPr>
          <p:cNvPr id="16" name="Oval 15"/>
          <p:cNvSpPr/>
          <p:nvPr userDrawn="1"/>
        </p:nvSpPr>
        <p:spPr>
          <a:xfrm>
            <a:off x="10736082" y="-1485523"/>
            <a:ext cx="3200400" cy="3200400"/>
          </a:xfrm>
          <a:prstGeom prst="ellipse">
            <a:avLst/>
          </a:prstGeom>
          <a:noFill/>
          <a:ln w="1238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Media">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5573027" y="6400800"/>
            <a:ext cx="1045946" cy="228600"/>
          </a:xfrm>
          <a:prstGeom prst="rect">
            <a:avLst/>
          </a:prstGeom>
        </p:spPr>
        <p:txBody>
          <a:bodyPr lIns="0" tIns="0" rIns="0" bIns="0" anchor="b" anchorCtr="0"/>
          <a:lstStyle>
            <a:lvl1pPr algn="ctr">
              <a:defRPr sz="1200">
                <a:latin typeface="Open Sans" charset="0"/>
                <a:ea typeface="Open Sans" charset="0"/>
                <a:cs typeface="Open Sans" charset="0"/>
              </a:defRPr>
            </a:lvl1pPr>
          </a:lstStyle>
          <a:p>
            <a:fld id="{29D81C1D-71AE-404E-8BFC-9F552A8A6EE1}" type="slidenum">
              <a:rPr lang="en-US" smtClean="0"/>
              <a:pPr/>
              <a:t>‹#›</a:t>
            </a:fld>
            <a:endParaRPr lang="en-US"/>
          </a:p>
        </p:txBody>
      </p:sp>
      <p:cxnSp>
        <p:nvCxnSpPr>
          <p:cNvPr id="7" name="Straight Connector 6"/>
          <p:cNvCxnSpPr/>
          <p:nvPr userDrawn="1"/>
        </p:nvCxnSpPr>
        <p:spPr>
          <a:xfrm>
            <a:off x="914400" y="482600"/>
            <a:ext cx="0" cy="27432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 Placeholder 2"/>
          <p:cNvSpPr>
            <a:spLocks noGrp="1"/>
          </p:cNvSpPr>
          <p:nvPr>
            <p:ph type="body" sz="quarter" idx="13" hasCustomPrompt="1"/>
          </p:nvPr>
        </p:nvSpPr>
        <p:spPr>
          <a:xfrm>
            <a:off x="923544" y="457200"/>
            <a:ext cx="9756648" cy="338328"/>
          </a:xfrm>
          <a:prstGeom prst="rect">
            <a:avLst/>
          </a:prstGeom>
        </p:spPr>
        <p:txBody>
          <a:bodyPr lIns="182880" rIns="182880" anchor="ctr" anchorCtr="0"/>
          <a:lstStyle>
            <a:lvl1pPr marL="0" indent="0">
              <a:buNone/>
              <a:defRPr sz="1600" b="0" i="0" baseline="0">
                <a:solidFill>
                  <a:schemeClr val="tx1"/>
                </a:solidFill>
                <a:latin typeface="Open Sans" charset="0"/>
                <a:ea typeface="Open Sans" charset="0"/>
                <a:cs typeface="Open Sans"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a:t>Section Title</a:t>
            </a:r>
          </a:p>
        </p:txBody>
      </p:sp>
      <p:sp>
        <p:nvSpPr>
          <p:cNvPr id="11" name="Content Placeholder 2"/>
          <p:cNvSpPr>
            <a:spLocks noGrp="1"/>
          </p:cNvSpPr>
          <p:nvPr>
            <p:ph idx="14" hasCustomPrompt="1"/>
          </p:nvPr>
        </p:nvSpPr>
        <p:spPr>
          <a:xfrm>
            <a:off x="914400" y="1193801"/>
            <a:ext cx="10439400" cy="4640071"/>
          </a:xfrm>
          <a:prstGeom prst="rect">
            <a:avLst/>
          </a:prstGeom>
        </p:spPr>
        <p:txBody>
          <a:bodyPr/>
          <a:lstStyle>
            <a:lvl1pPr>
              <a:defRPr b="0" i="0">
                <a:latin typeface="Open Sans" charset="0"/>
                <a:ea typeface="Open Sans" charset="0"/>
                <a:cs typeface="Open Sans" charset="0"/>
              </a:defRPr>
            </a:lvl1pPr>
          </a:lstStyle>
          <a:p>
            <a:r>
              <a:rPr lang="en-US"/>
              <a:t>Click an icon below to add media</a:t>
            </a:r>
          </a:p>
        </p:txBody>
      </p:sp>
      <p:sp>
        <p:nvSpPr>
          <p:cNvPr id="6" name="Oval 5"/>
          <p:cNvSpPr/>
          <p:nvPr userDrawn="1"/>
        </p:nvSpPr>
        <p:spPr>
          <a:xfrm>
            <a:off x="10736082" y="-1485523"/>
            <a:ext cx="3200400" cy="3200400"/>
          </a:xfrm>
          <a:prstGeom prst="ellipse">
            <a:avLst/>
          </a:prstGeom>
          <a:noFill/>
          <a:ln w="1238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ummary 1">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5573027" y="6400800"/>
            <a:ext cx="1045946" cy="228600"/>
          </a:xfrm>
          <a:prstGeom prst="rect">
            <a:avLst/>
          </a:prstGeom>
        </p:spPr>
        <p:txBody>
          <a:bodyPr lIns="0" tIns="0" rIns="0" bIns="0" anchor="b" anchorCtr="0"/>
          <a:lstStyle>
            <a:lvl1pPr algn="ctr">
              <a:defRPr sz="1200">
                <a:latin typeface="Open Sans" charset="0"/>
                <a:ea typeface="Open Sans" charset="0"/>
                <a:cs typeface="Open Sans" charset="0"/>
              </a:defRPr>
            </a:lvl1pPr>
          </a:lstStyle>
          <a:p>
            <a:fld id="{29D81C1D-71AE-404E-8BFC-9F552A8A6EE1}" type="slidenum">
              <a:rPr lang="en-US" smtClean="0"/>
              <a:pPr/>
              <a:t>‹#›</a:t>
            </a:fld>
            <a:endParaRPr lang="en-US"/>
          </a:p>
        </p:txBody>
      </p:sp>
      <p:sp>
        <p:nvSpPr>
          <p:cNvPr id="6" name="Oval 5"/>
          <p:cNvSpPr/>
          <p:nvPr userDrawn="1"/>
        </p:nvSpPr>
        <p:spPr>
          <a:xfrm>
            <a:off x="10736082" y="-1485523"/>
            <a:ext cx="3200400" cy="3200400"/>
          </a:xfrm>
          <a:prstGeom prst="ellipse">
            <a:avLst/>
          </a:prstGeom>
          <a:noFill/>
          <a:ln w="1238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914400" y="482600"/>
            <a:ext cx="0" cy="27432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4" hasCustomPrompt="1"/>
          </p:nvPr>
        </p:nvSpPr>
        <p:spPr>
          <a:xfrm>
            <a:off x="914400" y="1115568"/>
            <a:ext cx="9821682" cy="4701032"/>
          </a:xfrm>
          <a:prstGeom prst="rect">
            <a:avLst/>
          </a:prstGeom>
        </p:spPr>
        <p:txBody>
          <a:bodyPr lIns="182880" rIns="182880" anchor="ctr" anchorCtr="0">
            <a:normAutofit/>
          </a:bodyPr>
          <a:lstStyle>
            <a:lvl1pPr marL="342900" indent="-342900">
              <a:lnSpc>
                <a:spcPct val="200000"/>
              </a:lnSpc>
              <a:buFont typeface="Arial" charset="0"/>
              <a:buChar char="•"/>
              <a:defRPr sz="2400" b="0" i="0" baseline="0">
                <a:latin typeface="Open Sans Light" charset="0"/>
                <a:ea typeface="Open Sans Light" charset="0"/>
                <a:cs typeface="Open Sans Light" charset="0"/>
              </a:defRPr>
            </a:lvl1pPr>
          </a:lstStyle>
          <a:p>
            <a:r>
              <a:rPr lang="en-US" b="0" i="0">
                <a:latin typeface="Open Sans" charset="0"/>
                <a:ea typeface="Open Sans" charset="0"/>
                <a:cs typeface="Open Sans" charset="0"/>
              </a:rPr>
              <a:t>Summary Slide</a:t>
            </a:r>
          </a:p>
          <a:p>
            <a:r>
              <a:rPr lang="en-US" b="0" i="0">
                <a:latin typeface="Open Sans" charset="0"/>
                <a:ea typeface="Open Sans" charset="0"/>
                <a:cs typeface="Open Sans" charset="0"/>
              </a:rPr>
              <a:t>Used to contain bulleted statements</a:t>
            </a:r>
          </a:p>
          <a:p>
            <a:r>
              <a:rPr lang="en-US" b="0" i="0">
                <a:latin typeface="Open Sans" charset="0"/>
                <a:ea typeface="Open Sans" charset="0"/>
                <a:cs typeface="Open Sans" charset="0"/>
              </a:rPr>
              <a:t>Outline the main points</a:t>
            </a:r>
          </a:p>
          <a:p>
            <a:r>
              <a:rPr lang="en-US" b="0" i="0">
                <a:latin typeface="Open Sans" charset="0"/>
                <a:ea typeface="Open Sans" charset="0"/>
                <a:cs typeface="Open Sans" charset="0"/>
              </a:rPr>
              <a:t>And takeaways</a:t>
            </a:r>
          </a:p>
        </p:txBody>
      </p:sp>
      <p:sp>
        <p:nvSpPr>
          <p:cNvPr id="8" name="Text Placeholder 2"/>
          <p:cNvSpPr>
            <a:spLocks noGrp="1"/>
          </p:cNvSpPr>
          <p:nvPr>
            <p:ph type="body" sz="quarter" idx="13" hasCustomPrompt="1"/>
          </p:nvPr>
        </p:nvSpPr>
        <p:spPr>
          <a:xfrm>
            <a:off x="923544" y="457200"/>
            <a:ext cx="9756648" cy="338328"/>
          </a:xfrm>
          <a:prstGeom prst="rect">
            <a:avLst/>
          </a:prstGeom>
        </p:spPr>
        <p:txBody>
          <a:bodyPr lIns="182880" rIns="182880" anchor="ctr" anchorCtr="0"/>
          <a:lstStyle>
            <a:lvl1pPr marL="0" indent="0">
              <a:buNone/>
              <a:defRPr sz="1600" b="0" i="0" baseline="0">
                <a:solidFill>
                  <a:schemeClr val="tx1"/>
                </a:solidFill>
                <a:latin typeface="Open Sans" charset="0"/>
                <a:ea typeface="Open Sans" charset="0"/>
                <a:cs typeface="Open Sans"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a:t>Section Title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losing Message">
    <p:spTree>
      <p:nvGrpSpPr>
        <p:cNvPr id="1" name=""/>
        <p:cNvGrpSpPr/>
        <p:nvPr/>
      </p:nvGrpSpPr>
      <p:grpSpPr>
        <a:xfrm>
          <a:off x="0" y="0"/>
          <a:ext cx="0" cy="0"/>
          <a:chOff x="0" y="0"/>
          <a:chExt cx="0" cy="0"/>
        </a:xfrm>
      </p:grpSpPr>
      <p:sp>
        <p:nvSpPr>
          <p:cNvPr id="21" name="Rectangle 20"/>
          <p:cNvSpPr/>
          <p:nvPr userDrawn="1"/>
        </p:nvSpPr>
        <p:spPr>
          <a:xfrm>
            <a:off x="0" y="0"/>
            <a:ext cx="12192000" cy="6172200"/>
          </a:xfrm>
          <a:prstGeom prst="rect">
            <a:avLst/>
          </a:prstGeom>
          <a:gradFill>
            <a:gsLst>
              <a:gs pos="0">
                <a:schemeClr val="accent2"/>
              </a:gs>
              <a:gs pos="100000">
                <a:schemeClr val="accent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5573027" y="6400800"/>
            <a:ext cx="1045946" cy="228600"/>
          </a:xfrm>
          <a:prstGeom prst="rect">
            <a:avLst/>
          </a:prstGeom>
        </p:spPr>
        <p:txBody>
          <a:bodyPr lIns="0" tIns="0" rIns="0" bIns="0" anchor="b" anchorCtr="0"/>
          <a:lstStyle>
            <a:lvl1pPr algn="ctr">
              <a:defRPr sz="1200">
                <a:latin typeface="Open Sans" charset="0"/>
                <a:ea typeface="Open Sans" charset="0"/>
                <a:cs typeface="Open Sans" charset="0"/>
              </a:defRPr>
            </a:lvl1pPr>
          </a:lstStyle>
          <a:p>
            <a:fld id="{29D81C1D-71AE-404E-8BFC-9F552A8A6EE1}" type="slidenum">
              <a:rPr lang="en-US" smtClean="0"/>
              <a:pPr/>
              <a:t>‹#›</a:t>
            </a:fld>
            <a:endParaRPr lang="en-US"/>
          </a:p>
        </p:txBody>
      </p:sp>
      <p:sp>
        <p:nvSpPr>
          <p:cNvPr id="2" name="Title 1"/>
          <p:cNvSpPr>
            <a:spLocks noGrp="1"/>
          </p:cNvSpPr>
          <p:nvPr>
            <p:ph type="ctrTitle" hasCustomPrompt="1"/>
          </p:nvPr>
        </p:nvSpPr>
        <p:spPr>
          <a:xfrm>
            <a:off x="914399" y="1069769"/>
            <a:ext cx="5704573" cy="2689431"/>
          </a:xfrm>
          <a:prstGeom prst="rect">
            <a:avLst/>
          </a:prstGeom>
        </p:spPr>
        <p:txBody>
          <a:bodyPr lIns="0" tIns="0" rIns="0" bIns="0" anchor="t" anchorCtr="0"/>
          <a:lstStyle>
            <a:lvl1pPr algn="l">
              <a:defRPr sz="4000" spc="-150">
                <a:solidFill>
                  <a:schemeClr val="bg1"/>
                </a:solidFill>
                <a:latin typeface="Source Serif Pro" charset="0"/>
                <a:ea typeface="Source Serif Pro" charset="0"/>
                <a:cs typeface="Source Serif Pro" charset="0"/>
              </a:defRPr>
            </a:lvl1pPr>
          </a:lstStyle>
          <a:p>
            <a:r>
              <a:rPr lang="en-US"/>
              <a:t>Thank you message.</a:t>
            </a:r>
          </a:p>
        </p:txBody>
      </p:sp>
      <p:sp>
        <p:nvSpPr>
          <p:cNvPr id="4" name="Text Placeholder 3"/>
          <p:cNvSpPr>
            <a:spLocks noGrp="1"/>
          </p:cNvSpPr>
          <p:nvPr>
            <p:ph type="body" sz="quarter" idx="13" hasCustomPrompt="1"/>
          </p:nvPr>
        </p:nvSpPr>
        <p:spPr>
          <a:xfrm>
            <a:off x="7239000" y="1069975"/>
            <a:ext cx="4038600" cy="4630738"/>
          </a:xfrm>
          <a:prstGeom prst="rect">
            <a:avLst/>
          </a:prstGeom>
        </p:spPr>
        <p:txBody>
          <a:bodyPr/>
          <a:lstStyle>
            <a:lvl1pPr marL="0" indent="0">
              <a:buFont typeface="Arial" charset="0"/>
              <a:buNone/>
              <a:defRPr sz="2800" b="0" i="0">
                <a:solidFill>
                  <a:schemeClr val="bg1"/>
                </a:solidFill>
                <a:latin typeface="Open Sans" charset="0"/>
                <a:ea typeface="Open Sans" charset="0"/>
                <a:cs typeface="Open Sans" charset="0"/>
              </a:defRPr>
            </a:lvl1pPr>
          </a:lstStyle>
          <a:p>
            <a:pPr>
              <a:lnSpc>
                <a:spcPct val="120000"/>
              </a:lnSpc>
            </a:pPr>
            <a:r>
              <a:rPr lang="en-US" sz="2400" b="0" i="0" spc="0">
                <a:latin typeface="Open Sans" charset="0"/>
                <a:ea typeface="Open Sans" charset="0"/>
                <a:cs typeface="Open Sans" charset="0"/>
              </a:rPr>
              <a:t>Contact:</a:t>
            </a:r>
          </a:p>
          <a:p>
            <a:pPr>
              <a:lnSpc>
                <a:spcPct val="120000"/>
              </a:lnSpc>
            </a:pPr>
            <a:r>
              <a:rPr lang="en-US" sz="2400" b="0" i="0" spc="0" err="1">
                <a:latin typeface="Open Sans" charset="0"/>
                <a:ea typeface="Open Sans" charset="0"/>
                <a:cs typeface="Open Sans" charset="0"/>
              </a:rPr>
              <a:t>abc@wiley.com</a:t>
            </a:r>
            <a:endParaRPr lang="en-US" sz="2400" b="0" i="0" spc="0">
              <a:latin typeface="Open Sans" charset="0"/>
              <a:ea typeface="Open Sans" charset="0"/>
              <a:cs typeface="Open Sans" charset="0"/>
            </a:endParaRPr>
          </a:p>
          <a:p>
            <a:pPr>
              <a:lnSpc>
                <a:spcPct val="120000"/>
              </a:lnSpc>
            </a:pPr>
            <a:r>
              <a:rPr lang="en-US" sz="2400" b="0" i="0" spc="0">
                <a:latin typeface="Open Sans" charset="0"/>
                <a:ea typeface="Open Sans" charset="0"/>
                <a:cs typeface="Open Sans" charset="0"/>
              </a:rPr>
              <a:t>123-456-7890</a:t>
            </a:r>
            <a:endParaRPr lang="en-US" sz="2400" b="0" i="0" spc="0">
              <a:latin typeface="Open Sans Light" charset="0"/>
              <a:ea typeface="Open Sans Light" charset="0"/>
              <a:cs typeface="Open Sans Light" charset="0"/>
            </a:endParaRPr>
          </a:p>
        </p:txBody>
      </p:sp>
      <p:grpSp>
        <p:nvGrpSpPr>
          <p:cNvPr id="12" name="Group 11"/>
          <p:cNvGrpSpPr/>
          <p:nvPr userDrawn="1"/>
        </p:nvGrpSpPr>
        <p:grpSpPr>
          <a:xfrm>
            <a:off x="-296776" y="4572000"/>
            <a:ext cx="4907659" cy="3200855"/>
            <a:chOff x="-296776" y="4560157"/>
            <a:chExt cx="4907659" cy="3200855"/>
          </a:xfrm>
        </p:grpSpPr>
        <p:grpSp>
          <p:nvGrpSpPr>
            <p:cNvPr id="14" name="Group 13"/>
            <p:cNvGrpSpPr/>
            <p:nvPr userDrawn="1"/>
          </p:nvGrpSpPr>
          <p:grpSpPr>
            <a:xfrm>
              <a:off x="-296776" y="4560157"/>
              <a:ext cx="3211788" cy="3200855"/>
              <a:chOff x="-296776" y="4534525"/>
              <a:chExt cx="3211788" cy="3200855"/>
            </a:xfrm>
          </p:grpSpPr>
          <p:sp>
            <p:nvSpPr>
              <p:cNvPr id="18" name="Arc 17"/>
              <p:cNvSpPr/>
              <p:nvPr userDrawn="1"/>
            </p:nvSpPr>
            <p:spPr>
              <a:xfrm>
                <a:off x="-296776" y="4534525"/>
                <a:ext cx="3200400" cy="3200400"/>
              </a:xfrm>
              <a:prstGeom prst="arc">
                <a:avLst/>
              </a:prstGeom>
              <a:noFill/>
              <a:ln w="152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c 19"/>
              <p:cNvSpPr/>
              <p:nvPr userDrawn="1"/>
            </p:nvSpPr>
            <p:spPr>
              <a:xfrm flipH="1">
                <a:off x="-285388" y="4534980"/>
                <a:ext cx="3200400" cy="3200400"/>
              </a:xfrm>
              <a:prstGeom prst="arc">
                <a:avLst/>
              </a:prstGeom>
              <a:noFill/>
              <a:ln w="152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4"/>
            <p:cNvSpPr>
              <a:spLocks noChangeArrowheads="1"/>
            </p:cNvSpPr>
            <p:nvPr userDrawn="1"/>
          </p:nvSpPr>
          <p:spPr bwMode="auto">
            <a:xfrm rot="10293731">
              <a:off x="2237733" y="4574296"/>
              <a:ext cx="2373150" cy="1427785"/>
            </a:xfrm>
            <a:custGeom>
              <a:avLst/>
              <a:gdLst>
                <a:gd name="connsiteX0" fmla="*/ 51534 w 2373150"/>
                <a:gd name="connsiteY0" fmla="*/ 1427785 h 1427785"/>
                <a:gd name="connsiteX1" fmla="*/ 7251 w 2373150"/>
                <a:gd name="connsiteY1" fmla="*/ 1384028 h 1427785"/>
                <a:gd name="connsiteX2" fmla="*/ 0 w 2373150"/>
                <a:gd name="connsiteY2" fmla="*/ 1376261 h 1427785"/>
                <a:gd name="connsiteX3" fmla="*/ 7251 w 2373150"/>
                <a:gd name="connsiteY3" fmla="*/ 1369010 h 1427785"/>
                <a:gd name="connsiteX4" fmla="*/ 51534 w 2373150"/>
                <a:gd name="connsiteY4" fmla="*/ 1325253 h 1427785"/>
                <a:gd name="connsiteX5" fmla="*/ 66036 w 2373150"/>
                <a:gd name="connsiteY5" fmla="*/ 1325253 h 1427785"/>
                <a:gd name="connsiteX6" fmla="*/ 66036 w 2373150"/>
                <a:gd name="connsiteY6" fmla="*/ 1339752 h 1427785"/>
                <a:gd name="connsiteX7" fmla="*/ 36514 w 2373150"/>
                <a:gd name="connsiteY7" fmla="*/ 1361760 h 1427785"/>
                <a:gd name="connsiteX8" fmla="*/ 1915302 w 2373150"/>
                <a:gd name="connsiteY8" fmla="*/ 576712 h 1427785"/>
                <a:gd name="connsiteX9" fmla="*/ 2251458 w 2373150"/>
                <a:gd name="connsiteY9" fmla="*/ 167325 h 1427785"/>
                <a:gd name="connsiteX10" fmla="*/ 2351484 w 2373150"/>
                <a:gd name="connsiteY10" fmla="*/ 0 h 1427785"/>
                <a:gd name="connsiteX11" fmla="*/ 2373150 w 2373150"/>
                <a:gd name="connsiteY11" fmla="*/ 3214 h 1427785"/>
                <a:gd name="connsiteX12" fmla="*/ 2269351 w 2373150"/>
                <a:gd name="connsiteY12" fmla="*/ 177630 h 1427785"/>
                <a:gd name="connsiteX13" fmla="*/ 1930063 w 2373150"/>
                <a:gd name="connsiteY13" fmla="*/ 591471 h 1427785"/>
                <a:gd name="connsiteX14" fmla="*/ 36514 w 2373150"/>
                <a:gd name="connsiteY14" fmla="*/ 1384028 h 1427785"/>
                <a:gd name="connsiteX15" fmla="*/ 66035 w 2373150"/>
                <a:gd name="connsiteY15" fmla="*/ 1413027 h 1427785"/>
                <a:gd name="connsiteX16" fmla="*/ 66036 w 2373150"/>
                <a:gd name="connsiteY16" fmla="*/ 1427785 h 1427785"/>
                <a:gd name="connsiteX17" fmla="*/ 58785 w 2373150"/>
                <a:gd name="connsiteY17" fmla="*/ 1427785 h 1427785"/>
                <a:gd name="connsiteX18" fmla="*/ 51534 w 2373150"/>
                <a:gd name="connsiteY18" fmla="*/ 1427785 h 142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73150" h="1427785">
                  <a:moveTo>
                    <a:pt x="51534" y="1427785"/>
                  </a:moveTo>
                  <a:cubicBezTo>
                    <a:pt x="51534" y="1427785"/>
                    <a:pt x="51534" y="1427785"/>
                    <a:pt x="7251" y="1384028"/>
                  </a:cubicBezTo>
                  <a:cubicBezTo>
                    <a:pt x="0" y="1384028"/>
                    <a:pt x="0" y="1376261"/>
                    <a:pt x="0" y="1376261"/>
                  </a:cubicBezTo>
                  <a:cubicBezTo>
                    <a:pt x="0" y="1376261"/>
                    <a:pt x="0" y="1369010"/>
                    <a:pt x="7251" y="1369010"/>
                  </a:cubicBezTo>
                  <a:cubicBezTo>
                    <a:pt x="7251" y="1369010"/>
                    <a:pt x="7251" y="1369010"/>
                    <a:pt x="51534" y="1325253"/>
                  </a:cubicBezTo>
                  <a:cubicBezTo>
                    <a:pt x="51534" y="1317744"/>
                    <a:pt x="58785" y="1317744"/>
                    <a:pt x="66036" y="1325253"/>
                  </a:cubicBezTo>
                  <a:cubicBezTo>
                    <a:pt x="66036" y="1325253"/>
                    <a:pt x="66036" y="1332502"/>
                    <a:pt x="66036" y="1339752"/>
                  </a:cubicBezTo>
                  <a:cubicBezTo>
                    <a:pt x="66036" y="1339752"/>
                    <a:pt x="66036" y="1339752"/>
                    <a:pt x="36514" y="1361760"/>
                  </a:cubicBezTo>
                  <a:cubicBezTo>
                    <a:pt x="748408" y="1361760"/>
                    <a:pt x="1416277" y="1082903"/>
                    <a:pt x="1915302" y="576712"/>
                  </a:cubicBezTo>
                  <a:cubicBezTo>
                    <a:pt x="2041871" y="450165"/>
                    <a:pt x="2154229" y="313050"/>
                    <a:pt x="2251458" y="167325"/>
                  </a:cubicBezTo>
                  <a:lnTo>
                    <a:pt x="2351484" y="0"/>
                  </a:lnTo>
                  <a:lnTo>
                    <a:pt x="2373150" y="3214"/>
                  </a:lnTo>
                  <a:lnTo>
                    <a:pt x="2269351" y="177630"/>
                  </a:lnTo>
                  <a:cubicBezTo>
                    <a:pt x="2171693" y="324523"/>
                    <a:pt x="2058445" y="463046"/>
                    <a:pt x="1930063" y="591471"/>
                  </a:cubicBezTo>
                  <a:cubicBezTo>
                    <a:pt x="1431038" y="1097661"/>
                    <a:pt x="755917" y="1384028"/>
                    <a:pt x="36514" y="1384028"/>
                  </a:cubicBezTo>
                  <a:cubicBezTo>
                    <a:pt x="36514" y="1384028"/>
                    <a:pt x="36514" y="1384028"/>
                    <a:pt x="66035" y="1413027"/>
                  </a:cubicBezTo>
                  <a:cubicBezTo>
                    <a:pt x="66036" y="1420536"/>
                    <a:pt x="66036" y="1420536"/>
                    <a:pt x="66036" y="1427785"/>
                  </a:cubicBezTo>
                  <a:lnTo>
                    <a:pt x="58785" y="1427785"/>
                  </a:lnTo>
                  <a:cubicBezTo>
                    <a:pt x="51534" y="1427785"/>
                    <a:pt x="51534" y="1427785"/>
                    <a:pt x="51534" y="1427785"/>
                  </a:cubicBezTo>
                  <a:close/>
                </a:path>
              </a:pathLst>
            </a:custGeom>
            <a:solidFill>
              <a:schemeClr val="accent3"/>
            </a:solidFill>
            <a:ln>
              <a:noFill/>
            </a:ln>
            <a:effectLst/>
          </p:spPr>
          <p:txBody>
            <a:bodyPr wrap="square" anchor="ctr">
              <a:noAutofit/>
            </a:bodyPr>
            <a:lstStyle/>
            <a:p>
              <a:endParaRPr lang="en-US"/>
            </a:p>
          </p:txBody>
        </p:sp>
      </p:gr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5573027" y="6400800"/>
            <a:ext cx="1045946" cy="228600"/>
          </a:xfrm>
          <a:prstGeom prst="rect">
            <a:avLst/>
          </a:prstGeom>
        </p:spPr>
        <p:txBody>
          <a:bodyPr lIns="0" tIns="0" rIns="0" bIns="0" anchor="b" anchorCtr="0"/>
          <a:lstStyle>
            <a:lvl1pPr algn="ctr">
              <a:defRPr sz="1200">
                <a:latin typeface="Open Sans" charset="0"/>
                <a:ea typeface="Open Sans" charset="0"/>
                <a:cs typeface="Open Sans" charset="0"/>
              </a:defRPr>
            </a:lvl1pPr>
          </a:lstStyle>
          <a:p>
            <a:fld id="{29D81C1D-71AE-404E-8BFC-9F552A8A6EE1}"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pPr eaLnBrk="0" fontAlgn="base" hangingPunct="0">
              <a:spcBef>
                <a:spcPct val="0"/>
              </a:spcBef>
              <a:spcAft>
                <a:spcPct val="0"/>
              </a:spcAft>
            </a:pPr>
            <a:endParaRPr lang="en-US" sz="2400">
              <a:solidFill>
                <a:srgbClr val="000000"/>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pPr eaLnBrk="0" fontAlgn="base" hangingPunct="0">
              <a:spcBef>
                <a:spcPct val="0"/>
              </a:spcBef>
              <a:spcAft>
                <a:spcPct val="0"/>
              </a:spcAft>
            </a:pPr>
            <a:fld id="{4EDCBFA8-1FB2-497C-8780-92BB6C68E891}" type="slidenum">
              <a:rPr lang="en-US" sz="2400">
                <a:solidFill>
                  <a:srgbClr val="000000"/>
                </a:solidFill>
              </a:rPr>
              <a:pPr eaLnBrk="0" fontAlgn="base" hangingPunct="0">
                <a:spcBef>
                  <a:spcPct val="0"/>
                </a:spcBef>
                <a:spcAft>
                  <a:spcPct val="0"/>
                </a:spcAft>
              </a:pPr>
              <a:t>‹#›</a:t>
            </a:fld>
            <a:endParaRPr lang="en-US" sz="2400">
              <a:solidFill>
                <a:srgbClr val="000000"/>
              </a:solidFill>
            </a:endParaRPr>
          </a:p>
        </p:txBody>
      </p:sp>
    </p:spTree>
    <p:extLst>
      <p:ext uri="{BB962C8B-B14F-4D97-AF65-F5344CB8AC3E}">
        <p14:creationId xmlns:p14="http://schemas.microsoft.com/office/powerpoint/2010/main" val="16230647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0780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pPr eaLnBrk="0" fontAlgn="base" hangingPunct="0">
              <a:spcBef>
                <a:spcPct val="0"/>
              </a:spcBef>
              <a:spcAft>
                <a:spcPct val="0"/>
              </a:spcAft>
            </a:pPr>
            <a:fld id="{5F8E3995-51E0-44B6-AB99-ADA10A18D1C8}" type="datetimeFigureOut">
              <a:rPr lang="en-US" sz="2400">
                <a:solidFill>
                  <a:srgbClr val="000000"/>
                </a:solidFill>
              </a:rPr>
              <a:pPr eaLnBrk="0" fontAlgn="base" hangingPunct="0">
                <a:spcBef>
                  <a:spcPct val="0"/>
                </a:spcBef>
                <a:spcAft>
                  <a:spcPct val="0"/>
                </a:spcAft>
              </a:pPr>
              <a:t>11/12/20</a:t>
            </a:fld>
            <a:endParaRPr lang="en-US" sz="2400">
              <a:solidFill>
                <a:srgbClr val="000000"/>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pPr eaLnBrk="0" fontAlgn="base" hangingPunct="0">
              <a:spcBef>
                <a:spcPct val="0"/>
              </a:spcBef>
              <a:spcAft>
                <a:spcPct val="0"/>
              </a:spcAft>
            </a:pPr>
            <a:endParaRPr lang="en-US" sz="2400">
              <a:solidFill>
                <a:srgbClr val="000000"/>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pPr eaLnBrk="0" fontAlgn="base" hangingPunct="0">
              <a:spcBef>
                <a:spcPct val="0"/>
              </a:spcBef>
              <a:spcAft>
                <a:spcPct val="0"/>
              </a:spcAft>
            </a:pPr>
            <a:fld id="{4EDCBFA8-1FB2-497C-8780-92BB6C68E891}" type="slidenum">
              <a:rPr lang="en-US" sz="2400">
                <a:solidFill>
                  <a:srgbClr val="000000"/>
                </a:solidFill>
              </a:rPr>
              <a:pPr eaLnBrk="0" fontAlgn="base" hangingPunct="0">
                <a:spcBef>
                  <a:spcPct val="0"/>
                </a:spcBef>
                <a:spcAft>
                  <a:spcPct val="0"/>
                </a:spcAft>
              </a:pPr>
              <a:t>‹#›</a:t>
            </a:fld>
            <a:endParaRPr lang="en-US" sz="2400">
              <a:solidFill>
                <a:srgbClr val="000000"/>
              </a:solidFill>
            </a:endParaRPr>
          </a:p>
        </p:txBody>
      </p:sp>
    </p:spTree>
    <p:extLst>
      <p:ext uri="{BB962C8B-B14F-4D97-AF65-F5344CB8AC3E}">
        <p14:creationId xmlns:p14="http://schemas.microsoft.com/office/powerpoint/2010/main" val="380044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ck Title Option 2">
    <p:spTree>
      <p:nvGrpSpPr>
        <p:cNvPr id="1" name=""/>
        <p:cNvGrpSpPr/>
        <p:nvPr/>
      </p:nvGrpSpPr>
      <p:grpSpPr>
        <a:xfrm>
          <a:off x="0" y="0"/>
          <a:ext cx="0" cy="0"/>
          <a:chOff x="0" y="0"/>
          <a:chExt cx="0" cy="0"/>
        </a:xfrm>
      </p:grpSpPr>
      <p:sp>
        <p:nvSpPr>
          <p:cNvPr id="11" name="Slide Number Placeholder 5"/>
          <p:cNvSpPr>
            <a:spLocks noGrp="1"/>
          </p:cNvSpPr>
          <p:nvPr>
            <p:ph type="sldNum" sz="quarter" idx="4"/>
          </p:nvPr>
        </p:nvSpPr>
        <p:spPr>
          <a:xfrm>
            <a:off x="5573027" y="6400800"/>
            <a:ext cx="1045946" cy="228600"/>
          </a:xfrm>
          <a:prstGeom prst="rect">
            <a:avLst/>
          </a:prstGeom>
        </p:spPr>
        <p:txBody>
          <a:bodyPr lIns="0" tIns="0" rIns="0" bIns="0" anchor="b" anchorCtr="0"/>
          <a:lstStyle>
            <a:lvl1pPr algn="ctr">
              <a:defRPr sz="1200">
                <a:latin typeface="Open Sans" charset="0"/>
                <a:ea typeface="Open Sans" charset="0"/>
                <a:cs typeface="Open Sans" charset="0"/>
              </a:defRPr>
            </a:lvl1pPr>
          </a:lstStyle>
          <a:p>
            <a:fld id="{29D81C1D-71AE-404E-8BFC-9F552A8A6EE1}" type="slidenum">
              <a:rPr lang="en-US" smtClean="0"/>
              <a:pPr/>
              <a:t>‹#›</a:t>
            </a:fld>
            <a:endParaRPr lang="en-US"/>
          </a:p>
        </p:txBody>
      </p:sp>
      <p:sp>
        <p:nvSpPr>
          <p:cNvPr id="3" name="Rectangle 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rrowheads="1"/>
          </p:cNvSpPr>
          <p:nvPr userDrawn="1"/>
        </p:nvSpPr>
        <p:spPr bwMode="auto">
          <a:xfrm rot="10293731">
            <a:off x="2191626" y="5143151"/>
            <a:ext cx="2715244" cy="5437340"/>
          </a:xfrm>
          <a:custGeom>
            <a:avLst/>
            <a:gdLst>
              <a:gd name="T0" fmla="*/ 10484 w 10485"/>
              <a:gd name="T1" fmla="*/ 10372 h 21000"/>
              <a:gd name="T2" fmla="*/ 10484 w 10485"/>
              <a:gd name="T3" fmla="*/ 10372 h 21000"/>
              <a:gd name="T4" fmla="*/ 7396 w 10485"/>
              <a:gd name="T5" fmla="*/ 3033 h 21000"/>
              <a:gd name="T6" fmla="*/ 85 w 10485"/>
              <a:gd name="T7" fmla="*/ 0 h 21000"/>
              <a:gd name="T8" fmla="*/ 28 w 10485"/>
              <a:gd name="T9" fmla="*/ 0 h 21000"/>
              <a:gd name="T10" fmla="*/ 0 w 10485"/>
              <a:gd name="T11" fmla="*/ 56 h 21000"/>
              <a:gd name="T12" fmla="*/ 28 w 10485"/>
              <a:gd name="T13" fmla="*/ 85 h 21000"/>
              <a:gd name="T14" fmla="*/ 28 w 10485"/>
              <a:gd name="T15" fmla="*/ 85 h 21000"/>
              <a:gd name="T16" fmla="*/ 85 w 10485"/>
              <a:gd name="T17" fmla="*/ 85 h 21000"/>
              <a:gd name="T18" fmla="*/ 7339 w 10485"/>
              <a:gd name="T19" fmla="*/ 3089 h 21000"/>
              <a:gd name="T20" fmla="*/ 10400 w 10485"/>
              <a:gd name="T21" fmla="*/ 10372 h 21000"/>
              <a:gd name="T22" fmla="*/ 7396 w 10485"/>
              <a:gd name="T23" fmla="*/ 17712 h 21000"/>
              <a:gd name="T24" fmla="*/ 141 w 10485"/>
              <a:gd name="T25" fmla="*/ 20744 h 21000"/>
              <a:gd name="T26" fmla="*/ 255 w 10485"/>
              <a:gd name="T27" fmla="*/ 20659 h 21000"/>
              <a:gd name="T28" fmla="*/ 255 w 10485"/>
              <a:gd name="T29" fmla="*/ 20603 h 21000"/>
              <a:gd name="T30" fmla="*/ 199 w 10485"/>
              <a:gd name="T31" fmla="*/ 20603 h 21000"/>
              <a:gd name="T32" fmla="*/ 28 w 10485"/>
              <a:gd name="T33" fmla="*/ 20772 h 21000"/>
              <a:gd name="T34" fmla="*/ 0 w 10485"/>
              <a:gd name="T35" fmla="*/ 20800 h 21000"/>
              <a:gd name="T36" fmla="*/ 28 w 10485"/>
              <a:gd name="T37" fmla="*/ 20830 h 21000"/>
              <a:gd name="T38" fmla="*/ 199 w 10485"/>
              <a:gd name="T39" fmla="*/ 20999 h 21000"/>
              <a:gd name="T40" fmla="*/ 227 w 10485"/>
              <a:gd name="T41" fmla="*/ 20999 h 21000"/>
              <a:gd name="T42" fmla="*/ 255 w 10485"/>
              <a:gd name="T43" fmla="*/ 20999 h 21000"/>
              <a:gd name="T44" fmla="*/ 255 w 10485"/>
              <a:gd name="T45" fmla="*/ 20942 h 21000"/>
              <a:gd name="T46" fmla="*/ 141 w 10485"/>
              <a:gd name="T47" fmla="*/ 20830 h 21000"/>
              <a:gd name="T48" fmla="*/ 7453 w 10485"/>
              <a:gd name="T49" fmla="*/ 17769 h 21000"/>
              <a:gd name="T50" fmla="*/ 10484 w 10485"/>
              <a:gd name="T51" fmla="*/ 10372 h 2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485" h="21000">
                <a:moveTo>
                  <a:pt x="10484" y="10372"/>
                </a:moveTo>
                <a:lnTo>
                  <a:pt x="10484" y="10372"/>
                </a:lnTo>
                <a:cubicBezTo>
                  <a:pt x="10484" y="7595"/>
                  <a:pt x="9380" y="4988"/>
                  <a:pt x="7396" y="3033"/>
                </a:cubicBezTo>
                <a:cubicBezTo>
                  <a:pt x="5441" y="1076"/>
                  <a:pt x="2834" y="0"/>
                  <a:pt x="85" y="0"/>
                </a:cubicBezTo>
                <a:cubicBezTo>
                  <a:pt x="56" y="0"/>
                  <a:pt x="56" y="0"/>
                  <a:pt x="28" y="0"/>
                </a:cubicBezTo>
                <a:cubicBezTo>
                  <a:pt x="0" y="28"/>
                  <a:pt x="0" y="28"/>
                  <a:pt x="0" y="56"/>
                </a:cubicBezTo>
                <a:cubicBezTo>
                  <a:pt x="0" y="85"/>
                  <a:pt x="0" y="85"/>
                  <a:pt x="28" y="85"/>
                </a:cubicBezTo>
                <a:lnTo>
                  <a:pt x="28" y="85"/>
                </a:lnTo>
                <a:cubicBezTo>
                  <a:pt x="56" y="85"/>
                  <a:pt x="56" y="85"/>
                  <a:pt x="85" y="85"/>
                </a:cubicBezTo>
                <a:cubicBezTo>
                  <a:pt x="2806" y="85"/>
                  <a:pt x="5413" y="1162"/>
                  <a:pt x="7339" y="3089"/>
                </a:cubicBezTo>
                <a:cubicBezTo>
                  <a:pt x="9294" y="5044"/>
                  <a:pt x="10400" y="7623"/>
                  <a:pt x="10400" y="10372"/>
                </a:cubicBezTo>
                <a:cubicBezTo>
                  <a:pt x="10428" y="13149"/>
                  <a:pt x="9351" y="15757"/>
                  <a:pt x="7396" y="17712"/>
                </a:cubicBezTo>
                <a:cubicBezTo>
                  <a:pt x="5469" y="19667"/>
                  <a:pt x="2890" y="20744"/>
                  <a:pt x="141" y="20744"/>
                </a:cubicBezTo>
                <a:cubicBezTo>
                  <a:pt x="255" y="20659"/>
                  <a:pt x="255" y="20659"/>
                  <a:pt x="255" y="20659"/>
                </a:cubicBezTo>
                <a:cubicBezTo>
                  <a:pt x="255" y="20631"/>
                  <a:pt x="255" y="20603"/>
                  <a:pt x="255" y="20603"/>
                </a:cubicBezTo>
                <a:cubicBezTo>
                  <a:pt x="227" y="20574"/>
                  <a:pt x="199" y="20574"/>
                  <a:pt x="199" y="20603"/>
                </a:cubicBezTo>
                <a:cubicBezTo>
                  <a:pt x="28" y="20772"/>
                  <a:pt x="28" y="20772"/>
                  <a:pt x="28" y="20772"/>
                </a:cubicBezTo>
                <a:cubicBezTo>
                  <a:pt x="0" y="20772"/>
                  <a:pt x="0" y="20800"/>
                  <a:pt x="0" y="20800"/>
                </a:cubicBezTo>
                <a:cubicBezTo>
                  <a:pt x="0" y="20800"/>
                  <a:pt x="0" y="20830"/>
                  <a:pt x="28" y="20830"/>
                </a:cubicBezTo>
                <a:cubicBezTo>
                  <a:pt x="199" y="20999"/>
                  <a:pt x="199" y="20999"/>
                  <a:pt x="199" y="20999"/>
                </a:cubicBezTo>
                <a:cubicBezTo>
                  <a:pt x="199" y="20999"/>
                  <a:pt x="199" y="20999"/>
                  <a:pt x="227" y="20999"/>
                </a:cubicBezTo>
                <a:lnTo>
                  <a:pt x="255" y="20999"/>
                </a:lnTo>
                <a:cubicBezTo>
                  <a:pt x="255" y="20971"/>
                  <a:pt x="255" y="20971"/>
                  <a:pt x="255" y="20942"/>
                </a:cubicBezTo>
                <a:cubicBezTo>
                  <a:pt x="141" y="20830"/>
                  <a:pt x="141" y="20830"/>
                  <a:pt x="141" y="20830"/>
                </a:cubicBezTo>
                <a:cubicBezTo>
                  <a:pt x="2919" y="20830"/>
                  <a:pt x="5526" y="19724"/>
                  <a:pt x="7453" y="17769"/>
                </a:cubicBezTo>
                <a:cubicBezTo>
                  <a:pt x="9436" y="15785"/>
                  <a:pt x="10484" y="13177"/>
                  <a:pt x="10484" y="10372"/>
                </a:cubicBezTo>
              </a:path>
            </a:pathLst>
          </a:custGeom>
          <a:solidFill>
            <a:schemeClr val="accent1"/>
          </a:solidFill>
          <a:ln>
            <a:noFill/>
          </a:ln>
          <a:effectLst/>
        </p:spPr>
        <p:txBody>
          <a:bodyPr wrap="none" anchor="ctr"/>
          <a:lstStyle/>
          <a:p>
            <a:endParaRPr lang="en-US"/>
          </a:p>
        </p:txBody>
      </p:sp>
      <p:sp>
        <p:nvSpPr>
          <p:cNvPr id="19" name="Oval 18"/>
          <p:cNvSpPr/>
          <p:nvPr userDrawn="1"/>
        </p:nvSpPr>
        <p:spPr>
          <a:xfrm>
            <a:off x="-296776" y="5161041"/>
            <a:ext cx="3200400" cy="3200400"/>
          </a:xfrm>
          <a:prstGeom prst="ellipse">
            <a:avLst/>
          </a:prstGeom>
          <a:noFill/>
          <a:ln w="152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ctrTitle" hasCustomPrompt="1"/>
          </p:nvPr>
        </p:nvSpPr>
        <p:spPr>
          <a:xfrm>
            <a:off x="1524000" y="1122363"/>
            <a:ext cx="9144000" cy="2192337"/>
          </a:xfrm>
          <a:prstGeom prst="rect">
            <a:avLst/>
          </a:prstGeom>
        </p:spPr>
        <p:txBody>
          <a:bodyPr lIns="0" tIns="0" rIns="0" bIns="0" anchor="b">
            <a:normAutofit/>
          </a:bodyPr>
          <a:lstStyle>
            <a:lvl1pPr algn="l">
              <a:lnSpc>
                <a:spcPct val="100000"/>
              </a:lnSpc>
              <a:defRPr sz="6000" spc="-150">
                <a:solidFill>
                  <a:schemeClr val="tx1"/>
                </a:solidFill>
                <a:latin typeface="Source Serif Pro" charset="0"/>
                <a:ea typeface="Source Serif Pro" charset="0"/>
                <a:cs typeface="Source Serif Pro" charset="0"/>
              </a:defRPr>
            </a:lvl1pPr>
          </a:lstStyle>
          <a:p>
            <a:r>
              <a:rPr lang="en-US"/>
              <a:t>Deck Title Option 2</a:t>
            </a:r>
          </a:p>
        </p:txBody>
      </p:sp>
      <p:sp>
        <p:nvSpPr>
          <p:cNvPr id="13" name="Subtitle 2"/>
          <p:cNvSpPr>
            <a:spLocks noGrp="1"/>
          </p:cNvSpPr>
          <p:nvPr>
            <p:ph type="subTitle" idx="1" hasCustomPrompt="1"/>
          </p:nvPr>
        </p:nvSpPr>
        <p:spPr>
          <a:xfrm>
            <a:off x="1524000" y="3322638"/>
            <a:ext cx="9144000" cy="474662"/>
          </a:xfrm>
          <a:prstGeom prst="rect">
            <a:avLst/>
          </a:prstGeom>
        </p:spPr>
        <p:txBody>
          <a:bodyPr lIns="0">
            <a:noAutofit/>
          </a:bodyPr>
          <a:lstStyle>
            <a:lvl1pPr marL="0" indent="0" algn="l">
              <a:buNone/>
              <a:defRPr sz="2800" b="1" i="0" baseline="0">
                <a:solidFill>
                  <a:schemeClr val="accent1"/>
                </a:solidFill>
                <a:latin typeface="Open Sans Semibold" charset="0"/>
                <a:ea typeface="Open Sans Semibold" charset="0"/>
                <a:cs typeface="Open Sans Semi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Subtext style line 1</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07040" y="6375400"/>
            <a:ext cx="1096292" cy="229977"/>
          </a:xfrm>
          <a:prstGeom prst="rect">
            <a:avLst/>
          </a:prstGeom>
        </p:spPr>
      </p:pic>
      <p:sp>
        <p:nvSpPr>
          <p:cNvPr id="6" name="Text Placeholder 5"/>
          <p:cNvSpPr>
            <a:spLocks noGrp="1"/>
          </p:cNvSpPr>
          <p:nvPr>
            <p:ph type="body" sz="quarter" idx="10" hasCustomPrompt="1"/>
          </p:nvPr>
        </p:nvSpPr>
        <p:spPr>
          <a:xfrm>
            <a:off x="1524000" y="3797300"/>
            <a:ext cx="9144000" cy="660400"/>
          </a:xfrm>
          <a:prstGeom prst="rect">
            <a:avLst/>
          </a:prstGeom>
        </p:spPr>
        <p:txBody>
          <a:bodyPr/>
          <a:lstStyle>
            <a:lvl1pPr marL="0" indent="0">
              <a:buNone/>
              <a:defRPr sz="2000" b="0" i="0" baseline="0">
                <a:solidFill>
                  <a:schemeClr val="tx1">
                    <a:lumMod val="50000"/>
                    <a:lumOff val="50000"/>
                  </a:schemeClr>
                </a:solidFill>
                <a:latin typeface="Open Sans" charset="0"/>
                <a:ea typeface="Open Sans" charset="0"/>
                <a:cs typeface="Open Sans" charset="0"/>
              </a:defRPr>
            </a:lvl1pPr>
          </a:lstStyle>
          <a:p>
            <a:pPr lvl="0"/>
            <a:r>
              <a:rPr lang="en-US" sz="2000"/>
              <a:t>Subtext style line 2</a:t>
            </a:r>
            <a:endParaRPr lang="en-US"/>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Title Option 2">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524000" y="3703638"/>
            <a:ext cx="9144000" cy="1655762"/>
          </a:xfrm>
          <a:prstGeom prst="rect">
            <a:avLst/>
          </a:prstGeom>
        </p:spPr>
        <p:txBody>
          <a:bodyPr lIns="0">
            <a:normAutofit/>
          </a:bodyPr>
          <a:lstStyle>
            <a:lvl1pPr marL="0" indent="0" algn="l">
              <a:buNone/>
              <a:defRPr sz="2400" b="0" i="0" baseline="0">
                <a:solidFill>
                  <a:schemeClr val="tx2"/>
                </a:solidFill>
                <a:latin typeface="Open Sans" charset="0"/>
                <a:ea typeface="Open Sans" charset="0"/>
                <a:cs typeface="Open Sans"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subhead or first point</a:t>
            </a:r>
          </a:p>
          <a:p>
            <a:r>
              <a:rPr lang="en-US" dirty="0"/>
              <a:t>Second point</a:t>
            </a:r>
          </a:p>
          <a:p>
            <a:r>
              <a:rPr lang="en-US" dirty="0"/>
              <a:t>Third point</a:t>
            </a:r>
          </a:p>
        </p:txBody>
      </p:sp>
      <p:sp>
        <p:nvSpPr>
          <p:cNvPr id="6" name="Slide Number Placeholder 5"/>
          <p:cNvSpPr>
            <a:spLocks noGrp="1"/>
          </p:cNvSpPr>
          <p:nvPr>
            <p:ph type="sldNum" sz="quarter" idx="12"/>
          </p:nvPr>
        </p:nvSpPr>
        <p:spPr>
          <a:xfrm>
            <a:off x="5573027" y="6400800"/>
            <a:ext cx="1045946" cy="228600"/>
          </a:xfrm>
          <a:prstGeom prst="rect">
            <a:avLst/>
          </a:prstGeom>
        </p:spPr>
        <p:txBody>
          <a:bodyPr lIns="0" tIns="0" rIns="0" bIns="0" anchor="b" anchorCtr="0"/>
          <a:lstStyle>
            <a:lvl1pPr algn="ctr">
              <a:defRPr sz="1200">
                <a:latin typeface="Open Sans" charset="0"/>
                <a:ea typeface="Open Sans" charset="0"/>
                <a:cs typeface="Open Sans" charset="0"/>
              </a:defRPr>
            </a:lvl1pPr>
          </a:lstStyle>
          <a:p>
            <a:fld id="{29D81C1D-71AE-404E-8BFC-9F552A8A6EE1}" type="slidenum">
              <a:rPr lang="en-US" smtClean="0"/>
              <a:pPr/>
              <a:t>‹#›</a:t>
            </a:fld>
            <a:endParaRPr lang="en-US"/>
          </a:p>
        </p:txBody>
      </p:sp>
      <p:cxnSp>
        <p:nvCxnSpPr>
          <p:cNvPr id="19" name="Straight Connector 18"/>
          <p:cNvCxnSpPr/>
          <p:nvPr/>
        </p:nvCxnSpPr>
        <p:spPr>
          <a:xfrm>
            <a:off x="457200" y="6126480"/>
            <a:ext cx="1124712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524000" y="3416300"/>
            <a:ext cx="2197100"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ctrTitle" hasCustomPrompt="1"/>
          </p:nvPr>
        </p:nvSpPr>
        <p:spPr>
          <a:xfrm>
            <a:off x="1524000" y="1122363"/>
            <a:ext cx="9144000" cy="2192337"/>
          </a:xfrm>
          <a:prstGeom prst="rect">
            <a:avLst/>
          </a:prstGeom>
        </p:spPr>
        <p:txBody>
          <a:bodyPr lIns="0" tIns="0" rIns="0" bIns="0" anchor="b">
            <a:normAutofit/>
          </a:bodyPr>
          <a:lstStyle>
            <a:lvl1pPr algn="l">
              <a:lnSpc>
                <a:spcPct val="100000"/>
              </a:lnSpc>
              <a:defRPr sz="6000" spc="-150">
                <a:solidFill>
                  <a:schemeClr val="tx1"/>
                </a:solidFill>
                <a:latin typeface="Source Serif Pro" charset="0"/>
                <a:ea typeface="Source Serif Pro" charset="0"/>
                <a:cs typeface="Source Serif Pro" charset="0"/>
              </a:defRPr>
            </a:lvl1pPr>
          </a:lstStyle>
          <a:p>
            <a:r>
              <a:rPr lang="en-US"/>
              <a:t>Section Title Option 1</a:t>
            </a: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Title Option 1">
    <p:spTree>
      <p:nvGrpSpPr>
        <p:cNvPr id="1" name=""/>
        <p:cNvGrpSpPr/>
        <p:nvPr/>
      </p:nvGrpSpPr>
      <p:grpSpPr>
        <a:xfrm>
          <a:off x="0" y="0"/>
          <a:ext cx="0" cy="0"/>
          <a:chOff x="0" y="0"/>
          <a:chExt cx="0" cy="0"/>
        </a:xfrm>
      </p:grpSpPr>
      <p:sp>
        <p:nvSpPr>
          <p:cNvPr id="3" name="Rectangle 2"/>
          <p:cNvSpPr/>
          <p:nvPr userDrawn="1"/>
        </p:nvSpPr>
        <p:spPr>
          <a:xfrm>
            <a:off x="0" y="0"/>
            <a:ext cx="12192000" cy="6172200"/>
          </a:xfrm>
          <a:prstGeom prst="rect">
            <a:avLst/>
          </a:prstGeom>
          <a:gradFill>
            <a:gsLst>
              <a:gs pos="0">
                <a:schemeClr val="accent2"/>
              </a:gs>
              <a:gs pos="100000">
                <a:schemeClr val="accent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btitle 2"/>
          <p:cNvSpPr>
            <a:spLocks noGrp="1"/>
          </p:cNvSpPr>
          <p:nvPr>
            <p:ph type="subTitle" idx="1" hasCustomPrompt="1"/>
          </p:nvPr>
        </p:nvSpPr>
        <p:spPr>
          <a:xfrm>
            <a:off x="1524000" y="3703638"/>
            <a:ext cx="9144000" cy="1655762"/>
          </a:xfrm>
          <a:prstGeom prst="rect">
            <a:avLst/>
          </a:prstGeom>
        </p:spPr>
        <p:txBody>
          <a:bodyPr lIns="0">
            <a:normAutofit/>
          </a:bodyPr>
          <a:lstStyle>
            <a:lvl1pPr marL="0" indent="0" algn="l">
              <a:buNone/>
              <a:defRPr sz="2400" b="0" i="0" baseline="0">
                <a:solidFill>
                  <a:schemeClr val="bg1"/>
                </a:solidFill>
                <a:latin typeface="Open Sans" charset="0"/>
                <a:ea typeface="Open Sans" charset="0"/>
                <a:cs typeface="Open Sans"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Slide subhead or first point</a:t>
            </a:r>
          </a:p>
          <a:p>
            <a:r>
              <a:rPr lang="en-US"/>
              <a:t>Second point</a:t>
            </a:r>
          </a:p>
          <a:p>
            <a:r>
              <a:rPr lang="en-US"/>
              <a:t>Third point</a:t>
            </a:r>
          </a:p>
        </p:txBody>
      </p:sp>
      <p:sp>
        <p:nvSpPr>
          <p:cNvPr id="15" name="Slide Number Placeholder 5"/>
          <p:cNvSpPr>
            <a:spLocks noGrp="1"/>
          </p:cNvSpPr>
          <p:nvPr>
            <p:ph type="sldNum" sz="quarter" idx="12"/>
          </p:nvPr>
        </p:nvSpPr>
        <p:spPr>
          <a:xfrm>
            <a:off x="5573027" y="6400800"/>
            <a:ext cx="1045946" cy="228600"/>
          </a:xfrm>
          <a:prstGeom prst="rect">
            <a:avLst/>
          </a:prstGeom>
        </p:spPr>
        <p:txBody>
          <a:bodyPr lIns="0" tIns="0" rIns="0" bIns="0" anchor="b" anchorCtr="0"/>
          <a:lstStyle>
            <a:lvl1pPr algn="ctr">
              <a:defRPr sz="1200">
                <a:latin typeface="Open Sans" charset="0"/>
                <a:ea typeface="Open Sans" charset="0"/>
                <a:cs typeface="Open Sans" charset="0"/>
              </a:defRPr>
            </a:lvl1pPr>
          </a:lstStyle>
          <a:p>
            <a:fld id="{29D81C1D-71AE-404E-8BFC-9F552A8A6EE1}" type="slidenum">
              <a:rPr lang="en-US" smtClean="0"/>
              <a:pPr/>
              <a:t>‹#›</a:t>
            </a:fld>
            <a:endParaRPr lang="en-US"/>
          </a:p>
        </p:txBody>
      </p:sp>
      <p:cxnSp>
        <p:nvCxnSpPr>
          <p:cNvPr id="19" name="Straight Connector 18"/>
          <p:cNvCxnSpPr/>
          <p:nvPr userDrawn="1"/>
        </p:nvCxnSpPr>
        <p:spPr>
          <a:xfrm>
            <a:off x="1524000" y="3416300"/>
            <a:ext cx="2197100"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ctrTitle" hasCustomPrompt="1"/>
          </p:nvPr>
        </p:nvSpPr>
        <p:spPr>
          <a:xfrm>
            <a:off x="1524000" y="1122363"/>
            <a:ext cx="9144000" cy="2192337"/>
          </a:xfrm>
          <a:prstGeom prst="rect">
            <a:avLst/>
          </a:prstGeom>
        </p:spPr>
        <p:txBody>
          <a:bodyPr lIns="0" tIns="0" rIns="0" bIns="0" anchor="b">
            <a:normAutofit/>
          </a:bodyPr>
          <a:lstStyle>
            <a:lvl1pPr algn="l">
              <a:lnSpc>
                <a:spcPct val="100000"/>
              </a:lnSpc>
              <a:defRPr sz="6000" spc="-150">
                <a:solidFill>
                  <a:schemeClr val="bg1"/>
                </a:solidFill>
                <a:latin typeface="Source Serif Pro" charset="0"/>
                <a:ea typeface="Source Serif Pro" charset="0"/>
                <a:cs typeface="Source Serif Pro" charset="0"/>
              </a:defRPr>
            </a:lvl1pPr>
          </a:lstStyle>
          <a:p>
            <a:r>
              <a:rPr lang="en-US"/>
              <a:t>Section Title Option 2</a:t>
            </a:r>
          </a:p>
        </p:txBody>
      </p:sp>
    </p:spTree>
  </p:cSld>
  <p:clrMapOvr>
    <a:masterClrMapping/>
  </p:clrMapOvr>
  <p:extLst>
    <p:ext uri="{DCECCB84-F9BA-43D5-87BE-67443E8EF086}">
      <p15:sldGuideLst xmlns:p15="http://schemas.microsoft.com/office/powerpoint/2012/main">
        <p15:guide id="1" orient="horz" pos="4152">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Section Title Option 1">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r="74" b="739"/>
          <a:stretch/>
        </p:blipFill>
        <p:spPr>
          <a:xfrm>
            <a:off x="0" y="0"/>
            <a:ext cx="12188952" cy="6144768"/>
          </a:xfrm>
          <a:prstGeom prst="rect">
            <a:avLst/>
          </a:prstGeom>
        </p:spPr>
      </p:pic>
      <p:sp>
        <p:nvSpPr>
          <p:cNvPr id="8" name="Rectangle 7"/>
          <p:cNvSpPr/>
          <p:nvPr userDrawn="1"/>
        </p:nvSpPr>
        <p:spPr>
          <a:xfrm>
            <a:off x="0" y="0"/>
            <a:ext cx="12192000" cy="6143625"/>
          </a:xfrm>
          <a:prstGeom prst="rect">
            <a:avLst/>
          </a:prstGeom>
          <a:gradFill>
            <a:gsLst>
              <a:gs pos="0">
                <a:schemeClr val="accent2"/>
              </a:gs>
              <a:gs pos="100000">
                <a:schemeClr val="accent1">
                  <a:alpha val="50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btitle 2"/>
          <p:cNvSpPr>
            <a:spLocks noGrp="1"/>
          </p:cNvSpPr>
          <p:nvPr>
            <p:ph type="subTitle" idx="1" hasCustomPrompt="1"/>
          </p:nvPr>
        </p:nvSpPr>
        <p:spPr>
          <a:xfrm>
            <a:off x="1524000" y="3703638"/>
            <a:ext cx="9144000" cy="1655762"/>
          </a:xfrm>
          <a:prstGeom prst="rect">
            <a:avLst/>
          </a:prstGeom>
        </p:spPr>
        <p:txBody>
          <a:bodyPr lIns="0">
            <a:normAutofit/>
          </a:bodyPr>
          <a:lstStyle>
            <a:lvl1pPr marL="0" indent="0" algn="l">
              <a:buNone/>
              <a:defRPr sz="2400" b="0" i="0" baseline="0">
                <a:solidFill>
                  <a:schemeClr val="bg1"/>
                </a:solidFill>
                <a:latin typeface="Open Sans" charset="0"/>
                <a:ea typeface="Open Sans" charset="0"/>
                <a:cs typeface="Open Sans"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Slide subhead or first point</a:t>
            </a:r>
          </a:p>
          <a:p>
            <a:r>
              <a:rPr lang="en-US"/>
              <a:t>Second point</a:t>
            </a:r>
          </a:p>
          <a:p>
            <a:r>
              <a:rPr lang="en-US"/>
              <a:t>Third point</a:t>
            </a:r>
          </a:p>
        </p:txBody>
      </p:sp>
      <p:sp>
        <p:nvSpPr>
          <p:cNvPr id="15" name="Slide Number Placeholder 5"/>
          <p:cNvSpPr>
            <a:spLocks noGrp="1"/>
          </p:cNvSpPr>
          <p:nvPr>
            <p:ph type="sldNum" sz="quarter" idx="12"/>
          </p:nvPr>
        </p:nvSpPr>
        <p:spPr>
          <a:xfrm>
            <a:off x="5573027" y="6400800"/>
            <a:ext cx="1045946" cy="228600"/>
          </a:xfrm>
          <a:prstGeom prst="rect">
            <a:avLst/>
          </a:prstGeom>
        </p:spPr>
        <p:txBody>
          <a:bodyPr lIns="0" tIns="0" rIns="0" bIns="0" anchor="b" anchorCtr="0"/>
          <a:lstStyle>
            <a:lvl1pPr algn="ctr">
              <a:defRPr sz="1200">
                <a:latin typeface="Open Sans" charset="0"/>
                <a:ea typeface="Open Sans" charset="0"/>
                <a:cs typeface="Open Sans" charset="0"/>
              </a:defRPr>
            </a:lvl1pPr>
          </a:lstStyle>
          <a:p>
            <a:fld id="{29D81C1D-71AE-404E-8BFC-9F552A8A6EE1}" type="slidenum">
              <a:rPr lang="en-US" smtClean="0"/>
              <a:pPr/>
              <a:t>‹#›</a:t>
            </a:fld>
            <a:endParaRPr lang="en-US"/>
          </a:p>
        </p:txBody>
      </p:sp>
      <p:cxnSp>
        <p:nvCxnSpPr>
          <p:cNvPr id="19" name="Straight Connector 18"/>
          <p:cNvCxnSpPr/>
          <p:nvPr userDrawn="1"/>
        </p:nvCxnSpPr>
        <p:spPr>
          <a:xfrm>
            <a:off x="1524000" y="3416300"/>
            <a:ext cx="2197100"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ctrTitle" hasCustomPrompt="1"/>
          </p:nvPr>
        </p:nvSpPr>
        <p:spPr>
          <a:xfrm>
            <a:off x="1524000" y="1122363"/>
            <a:ext cx="9144000" cy="2192337"/>
          </a:xfrm>
          <a:prstGeom prst="rect">
            <a:avLst/>
          </a:prstGeom>
        </p:spPr>
        <p:txBody>
          <a:bodyPr lIns="0" tIns="0" rIns="0" bIns="0" anchor="b">
            <a:normAutofit/>
          </a:bodyPr>
          <a:lstStyle>
            <a:lvl1pPr algn="l">
              <a:lnSpc>
                <a:spcPct val="100000"/>
              </a:lnSpc>
              <a:defRPr sz="6000" spc="-150">
                <a:solidFill>
                  <a:schemeClr val="bg1"/>
                </a:solidFill>
                <a:latin typeface="Source Serif Pro" charset="0"/>
                <a:ea typeface="Source Serif Pro" charset="0"/>
                <a:cs typeface="Source Serif Pro" charset="0"/>
              </a:defRPr>
            </a:lvl1pPr>
          </a:lstStyle>
          <a:p>
            <a:r>
              <a:rPr lang="en-US"/>
              <a:t>Section Title Option 3</a:t>
            </a:r>
          </a:p>
        </p:txBody>
      </p:sp>
    </p:spTree>
  </p:cSld>
  <p:clrMapOvr>
    <a:masterClrMapping/>
  </p:clrMapOvr>
  <p:extLst>
    <p:ext uri="{DCECCB84-F9BA-43D5-87BE-67443E8EF086}">
      <p15:sldGuideLst xmlns:p15="http://schemas.microsoft.com/office/powerpoint/2012/main">
        <p15:guide id="1" orient="horz" pos="4152">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ingle Statement 1">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5573027" y="6400800"/>
            <a:ext cx="1045946" cy="228600"/>
          </a:xfrm>
          <a:prstGeom prst="rect">
            <a:avLst/>
          </a:prstGeom>
        </p:spPr>
        <p:txBody>
          <a:bodyPr lIns="0" tIns="0" rIns="0" bIns="0" anchor="b" anchorCtr="0"/>
          <a:lstStyle>
            <a:lvl1pPr algn="ctr">
              <a:defRPr sz="1200">
                <a:latin typeface="Open Sans" charset="0"/>
                <a:ea typeface="Open Sans" charset="0"/>
                <a:cs typeface="Open Sans" charset="0"/>
              </a:defRPr>
            </a:lvl1pPr>
          </a:lstStyle>
          <a:p>
            <a:fld id="{29D81C1D-71AE-404E-8BFC-9F552A8A6EE1}" type="slidenum">
              <a:rPr lang="en-US" smtClean="0"/>
              <a:pPr/>
              <a:t>‹#›</a:t>
            </a:fld>
            <a:endParaRPr lang="en-US"/>
          </a:p>
        </p:txBody>
      </p:sp>
      <p:sp>
        <p:nvSpPr>
          <p:cNvPr id="6" name="Oval 5"/>
          <p:cNvSpPr/>
          <p:nvPr userDrawn="1"/>
        </p:nvSpPr>
        <p:spPr>
          <a:xfrm>
            <a:off x="10736082" y="-1485523"/>
            <a:ext cx="3200400" cy="3200400"/>
          </a:xfrm>
          <a:prstGeom prst="ellipse">
            <a:avLst/>
          </a:prstGeom>
          <a:noFill/>
          <a:ln w="1238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914400" y="482600"/>
            <a:ext cx="0" cy="27432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Subtitle 2"/>
          <p:cNvSpPr>
            <a:spLocks noGrp="1"/>
          </p:cNvSpPr>
          <p:nvPr>
            <p:ph type="subTitle" idx="1" hasCustomPrompt="1"/>
          </p:nvPr>
        </p:nvSpPr>
        <p:spPr>
          <a:xfrm>
            <a:off x="914400" y="1828800"/>
            <a:ext cx="10332720" cy="3746123"/>
          </a:xfrm>
          <a:prstGeom prst="rect">
            <a:avLst/>
          </a:prstGeom>
        </p:spPr>
        <p:txBody>
          <a:bodyPr lIns="182880" rIns="182880">
            <a:normAutofit/>
          </a:bodyPr>
          <a:lstStyle>
            <a:lvl1pPr marL="0" indent="0" algn="l">
              <a:lnSpc>
                <a:spcPct val="100000"/>
              </a:lnSpc>
              <a:buNone/>
              <a:defRPr sz="4800" b="0" i="0" spc="-150" baseline="0">
                <a:solidFill>
                  <a:schemeClr val="tx1"/>
                </a:solidFill>
                <a:latin typeface="Source Serif Pro" charset="0"/>
                <a:ea typeface="Source Serif Pro" charset="0"/>
                <a:cs typeface="Source Serif Pr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Bold statement layout option 1.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Pellentesque</a:t>
            </a:r>
            <a:r>
              <a:rPr lang="en-US"/>
              <a:t> </a:t>
            </a:r>
            <a:r>
              <a:rPr lang="en-US" err="1"/>
              <a:t>cras</a:t>
            </a:r>
            <a:r>
              <a:rPr lang="en-US"/>
              <a:t> </a:t>
            </a:r>
            <a:r>
              <a:rPr lang="en-US" err="1"/>
              <a:t>amet</a:t>
            </a:r>
            <a:r>
              <a:rPr lang="en-US"/>
              <a:t>.</a:t>
            </a:r>
          </a:p>
        </p:txBody>
      </p:sp>
      <p:sp>
        <p:nvSpPr>
          <p:cNvPr id="10" name="Text Placeholder 2"/>
          <p:cNvSpPr>
            <a:spLocks noGrp="1"/>
          </p:cNvSpPr>
          <p:nvPr>
            <p:ph type="body" sz="quarter" idx="13" hasCustomPrompt="1"/>
          </p:nvPr>
        </p:nvSpPr>
        <p:spPr>
          <a:xfrm>
            <a:off x="923544" y="457200"/>
            <a:ext cx="9756648" cy="338328"/>
          </a:xfrm>
          <a:prstGeom prst="rect">
            <a:avLst/>
          </a:prstGeom>
        </p:spPr>
        <p:txBody>
          <a:bodyPr lIns="182880" rIns="182880" anchor="ctr" anchorCtr="0"/>
          <a:lstStyle>
            <a:lvl1pPr marL="0" indent="0">
              <a:buNone/>
              <a:defRPr sz="1600" b="0" i="0" baseline="0">
                <a:solidFill>
                  <a:schemeClr val="tx1"/>
                </a:solidFill>
                <a:latin typeface="Open Sans" charset="0"/>
                <a:ea typeface="Open Sans" charset="0"/>
                <a:cs typeface="Open Sans"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a:t>Section Title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Headline with Text">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5573027" y="6400800"/>
            <a:ext cx="1045946" cy="228600"/>
          </a:xfrm>
          <a:prstGeom prst="rect">
            <a:avLst/>
          </a:prstGeom>
        </p:spPr>
        <p:txBody>
          <a:bodyPr lIns="0" tIns="0" rIns="0" bIns="0" anchor="b" anchorCtr="0"/>
          <a:lstStyle>
            <a:lvl1pPr algn="ctr">
              <a:defRPr sz="1200">
                <a:latin typeface="Open Sans" charset="0"/>
                <a:ea typeface="Open Sans" charset="0"/>
                <a:cs typeface="Open Sans" charset="0"/>
              </a:defRPr>
            </a:lvl1pPr>
          </a:lstStyle>
          <a:p>
            <a:fld id="{29D81C1D-71AE-404E-8BFC-9F552A8A6EE1}" type="slidenum">
              <a:rPr lang="en-US" smtClean="0"/>
              <a:pPr/>
              <a:t>‹#›</a:t>
            </a:fld>
            <a:endParaRPr lang="en-US"/>
          </a:p>
        </p:txBody>
      </p:sp>
      <p:sp>
        <p:nvSpPr>
          <p:cNvPr id="6" name="Oval 5"/>
          <p:cNvSpPr/>
          <p:nvPr userDrawn="1"/>
        </p:nvSpPr>
        <p:spPr>
          <a:xfrm>
            <a:off x="10736082" y="-1485523"/>
            <a:ext cx="3200400" cy="3200400"/>
          </a:xfrm>
          <a:prstGeom prst="ellipse">
            <a:avLst/>
          </a:prstGeom>
          <a:noFill/>
          <a:ln w="1238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914400" y="482600"/>
            <a:ext cx="0" cy="27432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Subtitle 2"/>
          <p:cNvSpPr>
            <a:spLocks noGrp="1"/>
          </p:cNvSpPr>
          <p:nvPr>
            <p:ph type="subTitle" idx="1" hasCustomPrompt="1"/>
          </p:nvPr>
        </p:nvSpPr>
        <p:spPr>
          <a:xfrm>
            <a:off x="914400" y="1115568"/>
            <a:ext cx="9821682" cy="1513332"/>
          </a:xfrm>
          <a:prstGeom prst="rect">
            <a:avLst/>
          </a:prstGeom>
        </p:spPr>
        <p:txBody>
          <a:bodyPr wrap="square" lIns="182880" rIns="182880" anchor="b" anchorCtr="0">
            <a:normAutofit/>
          </a:bodyPr>
          <a:lstStyle>
            <a:lvl1pPr marL="0" indent="0" algn="l">
              <a:lnSpc>
                <a:spcPct val="100000"/>
              </a:lnSpc>
              <a:buNone/>
              <a:defRPr sz="4800" b="0" i="0" spc="-150" baseline="0">
                <a:solidFill>
                  <a:schemeClr val="accent1"/>
                </a:solidFill>
                <a:latin typeface="Source Serif Pro" charset="0"/>
                <a:ea typeface="Source Serif Pro" charset="0"/>
                <a:cs typeface="Source Serif Pr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Large headline with additional text and here’s a second line</a:t>
            </a:r>
          </a:p>
        </p:txBody>
      </p:sp>
      <p:sp>
        <p:nvSpPr>
          <p:cNvPr id="3" name="Text Placeholder 2"/>
          <p:cNvSpPr>
            <a:spLocks noGrp="1"/>
          </p:cNvSpPr>
          <p:nvPr>
            <p:ph type="body" sz="quarter" idx="14" hasCustomPrompt="1"/>
          </p:nvPr>
        </p:nvSpPr>
        <p:spPr>
          <a:xfrm>
            <a:off x="914400" y="2882900"/>
            <a:ext cx="10350500" cy="2933700"/>
          </a:xfrm>
          <a:prstGeom prst="rect">
            <a:avLst/>
          </a:prstGeom>
        </p:spPr>
        <p:txBody>
          <a:bodyPr lIns="182880" rIns="182880">
            <a:normAutofit/>
          </a:bodyPr>
          <a:lstStyle>
            <a:lvl1pPr marL="0" indent="0">
              <a:lnSpc>
                <a:spcPct val="100000"/>
              </a:lnSpc>
              <a:buNone/>
              <a:defRPr sz="2400" b="0" i="0">
                <a:latin typeface="Open Sans Light" charset="0"/>
                <a:ea typeface="Open Sans Light" charset="0"/>
                <a:cs typeface="Open Sans Light" charset="0"/>
              </a:defRPr>
            </a:lvl1pPr>
          </a:lstStyle>
          <a:p>
            <a:r>
              <a:rPr lang="en-US" b="0" i="0">
                <a:latin typeface="Open Sans" charset="0"/>
                <a:ea typeface="Open Sans" charset="0"/>
                <a:cs typeface="Open Sans" charset="0"/>
              </a:rPr>
              <a:t>First point</a:t>
            </a:r>
          </a:p>
          <a:p>
            <a:r>
              <a:rPr lang="en-US" b="0" i="0">
                <a:latin typeface="Open Sans" charset="0"/>
                <a:ea typeface="Open Sans" charset="0"/>
                <a:cs typeface="Open Sans" charset="0"/>
              </a:rPr>
              <a:t>Second point</a:t>
            </a:r>
          </a:p>
          <a:p>
            <a:r>
              <a:rPr lang="en-US" b="0" i="0">
                <a:latin typeface="Open Sans" charset="0"/>
                <a:ea typeface="Open Sans" charset="0"/>
                <a:cs typeface="Open Sans" charset="0"/>
              </a:rPr>
              <a:t>Third point</a:t>
            </a:r>
          </a:p>
        </p:txBody>
      </p:sp>
      <p:sp>
        <p:nvSpPr>
          <p:cNvPr id="8" name="Text Placeholder 2"/>
          <p:cNvSpPr>
            <a:spLocks noGrp="1"/>
          </p:cNvSpPr>
          <p:nvPr>
            <p:ph type="body" sz="quarter" idx="13" hasCustomPrompt="1"/>
          </p:nvPr>
        </p:nvSpPr>
        <p:spPr>
          <a:xfrm>
            <a:off x="923544" y="457200"/>
            <a:ext cx="9756648" cy="338328"/>
          </a:xfrm>
          <a:prstGeom prst="rect">
            <a:avLst/>
          </a:prstGeom>
        </p:spPr>
        <p:txBody>
          <a:bodyPr lIns="182880" rIns="182880" anchor="ctr" anchorCtr="0"/>
          <a:lstStyle>
            <a:lvl1pPr marL="0" indent="0">
              <a:buNone/>
              <a:defRPr sz="1600" b="0" i="0" baseline="0">
                <a:solidFill>
                  <a:schemeClr val="tx1"/>
                </a:solidFill>
                <a:latin typeface="Open Sans" charset="0"/>
                <a:ea typeface="Open Sans" charset="0"/>
                <a:cs typeface="Open Sans"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a:t>Section Title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Column Text">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5573027" y="6400800"/>
            <a:ext cx="1045946" cy="228600"/>
          </a:xfrm>
          <a:prstGeom prst="rect">
            <a:avLst/>
          </a:prstGeom>
        </p:spPr>
        <p:txBody>
          <a:bodyPr lIns="0" tIns="0" rIns="0" bIns="0" anchor="b" anchorCtr="0"/>
          <a:lstStyle>
            <a:lvl1pPr algn="ctr">
              <a:defRPr sz="1200">
                <a:latin typeface="Open Sans" charset="0"/>
                <a:ea typeface="Open Sans" charset="0"/>
                <a:cs typeface="Open Sans" charset="0"/>
              </a:defRPr>
            </a:lvl1pPr>
          </a:lstStyle>
          <a:p>
            <a:fld id="{29D81C1D-71AE-404E-8BFC-9F552A8A6EE1}" type="slidenum">
              <a:rPr lang="en-US" smtClean="0"/>
              <a:pPr/>
              <a:t>‹#›</a:t>
            </a:fld>
            <a:endParaRPr lang="en-US"/>
          </a:p>
        </p:txBody>
      </p:sp>
      <p:cxnSp>
        <p:nvCxnSpPr>
          <p:cNvPr id="7" name="Straight Connector 6"/>
          <p:cNvCxnSpPr/>
          <p:nvPr userDrawn="1"/>
        </p:nvCxnSpPr>
        <p:spPr>
          <a:xfrm>
            <a:off x="914400" y="482600"/>
            <a:ext cx="0" cy="27432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 Placeholder 2"/>
          <p:cNvSpPr>
            <a:spLocks noGrp="1"/>
          </p:cNvSpPr>
          <p:nvPr>
            <p:ph type="body" sz="quarter" idx="13" hasCustomPrompt="1"/>
          </p:nvPr>
        </p:nvSpPr>
        <p:spPr>
          <a:xfrm>
            <a:off x="923544" y="457200"/>
            <a:ext cx="9756648" cy="338328"/>
          </a:xfrm>
          <a:prstGeom prst="rect">
            <a:avLst/>
          </a:prstGeom>
        </p:spPr>
        <p:txBody>
          <a:bodyPr lIns="182880" rIns="182880" anchor="ctr" anchorCtr="0"/>
          <a:lstStyle>
            <a:lvl1pPr marL="0" indent="0">
              <a:buNone/>
              <a:defRPr sz="1600" b="0" i="0" baseline="0">
                <a:solidFill>
                  <a:schemeClr val="tx1"/>
                </a:solidFill>
                <a:latin typeface="Open Sans" charset="0"/>
                <a:ea typeface="Open Sans" charset="0"/>
                <a:cs typeface="Open Sans"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a:t>Section Title</a:t>
            </a:r>
          </a:p>
        </p:txBody>
      </p:sp>
      <p:sp>
        <p:nvSpPr>
          <p:cNvPr id="16" name="Text Placeholder 2"/>
          <p:cNvSpPr>
            <a:spLocks noGrp="1"/>
          </p:cNvSpPr>
          <p:nvPr>
            <p:ph type="body" sz="quarter" idx="14" hasCustomPrompt="1"/>
          </p:nvPr>
        </p:nvSpPr>
        <p:spPr>
          <a:xfrm>
            <a:off x="914400" y="2882900"/>
            <a:ext cx="3017520" cy="2697480"/>
          </a:xfrm>
          <a:prstGeom prst="rect">
            <a:avLst/>
          </a:prstGeom>
        </p:spPr>
        <p:txBody>
          <a:bodyPr lIns="182880" rIns="182880">
            <a:noAutofit/>
          </a:bodyPr>
          <a:lstStyle>
            <a:lvl1pPr marL="0" indent="0">
              <a:lnSpc>
                <a:spcPct val="140000"/>
              </a:lnSpc>
              <a:buNone/>
              <a:defRPr sz="1600" b="0" i="0">
                <a:latin typeface="Open Sans" charset="0"/>
                <a:ea typeface="Open Sans" charset="0"/>
                <a:cs typeface="Open Sans" charset="0"/>
              </a:defRPr>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Ut</a:t>
            </a:r>
            <a:r>
              <a:rPr lang="en-US"/>
              <a:t> </a:t>
            </a:r>
            <a:r>
              <a:rPr lang="en-US" err="1"/>
              <a:t>sagittis</a:t>
            </a:r>
            <a:r>
              <a:rPr lang="en-US"/>
              <a:t> quam sit </a:t>
            </a:r>
            <a:r>
              <a:rPr lang="en-US" err="1"/>
              <a:t>amet</a:t>
            </a:r>
            <a:r>
              <a:rPr lang="en-US"/>
              <a:t> </a:t>
            </a:r>
            <a:r>
              <a:rPr lang="en-US" err="1"/>
              <a:t>consectetur</a:t>
            </a:r>
            <a:r>
              <a:rPr lang="en-US"/>
              <a:t> pharetra.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endParaRPr lang="en-US" b="0" i="0">
              <a:latin typeface="Open Sans" charset="0"/>
              <a:ea typeface="Open Sans" charset="0"/>
              <a:cs typeface="Open Sans" charset="0"/>
            </a:endParaRPr>
          </a:p>
        </p:txBody>
      </p:sp>
      <p:sp>
        <p:nvSpPr>
          <p:cNvPr id="17" name="Text Placeholder 2"/>
          <p:cNvSpPr>
            <a:spLocks noGrp="1"/>
          </p:cNvSpPr>
          <p:nvPr>
            <p:ph type="body" sz="quarter" idx="15" hasCustomPrompt="1"/>
          </p:nvPr>
        </p:nvSpPr>
        <p:spPr>
          <a:xfrm>
            <a:off x="4587239" y="2882900"/>
            <a:ext cx="3017520" cy="2697480"/>
          </a:xfrm>
          <a:prstGeom prst="rect">
            <a:avLst/>
          </a:prstGeom>
        </p:spPr>
        <p:txBody>
          <a:bodyPr lIns="182880" rIns="182880">
            <a:noAutofit/>
          </a:bodyPr>
          <a:lstStyle>
            <a:lvl1pPr marL="0" indent="0">
              <a:lnSpc>
                <a:spcPct val="140000"/>
              </a:lnSpc>
              <a:buNone/>
              <a:defRPr sz="1600" b="0" i="0">
                <a:latin typeface="Open Sans" charset="0"/>
                <a:ea typeface="Open Sans" charset="0"/>
                <a:cs typeface="Open Sans" charset="0"/>
              </a:defRPr>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Ut</a:t>
            </a:r>
            <a:r>
              <a:rPr lang="en-US"/>
              <a:t> </a:t>
            </a:r>
            <a:r>
              <a:rPr lang="en-US" err="1"/>
              <a:t>sagittis</a:t>
            </a:r>
            <a:r>
              <a:rPr lang="en-US"/>
              <a:t> quam sit </a:t>
            </a:r>
            <a:r>
              <a:rPr lang="en-US" err="1"/>
              <a:t>amet</a:t>
            </a:r>
            <a:r>
              <a:rPr lang="en-US"/>
              <a:t> </a:t>
            </a:r>
            <a:r>
              <a:rPr lang="en-US" err="1"/>
              <a:t>consectetur</a:t>
            </a:r>
            <a:r>
              <a:rPr lang="en-US"/>
              <a:t> pharetra.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endParaRPr lang="en-US" b="0" i="0">
              <a:latin typeface="Open Sans" charset="0"/>
              <a:ea typeface="Open Sans" charset="0"/>
              <a:cs typeface="Open Sans" charset="0"/>
            </a:endParaRPr>
          </a:p>
        </p:txBody>
      </p:sp>
      <p:sp>
        <p:nvSpPr>
          <p:cNvPr id="18" name="Text Placeholder 2"/>
          <p:cNvSpPr>
            <a:spLocks noGrp="1"/>
          </p:cNvSpPr>
          <p:nvPr>
            <p:ph type="body" sz="quarter" idx="16" hasCustomPrompt="1"/>
          </p:nvPr>
        </p:nvSpPr>
        <p:spPr>
          <a:xfrm>
            <a:off x="8260079" y="2882900"/>
            <a:ext cx="3017520" cy="2697480"/>
          </a:xfrm>
          <a:prstGeom prst="rect">
            <a:avLst/>
          </a:prstGeom>
        </p:spPr>
        <p:txBody>
          <a:bodyPr lIns="182880" rIns="182880">
            <a:noAutofit/>
          </a:bodyPr>
          <a:lstStyle>
            <a:lvl1pPr marL="0" indent="0">
              <a:lnSpc>
                <a:spcPct val="140000"/>
              </a:lnSpc>
              <a:buNone/>
              <a:defRPr sz="1600" b="0" i="0">
                <a:latin typeface="Open Sans" charset="0"/>
                <a:ea typeface="Open Sans" charset="0"/>
                <a:cs typeface="Open Sans" charset="0"/>
              </a:defRPr>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Ut</a:t>
            </a:r>
            <a:r>
              <a:rPr lang="en-US"/>
              <a:t> </a:t>
            </a:r>
            <a:r>
              <a:rPr lang="en-US" err="1"/>
              <a:t>sagittis</a:t>
            </a:r>
            <a:r>
              <a:rPr lang="en-US"/>
              <a:t> quam sit </a:t>
            </a:r>
            <a:r>
              <a:rPr lang="en-US" err="1"/>
              <a:t>amet</a:t>
            </a:r>
            <a:r>
              <a:rPr lang="en-US"/>
              <a:t> </a:t>
            </a:r>
            <a:r>
              <a:rPr lang="en-US" err="1"/>
              <a:t>consectetur</a:t>
            </a:r>
            <a:r>
              <a:rPr lang="en-US"/>
              <a:t> pharetra.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a:t>
            </a:r>
            <a:endParaRPr lang="en-US" b="0" i="0">
              <a:latin typeface="Open Sans" charset="0"/>
              <a:ea typeface="Open Sans" charset="0"/>
              <a:cs typeface="Open Sans" charset="0"/>
            </a:endParaRPr>
          </a:p>
        </p:txBody>
      </p:sp>
      <p:sp>
        <p:nvSpPr>
          <p:cNvPr id="10" name="Oval 9"/>
          <p:cNvSpPr/>
          <p:nvPr userDrawn="1"/>
        </p:nvSpPr>
        <p:spPr>
          <a:xfrm>
            <a:off x="10736082" y="-1485523"/>
            <a:ext cx="3200400" cy="3200400"/>
          </a:xfrm>
          <a:prstGeom prst="ellipse">
            <a:avLst/>
          </a:prstGeom>
          <a:noFill/>
          <a:ln w="1238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hasCustomPrompt="1"/>
          </p:nvPr>
        </p:nvSpPr>
        <p:spPr>
          <a:xfrm>
            <a:off x="914400" y="1115568"/>
            <a:ext cx="9821682" cy="1513332"/>
          </a:xfrm>
          <a:prstGeom prst="rect">
            <a:avLst/>
          </a:prstGeom>
        </p:spPr>
        <p:txBody>
          <a:bodyPr wrap="square" lIns="182880" rIns="182880" anchor="b" anchorCtr="0">
            <a:normAutofit/>
          </a:bodyPr>
          <a:lstStyle>
            <a:lvl1pPr marL="0" indent="0" algn="l">
              <a:lnSpc>
                <a:spcPct val="100000"/>
              </a:lnSpc>
              <a:buNone/>
              <a:defRPr sz="4800" b="0" i="0" spc="-150" baseline="0">
                <a:solidFill>
                  <a:schemeClr val="accent1"/>
                </a:solidFill>
                <a:latin typeface="Source Serif Pro" charset="0"/>
                <a:ea typeface="Source Serif Pro" charset="0"/>
                <a:cs typeface="Source Serif Pr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Large headline with 3 columns of additional text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mall Media with Text">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5573027" y="6400800"/>
            <a:ext cx="1045946" cy="228600"/>
          </a:xfrm>
          <a:prstGeom prst="rect">
            <a:avLst/>
          </a:prstGeom>
        </p:spPr>
        <p:txBody>
          <a:bodyPr lIns="0" tIns="0" rIns="0" bIns="0" anchor="b" anchorCtr="0"/>
          <a:lstStyle>
            <a:lvl1pPr algn="ctr">
              <a:defRPr sz="1200">
                <a:latin typeface="Open Sans" charset="0"/>
                <a:ea typeface="Open Sans" charset="0"/>
                <a:cs typeface="Open Sans" charset="0"/>
              </a:defRPr>
            </a:lvl1pPr>
          </a:lstStyle>
          <a:p>
            <a:fld id="{29D81C1D-71AE-404E-8BFC-9F552A8A6EE1}" type="slidenum">
              <a:rPr lang="en-US" smtClean="0"/>
              <a:pPr/>
              <a:t>‹#›</a:t>
            </a:fld>
            <a:endParaRPr lang="en-US"/>
          </a:p>
        </p:txBody>
      </p:sp>
      <p:cxnSp>
        <p:nvCxnSpPr>
          <p:cNvPr id="7" name="Straight Connector 6"/>
          <p:cNvCxnSpPr/>
          <p:nvPr userDrawn="1"/>
        </p:nvCxnSpPr>
        <p:spPr>
          <a:xfrm>
            <a:off x="914400" y="482600"/>
            <a:ext cx="0" cy="27432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Subtitle 2"/>
          <p:cNvSpPr>
            <a:spLocks noGrp="1"/>
          </p:cNvSpPr>
          <p:nvPr>
            <p:ph type="subTitle" idx="1" hasCustomPrompt="1"/>
          </p:nvPr>
        </p:nvSpPr>
        <p:spPr>
          <a:xfrm>
            <a:off x="914400" y="1193801"/>
            <a:ext cx="6502400" cy="1473200"/>
          </a:xfrm>
          <a:prstGeom prst="rect">
            <a:avLst/>
          </a:prstGeom>
        </p:spPr>
        <p:txBody>
          <a:bodyPr wrap="square" lIns="182880" rIns="182880" anchor="b" anchorCtr="0">
            <a:normAutofit/>
          </a:bodyPr>
          <a:lstStyle>
            <a:lvl1pPr marL="0" indent="0" algn="l">
              <a:lnSpc>
                <a:spcPct val="100000"/>
              </a:lnSpc>
              <a:buNone/>
              <a:defRPr sz="4800" b="0" i="0" spc="-150" baseline="0">
                <a:solidFill>
                  <a:schemeClr val="accent1"/>
                </a:solidFill>
                <a:latin typeface="Source Serif Pro" charset="0"/>
                <a:ea typeface="Source Serif Pro" charset="0"/>
                <a:cs typeface="Source Serif Pr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Small media with text slide</a:t>
            </a:r>
          </a:p>
        </p:txBody>
      </p:sp>
      <p:sp>
        <p:nvSpPr>
          <p:cNvPr id="8" name="Text Placeholder 2"/>
          <p:cNvSpPr>
            <a:spLocks noGrp="1"/>
          </p:cNvSpPr>
          <p:nvPr>
            <p:ph type="body" sz="quarter" idx="13" hasCustomPrompt="1"/>
          </p:nvPr>
        </p:nvSpPr>
        <p:spPr>
          <a:xfrm>
            <a:off x="923544" y="457200"/>
            <a:ext cx="6671056" cy="338328"/>
          </a:xfrm>
          <a:prstGeom prst="rect">
            <a:avLst/>
          </a:prstGeom>
        </p:spPr>
        <p:txBody>
          <a:bodyPr lIns="182880" rIns="182880" anchor="ctr" anchorCtr="0"/>
          <a:lstStyle>
            <a:lvl1pPr marL="0" indent="0">
              <a:buNone/>
              <a:defRPr sz="1600" b="0" i="0" baseline="0">
                <a:solidFill>
                  <a:schemeClr val="tx1"/>
                </a:solidFill>
                <a:latin typeface="Open Sans" charset="0"/>
                <a:ea typeface="Open Sans" charset="0"/>
                <a:cs typeface="Open Sans"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a:t>Section Title</a:t>
            </a:r>
          </a:p>
        </p:txBody>
      </p:sp>
      <p:sp>
        <p:nvSpPr>
          <p:cNvPr id="14" name="Text Placeholder 2"/>
          <p:cNvSpPr>
            <a:spLocks noGrp="1"/>
          </p:cNvSpPr>
          <p:nvPr>
            <p:ph type="body" sz="quarter" idx="14" hasCustomPrompt="1"/>
          </p:nvPr>
        </p:nvSpPr>
        <p:spPr>
          <a:xfrm>
            <a:off x="914400" y="2882900"/>
            <a:ext cx="6502400" cy="2933700"/>
          </a:xfrm>
          <a:prstGeom prst="rect">
            <a:avLst/>
          </a:prstGeom>
        </p:spPr>
        <p:txBody>
          <a:bodyPr lIns="182880" rIns="182880">
            <a:normAutofit/>
          </a:bodyPr>
          <a:lstStyle>
            <a:lvl1pPr marL="0" indent="0">
              <a:lnSpc>
                <a:spcPct val="140000"/>
              </a:lnSpc>
              <a:buNone/>
              <a:defRPr sz="1800" b="0" i="0">
                <a:latin typeface="Open Sans" charset="0"/>
                <a:ea typeface="Open Sans" charset="0"/>
                <a:cs typeface="Open Sans" charset="0"/>
              </a:defRPr>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Ut</a:t>
            </a:r>
            <a:r>
              <a:rPr lang="en-US"/>
              <a:t> </a:t>
            </a:r>
            <a:r>
              <a:rPr lang="en-US" err="1"/>
              <a:t>sagittis</a:t>
            </a:r>
            <a:r>
              <a:rPr lang="en-US"/>
              <a:t> quam sit </a:t>
            </a:r>
            <a:r>
              <a:rPr lang="en-US" err="1"/>
              <a:t>amet</a:t>
            </a:r>
            <a:r>
              <a:rPr lang="en-US"/>
              <a:t> </a:t>
            </a:r>
            <a:r>
              <a:rPr lang="en-US" err="1"/>
              <a:t>consectetur</a:t>
            </a:r>
            <a:r>
              <a:rPr lang="en-US"/>
              <a:t> pharetra.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himenaeos</a:t>
            </a:r>
            <a:r>
              <a:rPr lang="en-US"/>
              <a:t>. Integer et dictum </a:t>
            </a:r>
            <a:r>
              <a:rPr lang="en-US" err="1"/>
              <a:t>felis</a:t>
            </a:r>
            <a:r>
              <a:rPr lang="en-US"/>
              <a:t>. </a:t>
            </a:r>
            <a:r>
              <a:rPr lang="en-US" err="1"/>
              <a:t>Nullam</a:t>
            </a:r>
            <a:r>
              <a:rPr lang="en-US"/>
              <a:t> </a:t>
            </a:r>
            <a:r>
              <a:rPr lang="en-US" err="1"/>
              <a:t>laoreet</a:t>
            </a:r>
            <a:r>
              <a:rPr lang="en-US"/>
              <a:t> </a:t>
            </a:r>
            <a:r>
              <a:rPr lang="en-US" err="1"/>
              <a:t>nibh</a:t>
            </a:r>
            <a:r>
              <a:rPr lang="en-US"/>
              <a:t> et libero gravida, </a:t>
            </a:r>
            <a:r>
              <a:rPr lang="en-US" err="1"/>
              <a:t>sed</a:t>
            </a:r>
            <a:r>
              <a:rPr lang="en-US"/>
              <a:t> </a:t>
            </a:r>
            <a:r>
              <a:rPr lang="en-US" err="1"/>
              <a:t>sagittis</a:t>
            </a:r>
            <a:r>
              <a:rPr lang="en-US"/>
              <a:t> </a:t>
            </a:r>
            <a:r>
              <a:rPr lang="en-US" err="1"/>
              <a:t>nunc</a:t>
            </a:r>
            <a:r>
              <a:rPr lang="en-US"/>
              <a:t> </a:t>
            </a:r>
            <a:r>
              <a:rPr lang="en-US" err="1"/>
              <a:t>imperdiet</a:t>
            </a:r>
            <a:r>
              <a:rPr lang="en-US"/>
              <a:t>. </a:t>
            </a:r>
            <a:r>
              <a:rPr lang="en-US" err="1"/>
              <a:t>Aenean</a:t>
            </a:r>
            <a:r>
              <a:rPr lang="en-US"/>
              <a:t> et </a:t>
            </a:r>
            <a:r>
              <a:rPr lang="en-US" err="1"/>
              <a:t>erat</a:t>
            </a:r>
            <a:r>
              <a:rPr lang="en-US"/>
              <a:t> non </a:t>
            </a:r>
            <a:r>
              <a:rPr lang="en-US" err="1"/>
              <a:t>nibh</a:t>
            </a:r>
            <a:r>
              <a:rPr lang="en-US"/>
              <a:t> </a:t>
            </a:r>
            <a:r>
              <a:rPr lang="en-US" err="1"/>
              <a:t>volutpat</a:t>
            </a:r>
            <a:r>
              <a:rPr lang="en-US"/>
              <a:t> </a:t>
            </a:r>
            <a:r>
              <a:rPr lang="en-US" err="1"/>
              <a:t>pellentesque</a:t>
            </a:r>
            <a:r>
              <a:rPr lang="en-US"/>
              <a:t> </a:t>
            </a:r>
            <a:r>
              <a:rPr lang="en-US" err="1"/>
              <a:t>ut</a:t>
            </a:r>
            <a:r>
              <a:rPr lang="en-US"/>
              <a:t> a magna. </a:t>
            </a:r>
            <a:endParaRPr lang="en-US" b="0" i="0">
              <a:latin typeface="Open Sans" charset="0"/>
              <a:ea typeface="Open Sans" charset="0"/>
              <a:cs typeface="Open Sans" charset="0"/>
            </a:endParaRPr>
          </a:p>
        </p:txBody>
      </p:sp>
      <p:sp>
        <p:nvSpPr>
          <p:cNvPr id="10" name="Content Placeholder 2"/>
          <p:cNvSpPr>
            <a:spLocks noGrp="1"/>
          </p:cNvSpPr>
          <p:nvPr>
            <p:ph idx="15" hasCustomPrompt="1"/>
          </p:nvPr>
        </p:nvSpPr>
        <p:spPr>
          <a:xfrm>
            <a:off x="7790688" y="256033"/>
            <a:ext cx="4401312" cy="5577840"/>
          </a:xfrm>
          <a:prstGeom prst="rect">
            <a:avLst/>
          </a:prstGeom>
        </p:spPr>
        <p:txBody>
          <a:bodyPr/>
          <a:lstStyle>
            <a:lvl1pPr>
              <a:defRPr b="0" i="0">
                <a:latin typeface="Open Sans" charset="0"/>
                <a:ea typeface="Open Sans" charset="0"/>
                <a:cs typeface="Open Sans" charset="0"/>
              </a:defRPr>
            </a:lvl1pPr>
          </a:lstStyle>
          <a:p>
            <a:r>
              <a:rPr lang="en-US"/>
              <a:t>Click an icon below to add media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126480"/>
            <a:ext cx="12192000" cy="731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5"/>
          <p:cNvSpPr>
            <a:spLocks noGrp="1"/>
          </p:cNvSpPr>
          <p:nvPr>
            <p:ph type="sldNum" sz="quarter" idx="4"/>
          </p:nvPr>
        </p:nvSpPr>
        <p:spPr>
          <a:xfrm>
            <a:off x="5573027" y="6400800"/>
            <a:ext cx="1045946" cy="228600"/>
          </a:xfrm>
          <a:prstGeom prst="rect">
            <a:avLst/>
          </a:prstGeom>
        </p:spPr>
        <p:txBody>
          <a:bodyPr lIns="0" tIns="0" rIns="0" bIns="0" anchor="b" anchorCtr="0"/>
          <a:lstStyle>
            <a:lvl1pPr algn="ctr">
              <a:defRPr sz="1200">
                <a:latin typeface="Open Sans" charset="0"/>
                <a:ea typeface="Open Sans" charset="0"/>
                <a:cs typeface="Open Sans" charset="0"/>
              </a:defRPr>
            </a:lvl1pPr>
          </a:lstStyle>
          <a:p>
            <a:fld id="{29D81C1D-71AE-404E-8BFC-9F552A8A6EE1}" type="slidenum">
              <a:rPr lang="en-US" smtClean="0"/>
              <a:pPr/>
              <a:t>‹#›</a:t>
            </a:fld>
            <a:endParaRPr lang="en-US"/>
          </a:p>
        </p:txBody>
      </p:sp>
      <p:pic>
        <p:nvPicPr>
          <p:cNvPr id="5" name="Picture 4"/>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0607040" y="6375400"/>
            <a:ext cx="1096292" cy="229977"/>
          </a:xfrm>
          <a:prstGeom prst="rect">
            <a:avLst/>
          </a:prstGeom>
        </p:spPr>
      </p:pic>
      <p:cxnSp>
        <p:nvCxnSpPr>
          <p:cNvPr id="7" name="Straight Connector 6"/>
          <p:cNvCxnSpPr/>
          <p:nvPr/>
        </p:nvCxnSpPr>
        <p:spPr>
          <a:xfrm>
            <a:off x="457200" y="6126480"/>
            <a:ext cx="1124712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0607040" y="6375400"/>
            <a:ext cx="1096292" cy="229977"/>
          </a:xfrm>
          <a:prstGeom prst="rect">
            <a:avLst/>
          </a:prstGeom>
        </p:spPr>
      </p:pic>
      <p:cxnSp>
        <p:nvCxnSpPr>
          <p:cNvPr id="9" name="Straight Connector 8"/>
          <p:cNvCxnSpPr/>
          <p:nvPr/>
        </p:nvCxnSpPr>
        <p:spPr>
          <a:xfrm>
            <a:off x="457200" y="6126480"/>
            <a:ext cx="1124712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userDrawn="1"/>
        </p:nvSpPr>
        <p:spPr>
          <a:xfrm>
            <a:off x="457200" y="6400800"/>
            <a:ext cx="4300538" cy="276999"/>
          </a:xfrm>
          <a:prstGeom prst="rect">
            <a:avLst/>
          </a:prstGeom>
          <a:noFill/>
        </p:spPr>
        <p:txBody>
          <a:bodyPr wrap="square" rtlCol="0">
            <a:spAutoFit/>
          </a:bodyPr>
          <a:lstStyle/>
          <a:p>
            <a:r>
              <a:rPr lang="en-US" sz="1200" b="0" i="0" dirty="0">
                <a:latin typeface="Open Sans" charset="0"/>
                <a:ea typeface="Open Sans" charset="0"/>
                <a:cs typeface="Open Sans" charset="0"/>
              </a:rPr>
              <a:t>Texas | Oct 18, 2019</a:t>
            </a:r>
          </a:p>
        </p:txBody>
      </p:sp>
    </p:spTree>
    <p:extLst>
      <p:ext uri="{BB962C8B-B14F-4D97-AF65-F5344CB8AC3E}">
        <p14:creationId xmlns:p14="http://schemas.microsoft.com/office/powerpoint/2010/main" val="938446939"/>
      </p:ext>
    </p:extLst>
  </p:cSld>
  <p:clrMap bg1="lt1" tx1="dk1" bg2="lt2" tx2="dk2" accent1="accent1" accent2="accent2" accent3="accent3" accent4="accent4" accent5="accent5" accent6="accent6" hlink="hlink" folHlink="folHlink"/>
  <p:sldLayoutIdLst>
    <p:sldLayoutId id="2147483736" r:id="rId1"/>
    <p:sldLayoutId id="2147483742" r:id="rId2"/>
    <p:sldLayoutId id="2147483727" r:id="rId3"/>
    <p:sldLayoutId id="2147483714" r:id="rId4"/>
    <p:sldLayoutId id="2147483751" r:id="rId5"/>
    <p:sldLayoutId id="2147483715" r:id="rId6"/>
    <p:sldLayoutId id="2147483728" r:id="rId7"/>
    <p:sldLayoutId id="2147483734" r:id="rId8"/>
    <p:sldLayoutId id="2147483729" r:id="rId9"/>
    <p:sldLayoutId id="2147483730" r:id="rId10"/>
    <p:sldLayoutId id="2147483731" r:id="rId11"/>
    <p:sldLayoutId id="2147483745" r:id="rId12"/>
    <p:sldLayoutId id="2147483747" r:id="rId13"/>
    <p:sldLayoutId id="2147483748" r:id="rId14"/>
    <p:sldLayoutId id="2147483737" r:id="rId15"/>
    <p:sldLayoutId id="2147483746" r:id="rId16"/>
    <p:sldLayoutId id="2147483752" r:id="rId17"/>
    <p:sldLayoutId id="2147483753" r:id="rId18"/>
    <p:sldLayoutId id="2147483754" r:id="rId1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sanders@neu.edu" TargetMode="External"/><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6.png"/><Relationship Id="rId21" Type="http://schemas.openxmlformats.org/officeDocument/2006/relationships/image" Target="../media/image24.svg"/><Relationship Id="rId7" Type="http://schemas.openxmlformats.org/officeDocument/2006/relationships/image" Target="../media/image10.svg"/><Relationship Id="rId12" Type="http://schemas.openxmlformats.org/officeDocument/2006/relationships/image" Target="../media/image15.png"/><Relationship Id="rId17" Type="http://schemas.openxmlformats.org/officeDocument/2006/relationships/image" Target="../media/image20.svg"/><Relationship Id="rId25" Type="http://schemas.openxmlformats.org/officeDocument/2006/relationships/image" Target="../media/image28.svg"/><Relationship Id="rId2" Type="http://schemas.openxmlformats.org/officeDocument/2006/relationships/notesSlide" Target="../notesSlides/notesSlide6.xml"/><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16.xml"/><Relationship Id="rId6" Type="http://schemas.openxmlformats.org/officeDocument/2006/relationships/image" Target="../media/image9.png"/><Relationship Id="rId11" Type="http://schemas.openxmlformats.org/officeDocument/2006/relationships/image" Target="../media/image14.svg"/><Relationship Id="rId24" Type="http://schemas.openxmlformats.org/officeDocument/2006/relationships/image" Target="../media/image27.png"/><Relationship Id="rId5" Type="http://schemas.openxmlformats.org/officeDocument/2006/relationships/image" Target="../media/image8.svg"/><Relationship Id="rId15" Type="http://schemas.openxmlformats.org/officeDocument/2006/relationships/image" Target="../media/image18.svg"/><Relationship Id="rId23" Type="http://schemas.openxmlformats.org/officeDocument/2006/relationships/image" Target="../media/image26.svg"/><Relationship Id="rId10" Type="http://schemas.openxmlformats.org/officeDocument/2006/relationships/image" Target="../media/image13.png"/><Relationship Id="rId19" Type="http://schemas.openxmlformats.org/officeDocument/2006/relationships/image" Target="../media/image22.sv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sv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764803" y="668797"/>
            <a:ext cx="10687793" cy="2760203"/>
          </a:xfrm>
          <a:solidFill>
            <a:schemeClr val="accent2"/>
          </a:solidFill>
        </p:spPr>
        <p:txBody>
          <a:bodyPr lIns="76535" tIns="38268" rIns="76535" bIns="38268"/>
          <a:lstStyle/>
          <a:p>
            <a:br>
              <a:rPr lang="en-US" sz="3400" b="1" dirty="0">
                <a:latin typeface="Didot" charset="0"/>
                <a:ea typeface="ヒラギノ明朝 ProN W3" charset="0"/>
                <a:cs typeface="ヒラギノ明朝 ProN W3" charset="0"/>
              </a:rPr>
            </a:br>
            <a:br>
              <a:rPr lang="en-US" sz="3400" b="1" dirty="0">
                <a:latin typeface="Didot" charset="0"/>
                <a:ea typeface="ヒラギノ明朝 ProN W3" charset="0"/>
                <a:cs typeface="ヒラギノ明朝 ProN W3" charset="0"/>
              </a:rPr>
            </a:br>
            <a:br>
              <a:rPr lang="en-US" sz="3400" b="1" dirty="0">
                <a:latin typeface="Didot" charset="0"/>
                <a:ea typeface="ヒラギノ明朝 ProN W3" charset="0"/>
                <a:cs typeface="ヒラギノ明朝 ProN W3" charset="0"/>
              </a:rPr>
            </a:br>
            <a:br>
              <a:rPr lang="en-US" sz="3400" b="1" dirty="0">
                <a:latin typeface="Didot" charset="0"/>
                <a:ea typeface="ヒラギノ明朝 ProN W3" charset="0"/>
                <a:cs typeface="ヒラギノ明朝 ProN W3" charset="0"/>
              </a:rPr>
            </a:br>
            <a:br>
              <a:rPr lang="en-US" sz="3400" b="1" dirty="0">
                <a:latin typeface="Didot" charset="0"/>
                <a:ea typeface="ヒラギノ明朝 ProN W3" charset="0"/>
                <a:cs typeface="ヒラギノ明朝 ProN W3" charset="0"/>
              </a:rPr>
            </a:br>
            <a:br>
              <a:rPr lang="en-US" sz="3400" b="1" dirty="0">
                <a:latin typeface="Didot" charset="0"/>
                <a:ea typeface="ヒラギノ明朝 ProN W3" charset="0"/>
                <a:cs typeface="ヒラギノ明朝 ProN W3" charset="0"/>
              </a:rPr>
            </a:br>
            <a:br>
              <a:rPr lang="en-US" sz="3400" b="1" dirty="0">
                <a:latin typeface="Didot" charset="0"/>
                <a:ea typeface="ヒラギノ明朝 ProN W3" charset="0"/>
                <a:cs typeface="ヒラギノ明朝 ProN W3" charset="0"/>
              </a:rPr>
            </a:br>
            <a:br>
              <a:rPr lang="en-US" sz="3400" b="1" dirty="0">
                <a:latin typeface="Didot" charset="0"/>
                <a:ea typeface="ヒラギノ明朝 ProN W3" charset="0"/>
                <a:cs typeface="ヒラギノ明朝 ProN W3" charset="0"/>
              </a:rPr>
            </a:br>
            <a:br>
              <a:rPr lang="en-US" sz="3400" b="1" dirty="0">
                <a:latin typeface="Didot" charset="0"/>
                <a:ea typeface="ヒラギノ明朝 ProN W3" charset="0"/>
                <a:cs typeface="ヒラギノ明朝 ProN W3" charset="0"/>
              </a:rPr>
            </a:br>
            <a:br>
              <a:rPr lang="en-US" sz="3400" b="1" dirty="0">
                <a:latin typeface="Didot" charset="0"/>
                <a:ea typeface="ヒラギノ明朝 ProN W3" charset="0"/>
                <a:cs typeface="ヒラギノ明朝 ProN W3" charset="0"/>
              </a:rPr>
            </a:br>
            <a:br>
              <a:rPr lang="en-US" sz="3400" b="1" dirty="0">
                <a:latin typeface="Didot" charset="0"/>
                <a:ea typeface="ヒラギノ明朝 ProN W3" charset="0"/>
                <a:cs typeface="ヒラギノ明朝 ProN W3" charset="0"/>
              </a:rPr>
            </a:br>
            <a:br>
              <a:rPr lang="en-US" sz="3400" b="1" dirty="0">
                <a:latin typeface="Didot" charset="0"/>
                <a:ea typeface="ヒラギノ明朝 ProN W3" charset="0"/>
                <a:cs typeface="ヒラギノ明朝 ProN W3" charset="0"/>
              </a:rPr>
            </a:br>
            <a:br>
              <a:rPr lang="en-US" b="1" dirty="0">
                <a:latin typeface="Didot" charset="0"/>
                <a:ea typeface="ヒラギノ明朝 ProN W3" charset="0"/>
                <a:cs typeface="ヒラギノ明朝 ProN W3" charset="0"/>
              </a:rPr>
            </a:br>
            <a:br>
              <a:rPr lang="en-US" b="1" dirty="0">
                <a:latin typeface="Didot" charset="0"/>
                <a:ea typeface="ヒラギノ明朝 ProN W3" charset="0"/>
                <a:cs typeface="ヒラギノ明朝 ProN W3" charset="0"/>
              </a:rPr>
            </a:br>
            <a:br>
              <a:rPr lang="en-US" b="1" dirty="0">
                <a:latin typeface="Didot" charset="0"/>
                <a:ea typeface="ヒラギノ明朝 ProN W3" charset="0"/>
                <a:cs typeface="ヒラギノ明朝 ProN W3" charset="0"/>
              </a:rPr>
            </a:br>
            <a:br>
              <a:rPr lang="en-US" b="1" dirty="0">
                <a:latin typeface="Didot" charset="0"/>
                <a:ea typeface="ヒラギノ明朝 ProN W3" charset="0"/>
                <a:cs typeface="ヒラギノ明朝 ProN W3" charset="0"/>
              </a:rPr>
            </a:br>
            <a:br>
              <a:rPr lang="en-US" sz="3200" dirty="0">
                <a:solidFill>
                  <a:schemeClr val="bg1"/>
                </a:solidFill>
              </a:rPr>
            </a:br>
            <a:br>
              <a:rPr lang="en-US" sz="3200" dirty="0">
                <a:solidFill>
                  <a:schemeClr val="bg1"/>
                </a:solidFill>
              </a:rPr>
            </a:br>
            <a:r>
              <a:rPr lang="en-US" sz="4000" dirty="0" err="1">
                <a:solidFill>
                  <a:schemeClr val="bg1"/>
                </a:solidFill>
              </a:rPr>
              <a:t>Humachine</a:t>
            </a:r>
            <a:r>
              <a:rPr lang="en-US" sz="4000" dirty="0">
                <a:solidFill>
                  <a:schemeClr val="bg1"/>
                </a:solidFill>
              </a:rPr>
              <a:t>: Humankind, Machines &amp; The Future of Enterprise</a:t>
            </a:r>
            <a:br>
              <a:rPr lang="en-US" sz="3200" dirty="0">
                <a:solidFill>
                  <a:schemeClr val="bg1"/>
                </a:solidFill>
              </a:rPr>
            </a:br>
            <a:br>
              <a:rPr lang="en-US" sz="3200" i="1" dirty="0">
                <a:solidFill>
                  <a:schemeClr val="bg1"/>
                </a:solidFill>
                <a:latin typeface="Didot" charset="0"/>
                <a:ea typeface="ヒラギノ明朝 ProN W3" charset="0"/>
                <a:cs typeface="ヒラギノ明朝 ProN W3" charset="0"/>
              </a:rPr>
            </a:br>
            <a:endParaRPr lang="en-US" sz="3200" i="1" dirty="0">
              <a:solidFill>
                <a:schemeClr val="bg1"/>
              </a:solidFill>
              <a:latin typeface="Didot" charset="0"/>
              <a:ea typeface="ヒラギノ明朝 ProN W3" charset="0"/>
              <a:cs typeface="ヒラギノ明朝 ProN W3" charset="0"/>
            </a:endParaRPr>
          </a:p>
        </p:txBody>
      </p:sp>
      <p:sp>
        <p:nvSpPr>
          <p:cNvPr id="15362" name="Subtitle 2"/>
          <p:cNvSpPr>
            <a:spLocks noGrp="1"/>
          </p:cNvSpPr>
          <p:nvPr>
            <p:ph type="subTitle" idx="1"/>
          </p:nvPr>
        </p:nvSpPr>
        <p:spPr>
          <a:xfrm>
            <a:off x="752103" y="3871708"/>
            <a:ext cx="9358109" cy="2317495"/>
          </a:xfrm>
        </p:spPr>
        <p:txBody>
          <a:bodyPr lIns="76535" tIns="38268" rIns="76535" bIns="38268"/>
          <a:lstStyle/>
          <a:p>
            <a:pPr algn="l"/>
            <a:r>
              <a:rPr lang="en-US" sz="3000" b="1" dirty="0">
                <a:latin typeface="Source Sans Pro" panose="020B0503030403020204" pitchFamily="34" charset="0"/>
                <a:ea typeface="Source Sans Pro" panose="020B0503030403020204" pitchFamily="34" charset="0"/>
                <a:cs typeface="ヒラギノ明朝 ProN W3" charset="0"/>
              </a:rPr>
              <a:t>Dr. Nada R. Sanders</a:t>
            </a:r>
          </a:p>
          <a:p>
            <a:pPr algn="l"/>
            <a:r>
              <a:rPr lang="en-US" sz="2000" i="1" dirty="0">
                <a:latin typeface="Source Sans Pro" panose="020B0503030403020204" pitchFamily="34" charset="0"/>
                <a:ea typeface="Source Sans Pro" panose="020B0503030403020204" pitchFamily="34" charset="0"/>
                <a:cs typeface="ヒラギノ明朝 ProN W3" charset="0"/>
              </a:rPr>
              <a:t>Distinguished Professor</a:t>
            </a:r>
          </a:p>
          <a:p>
            <a:pPr algn="l"/>
            <a:r>
              <a:rPr lang="en-US" sz="2000" i="1" dirty="0" err="1">
                <a:latin typeface="Source Sans Pro" panose="020B0503030403020204" pitchFamily="34" charset="0"/>
                <a:ea typeface="Source Sans Pro" panose="020B0503030403020204" pitchFamily="34" charset="0"/>
                <a:cs typeface="ヒラギノ明朝 ProN W3" charset="0"/>
              </a:rPr>
              <a:t>D’Amore</a:t>
            </a:r>
            <a:r>
              <a:rPr lang="en-US" sz="2000" i="1" dirty="0">
                <a:latin typeface="Source Sans Pro" panose="020B0503030403020204" pitchFamily="34" charset="0"/>
                <a:ea typeface="Source Sans Pro" panose="020B0503030403020204" pitchFamily="34" charset="0"/>
                <a:cs typeface="ヒラギノ明朝 ProN W3" charset="0"/>
              </a:rPr>
              <a:t>-McKim School of Business</a:t>
            </a:r>
          </a:p>
          <a:p>
            <a:pPr algn="l"/>
            <a:r>
              <a:rPr lang="en-US" sz="2000" i="1" dirty="0">
                <a:latin typeface="Source Sans Pro" panose="020B0503030403020204" pitchFamily="34" charset="0"/>
                <a:ea typeface="Source Sans Pro" panose="020B0503030403020204" pitchFamily="34" charset="0"/>
                <a:cs typeface="ヒラギノ明朝 ProN W3" charset="0"/>
              </a:rPr>
              <a:t>Northeastern University</a:t>
            </a:r>
            <a:br>
              <a:rPr lang="en-US" sz="2000" i="1" dirty="0">
                <a:latin typeface="Source Sans Pro" panose="020B0503030403020204" pitchFamily="34" charset="0"/>
                <a:ea typeface="Source Sans Pro" panose="020B0503030403020204" pitchFamily="34" charset="0"/>
                <a:cs typeface="ヒラギノ明朝 ProN W3" charset="0"/>
              </a:rPr>
            </a:br>
            <a:r>
              <a:rPr lang="en-US" sz="2000" b="1" i="1" dirty="0">
                <a:latin typeface="Source Sans Pro" panose="020B0503030403020204" pitchFamily="34" charset="0"/>
                <a:ea typeface="Source Sans Pro" panose="020B0503030403020204" pitchFamily="34" charset="0"/>
                <a:cs typeface="ヒラギノ明朝 ProN W3" charset="0"/>
                <a:hlinkClick r:id="rId3"/>
              </a:rPr>
              <a:t>n.sanders@northeastern.edu</a:t>
            </a:r>
            <a:br>
              <a:rPr lang="en-US" sz="2000" i="1" dirty="0">
                <a:latin typeface="Palatino" charset="0"/>
                <a:ea typeface="ヒラギノ明朝 ProN W3" charset="0"/>
                <a:cs typeface="ヒラギノ明朝 ProN W3" charset="0"/>
              </a:rPr>
            </a:br>
            <a:endParaRPr lang="en-US" sz="2000" i="1" dirty="0">
              <a:latin typeface="Palatino" charset="0"/>
              <a:ea typeface="ヒラギノ明朝 ProN W3" charset="0"/>
              <a:cs typeface="ヒラギノ明朝 ProN W3" charset="0"/>
            </a:endParaRPr>
          </a:p>
          <a:p>
            <a:pPr algn="l"/>
            <a:endParaRPr lang="en-US" sz="2400" b="1" dirty="0">
              <a:latin typeface="Palatino" charset="0"/>
              <a:ea typeface="ヒラギノ明朝 ProN W3" charset="0"/>
              <a:cs typeface="ヒラギノ明朝 ProN W3" charset="0"/>
            </a:endParaRPr>
          </a:p>
        </p:txBody>
      </p:sp>
      <p:sp>
        <p:nvSpPr>
          <p:cNvPr id="3" name="TextBox 2"/>
          <p:cNvSpPr txBox="1"/>
          <p:nvPr/>
        </p:nvSpPr>
        <p:spPr>
          <a:xfrm>
            <a:off x="0" y="299465"/>
            <a:ext cx="12192000" cy="369332"/>
          </a:xfrm>
          <a:prstGeom prst="rect">
            <a:avLst/>
          </a:prstGeom>
          <a:solidFill>
            <a:schemeClr val="accent2"/>
          </a:solidFill>
        </p:spPr>
        <p:txBody>
          <a:bodyPr wrap="square" rtlCol="0">
            <a:spAutoFit/>
          </a:bodyPr>
          <a:lstStyle/>
          <a:p>
            <a:endParaRPr lang="en-US" dirty="0"/>
          </a:p>
        </p:txBody>
      </p:sp>
    </p:spTree>
    <p:extLst>
      <p:ext uri="{BB962C8B-B14F-4D97-AF65-F5344CB8AC3E}">
        <p14:creationId xmlns:p14="http://schemas.microsoft.com/office/powerpoint/2010/main" val="2008795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57250"/>
          </a:xfrm>
          <a:solidFill>
            <a:schemeClr val="accent2"/>
          </a:solidFill>
        </p:spPr>
        <p:txBody>
          <a:bodyPr/>
          <a:lstStyle/>
          <a:p>
            <a:pPr algn="ctr"/>
            <a:r>
              <a:rPr lang="en-US" b="1" cap="all" dirty="0">
                <a:solidFill>
                  <a:schemeClr val="bg1"/>
                </a:solidFill>
                <a:cs typeface="Calibri" panose="020F0502020204030204" pitchFamily="34" charset="0"/>
              </a:rPr>
              <a:t>Executive SURVEY</a:t>
            </a:r>
            <a:endParaRPr lang="en-US" cap="all" dirty="0">
              <a:solidFill>
                <a:schemeClr val="bg1"/>
              </a:solidFill>
              <a:cs typeface="Calibri" panose="020F0502020204030204" pitchFamily="34" charset="0"/>
            </a:endParaRPr>
          </a:p>
        </p:txBody>
      </p:sp>
      <p:sp>
        <p:nvSpPr>
          <p:cNvPr id="3" name="Content Placeholder 2"/>
          <p:cNvSpPr>
            <a:spLocks noGrp="1"/>
          </p:cNvSpPr>
          <p:nvPr>
            <p:ph idx="1"/>
          </p:nvPr>
        </p:nvSpPr>
        <p:spPr>
          <a:xfrm>
            <a:off x="122546" y="1047150"/>
            <a:ext cx="11987292" cy="5692489"/>
          </a:xfrm>
        </p:spPr>
        <p:txBody>
          <a:bodyPr/>
          <a:lstStyle/>
          <a:p>
            <a:r>
              <a:rPr lang="en-US" sz="2800" dirty="0">
                <a:latin typeface="Palatino"/>
                <a:cs typeface="Palatino"/>
              </a:rPr>
              <a:t>88% state technology is their priority. </a:t>
            </a:r>
          </a:p>
          <a:p>
            <a:endParaRPr lang="en-US" sz="2800" dirty="0">
              <a:latin typeface="Palatino"/>
              <a:cs typeface="Palatino"/>
            </a:endParaRPr>
          </a:p>
          <a:p>
            <a:r>
              <a:rPr lang="en-US" sz="2800" dirty="0">
                <a:latin typeface="Palatino"/>
                <a:cs typeface="Palatino"/>
              </a:rPr>
              <a:t>72% will make some technology investment in the coming year. </a:t>
            </a:r>
          </a:p>
          <a:p>
            <a:endParaRPr lang="en-US" sz="2800" dirty="0">
              <a:latin typeface="Palatino"/>
              <a:cs typeface="Palatino"/>
            </a:endParaRPr>
          </a:p>
          <a:p>
            <a:r>
              <a:rPr lang="en-US" sz="2800" dirty="0">
                <a:latin typeface="Palatino"/>
                <a:cs typeface="Palatino"/>
              </a:rPr>
              <a:t>83% have concerns regarding </a:t>
            </a:r>
            <a:r>
              <a:rPr lang="en-US" sz="2800" b="1" dirty="0">
                <a:latin typeface="Palatino"/>
                <a:cs typeface="Palatino"/>
              </a:rPr>
              <a:t>costs </a:t>
            </a:r>
            <a:r>
              <a:rPr lang="en-US" sz="2800" dirty="0">
                <a:latin typeface="Palatino"/>
                <a:cs typeface="Palatino"/>
              </a:rPr>
              <a:t>of technology and the adoption. </a:t>
            </a:r>
          </a:p>
          <a:p>
            <a:endParaRPr lang="en-US" sz="2800" dirty="0">
              <a:latin typeface="Palatino"/>
              <a:cs typeface="Palatino"/>
            </a:endParaRPr>
          </a:p>
          <a:p>
            <a:r>
              <a:rPr lang="en-US" sz="2800" dirty="0">
                <a:latin typeface="Palatino"/>
                <a:cs typeface="Palatino"/>
              </a:rPr>
              <a:t>85%percent stated they were </a:t>
            </a:r>
            <a:r>
              <a:rPr lang="en-US" sz="2800" b="1" dirty="0">
                <a:latin typeface="Palatino"/>
                <a:cs typeface="Palatino"/>
              </a:rPr>
              <a:t>awash in data</a:t>
            </a:r>
            <a:r>
              <a:rPr lang="en-US" sz="2800" dirty="0">
                <a:latin typeface="Palatino"/>
                <a:cs typeface="Palatino"/>
              </a:rPr>
              <a:t>.</a:t>
            </a:r>
          </a:p>
          <a:p>
            <a:endParaRPr lang="en-US" sz="2800" dirty="0">
              <a:latin typeface="Palatino"/>
              <a:cs typeface="Palatino"/>
            </a:endParaRPr>
          </a:p>
          <a:p>
            <a:r>
              <a:rPr lang="en-US" sz="2800" dirty="0">
                <a:latin typeface="Palatino"/>
                <a:cs typeface="Palatino"/>
              </a:rPr>
              <a:t>82% engaged in </a:t>
            </a:r>
            <a:r>
              <a:rPr lang="en-US" sz="2800" b="1" dirty="0">
                <a:latin typeface="Palatino"/>
                <a:cs typeface="Palatino"/>
              </a:rPr>
              <a:t>fragmented implementation </a:t>
            </a:r>
            <a:r>
              <a:rPr lang="en-US" sz="2800" dirty="0">
                <a:latin typeface="Palatino"/>
                <a:cs typeface="Palatino"/>
              </a:rPr>
              <a:t>efforts. </a:t>
            </a:r>
          </a:p>
          <a:p>
            <a:endParaRPr lang="en-US" dirty="0"/>
          </a:p>
        </p:txBody>
      </p:sp>
    </p:spTree>
    <p:extLst>
      <p:ext uri="{BB962C8B-B14F-4D97-AF65-F5344CB8AC3E}">
        <p14:creationId xmlns:p14="http://schemas.microsoft.com/office/powerpoint/2010/main" val="4121880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Title 1"/>
          <p:cNvSpPr>
            <a:spLocks noGrp="1"/>
          </p:cNvSpPr>
          <p:nvPr>
            <p:ph type="title"/>
          </p:nvPr>
        </p:nvSpPr>
        <p:spPr>
          <a:xfrm>
            <a:off x="309563" y="0"/>
            <a:ext cx="11001375" cy="1071563"/>
          </a:xfrm>
        </p:spPr>
        <p:txBody>
          <a:bodyPr lIns="76535" tIns="38268" rIns="76535" bIns="38268"/>
          <a:lstStyle/>
          <a:p>
            <a:pPr algn="ctr"/>
            <a:r>
              <a:rPr lang="en-US" sz="4800" b="1" dirty="0">
                <a:solidFill>
                  <a:schemeClr val="bg1"/>
                </a:solidFill>
                <a:latin typeface="Arial"/>
                <a:ea typeface="ヒラギノ明朝 ProN W3" charset="0"/>
                <a:cs typeface="Arial"/>
              </a:rPr>
              <a:t>Analytical “Ruts”</a:t>
            </a:r>
          </a:p>
        </p:txBody>
      </p:sp>
      <p:sp>
        <p:nvSpPr>
          <p:cNvPr id="34818" name="Content Placeholder 2"/>
          <p:cNvSpPr>
            <a:spLocks noGrp="1"/>
          </p:cNvSpPr>
          <p:nvPr>
            <p:ph idx="1"/>
          </p:nvPr>
        </p:nvSpPr>
        <p:spPr>
          <a:xfrm>
            <a:off x="439478" y="803672"/>
            <a:ext cx="11287125" cy="6054328"/>
          </a:xfrm>
        </p:spPr>
        <p:txBody>
          <a:bodyPr lIns="76535" tIns="38268" rIns="76535" bIns="38268"/>
          <a:lstStyle/>
          <a:p>
            <a:pPr marL="0" indent="0">
              <a:buNone/>
            </a:pPr>
            <a:r>
              <a:rPr lang="en-US" dirty="0">
                <a:latin typeface="Palatino" charset="0"/>
                <a:ea typeface="ヒラギノ明朝 ProN W3" charset="0"/>
                <a:cs typeface="ヒラギノ明朝 ProN W3" charset="0"/>
              </a:rPr>
              <a:t> </a:t>
            </a:r>
          </a:p>
          <a:p>
            <a:pPr marL="0" indent="0"/>
            <a:r>
              <a:rPr lang="en-US" b="1" dirty="0">
                <a:latin typeface="Palatino" charset="0"/>
                <a:ea typeface="ヒラギノ明朝 ProN W3" charset="0"/>
                <a:cs typeface="ヒラギノ明朝 ProN W3" charset="0"/>
              </a:rPr>
              <a:t>A Needle In A Haystack</a:t>
            </a:r>
            <a:r>
              <a:rPr lang="en-US" dirty="0">
                <a:latin typeface="Palatino" charset="0"/>
                <a:ea typeface="ヒラギノ明朝 ProN W3" charset="0"/>
                <a:cs typeface="ヒラギノ明朝 ProN W3" charset="0"/>
              </a:rPr>
              <a:t> – Using analytics randomly in search for causation and relationships with the hope that something will eventually turn up.</a:t>
            </a:r>
          </a:p>
          <a:p>
            <a:pPr marL="0" indent="0"/>
            <a:endParaRPr lang="en-US" dirty="0">
              <a:latin typeface="Palatino" charset="0"/>
              <a:ea typeface="ヒラギノ明朝 ProN W3" charset="0"/>
              <a:cs typeface="ヒラギノ明朝 ProN W3" charset="0"/>
            </a:endParaRPr>
          </a:p>
          <a:p>
            <a:pPr marL="0" indent="0"/>
            <a:r>
              <a:rPr lang="en-US" b="1" dirty="0">
                <a:latin typeface="Palatino" charset="0"/>
                <a:ea typeface="ヒラギノ明朝 ProN W3" charset="0"/>
                <a:cs typeface="ヒラギノ明朝 ProN W3" charset="0"/>
              </a:rPr>
              <a:t>Islands of Excellence</a:t>
            </a:r>
            <a:r>
              <a:rPr lang="en-US" dirty="0">
                <a:latin typeface="Palatino" charset="0"/>
                <a:ea typeface="ヒラギノ明朝 ProN W3" charset="0"/>
                <a:cs typeface="ヒラギノ明朝 ProN W3" charset="0"/>
              </a:rPr>
              <a:t> – Using analytics to optimize </a:t>
            </a:r>
            <a:r>
              <a:rPr lang="en-US" dirty="0" err="1">
                <a:latin typeface="Palatino" charset="0"/>
                <a:ea typeface="ヒラギノ明朝 ProN W3" charset="0"/>
                <a:cs typeface="ヒラギノ明朝 ProN W3" charset="0"/>
              </a:rPr>
              <a:t>subprocesses</a:t>
            </a:r>
            <a:r>
              <a:rPr lang="en-US" dirty="0">
                <a:latin typeface="Palatino" charset="0"/>
                <a:ea typeface="ヒラギノ明朝 ProN W3" charset="0"/>
                <a:cs typeface="ヒラギノ明朝 ProN W3" charset="0"/>
              </a:rPr>
              <a:t>; these function efficiently but have little bearing on optimizing the system.</a:t>
            </a:r>
          </a:p>
          <a:p>
            <a:pPr marL="0" indent="0"/>
            <a:endParaRPr lang="en-US" dirty="0">
              <a:latin typeface="Palatino" charset="0"/>
              <a:ea typeface="ヒラギノ明朝 ProN W3" charset="0"/>
              <a:cs typeface="ヒラギノ明朝 ProN W3" charset="0"/>
            </a:endParaRPr>
          </a:p>
        </p:txBody>
      </p:sp>
      <p:sp>
        <p:nvSpPr>
          <p:cNvPr id="4" name="TextBox 3"/>
          <p:cNvSpPr txBox="1"/>
          <p:nvPr/>
        </p:nvSpPr>
        <p:spPr>
          <a:xfrm>
            <a:off x="0" y="148233"/>
            <a:ext cx="12192000" cy="984885"/>
          </a:xfrm>
          <a:prstGeom prst="rect">
            <a:avLst/>
          </a:prstGeom>
          <a:solidFill>
            <a:schemeClr val="accent2"/>
          </a:solidFill>
        </p:spPr>
        <p:txBody>
          <a:bodyPr wrap="square" rtlCol="0">
            <a:spAutoFit/>
          </a:bodyPr>
          <a:lstStyle/>
          <a:p>
            <a:pPr algn="ctr"/>
            <a:r>
              <a:rPr lang="en-US" sz="4000" b="1" cap="all" dirty="0">
                <a:solidFill>
                  <a:schemeClr val="bg1"/>
                </a:solidFill>
                <a:latin typeface="+mj-lt"/>
                <a:cs typeface="Calibri" panose="020F0502020204030204" pitchFamily="34" charset="0"/>
              </a:rPr>
              <a:t>Analytical “Ruts”</a:t>
            </a:r>
          </a:p>
          <a:p>
            <a:endParaRPr lang="en-US" dirty="0">
              <a:solidFill>
                <a:schemeClr val="bg1"/>
              </a:solidFill>
            </a:endParaRPr>
          </a:p>
        </p:txBody>
      </p:sp>
    </p:spTree>
    <p:extLst>
      <p:ext uri="{BB962C8B-B14F-4D97-AF65-F5344CB8AC3E}">
        <p14:creationId xmlns:p14="http://schemas.microsoft.com/office/powerpoint/2010/main" val="107627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Title 1"/>
          <p:cNvSpPr>
            <a:spLocks noGrp="1"/>
          </p:cNvSpPr>
          <p:nvPr>
            <p:ph type="title"/>
          </p:nvPr>
        </p:nvSpPr>
        <p:spPr>
          <a:xfrm>
            <a:off x="295452" y="127000"/>
            <a:ext cx="11001375" cy="1071563"/>
          </a:xfrm>
        </p:spPr>
        <p:txBody>
          <a:bodyPr lIns="76535" tIns="38268" rIns="76535" bIns="38268"/>
          <a:lstStyle/>
          <a:p>
            <a:pPr algn="ctr"/>
            <a:r>
              <a:rPr lang="en-US" sz="4800" b="1" dirty="0">
                <a:solidFill>
                  <a:schemeClr val="bg1"/>
                </a:solidFill>
                <a:latin typeface="Arial"/>
                <a:ea typeface="ヒラギノ明朝 ProN W3" charset="0"/>
                <a:cs typeface="Arial"/>
              </a:rPr>
              <a:t>Analytical “Ruts”</a:t>
            </a:r>
          </a:p>
        </p:txBody>
      </p:sp>
      <p:sp>
        <p:nvSpPr>
          <p:cNvPr id="34818" name="Content Placeholder 2"/>
          <p:cNvSpPr>
            <a:spLocks noGrp="1"/>
          </p:cNvSpPr>
          <p:nvPr>
            <p:ph idx="1"/>
          </p:nvPr>
        </p:nvSpPr>
        <p:spPr>
          <a:xfrm>
            <a:off x="358266" y="974699"/>
            <a:ext cx="11287125" cy="5601078"/>
          </a:xfrm>
        </p:spPr>
        <p:txBody>
          <a:bodyPr lIns="76535" tIns="38268" rIns="76535" bIns="38268"/>
          <a:lstStyle/>
          <a:p>
            <a:pPr marL="0" indent="0">
              <a:buNone/>
            </a:pPr>
            <a:r>
              <a:rPr lang="en-US" dirty="0">
                <a:latin typeface="Palatino" charset="0"/>
                <a:ea typeface="ヒラギノ明朝 ProN W3" charset="0"/>
                <a:cs typeface="ヒラギノ明朝 ProN W3" charset="0"/>
              </a:rPr>
              <a:t> </a:t>
            </a:r>
          </a:p>
          <a:p>
            <a:pPr marL="0" indent="0"/>
            <a:r>
              <a:rPr lang="en-US" b="1" dirty="0">
                <a:latin typeface="Palatino" charset="0"/>
                <a:ea typeface="ヒラギノ明朝 ProN W3" charset="0"/>
                <a:cs typeface="ヒラギノ明朝 ProN W3" charset="0"/>
              </a:rPr>
              <a:t>Measurement Minutiae</a:t>
            </a:r>
            <a:r>
              <a:rPr lang="en-US" dirty="0">
                <a:latin typeface="Palatino" charset="0"/>
                <a:ea typeface="ヒラギノ明朝 ProN W3" charset="0"/>
                <a:cs typeface="ヒラギノ明朝 ProN W3" charset="0"/>
              </a:rPr>
              <a:t> </a:t>
            </a:r>
            <a:r>
              <a:rPr lang="mr-IN" dirty="0">
                <a:latin typeface="Palatino" charset="0"/>
                <a:ea typeface="ヒラギノ明朝 ProN W3" charset="0"/>
                <a:cs typeface="ヒラギノ明朝 ProN W3" charset="0"/>
              </a:rPr>
              <a:t>–</a:t>
            </a:r>
            <a:r>
              <a:rPr lang="en-US" dirty="0">
                <a:latin typeface="Palatino" charset="0"/>
                <a:ea typeface="ヒラギノ明朝 ProN W3" charset="0"/>
                <a:cs typeface="ヒラギノ明朝 ProN W3" charset="0"/>
              </a:rPr>
              <a:t> Trying to measure everything; most of companies don’t know which ones to focus on. </a:t>
            </a:r>
          </a:p>
          <a:p>
            <a:pPr marL="0" indent="0"/>
            <a:endParaRPr lang="en-US" dirty="0">
              <a:latin typeface="Palatino" charset="0"/>
              <a:ea typeface="ヒラギノ明朝 ProN W3" charset="0"/>
              <a:cs typeface="ヒラギノ明朝 ProN W3" charset="0"/>
            </a:endParaRPr>
          </a:p>
          <a:p>
            <a:pPr marL="0" indent="0"/>
            <a:r>
              <a:rPr lang="en-US" b="1" dirty="0">
                <a:latin typeface="Palatino" charset="0"/>
                <a:ea typeface="ヒラギノ明朝 ProN W3" charset="0"/>
                <a:cs typeface="ヒラギノ明朝 ProN W3" charset="0"/>
              </a:rPr>
              <a:t>Analysis Paralysis</a:t>
            </a:r>
            <a:r>
              <a:rPr lang="en-US" dirty="0">
                <a:latin typeface="Palatino" charset="0"/>
                <a:ea typeface="ヒラギノ明朝 ProN W3" charset="0"/>
                <a:cs typeface="ヒラギノ明朝 ProN W3" charset="0"/>
              </a:rPr>
              <a:t> –  Overwhelmed with the rapid change of technological capability; they understand they must do something but are in a state of paralysis. </a:t>
            </a:r>
          </a:p>
          <a:p>
            <a:pPr marL="0" indent="0"/>
            <a:endParaRPr lang="en-US" dirty="0">
              <a:latin typeface="Palatino" charset="0"/>
              <a:ea typeface="ヒラギノ明朝 ProN W3" charset="0"/>
              <a:cs typeface="ヒラギノ明朝 ProN W3" charset="0"/>
            </a:endParaRPr>
          </a:p>
        </p:txBody>
      </p:sp>
      <p:sp>
        <p:nvSpPr>
          <p:cNvPr id="4" name="TextBox 3"/>
          <p:cNvSpPr txBox="1"/>
          <p:nvPr/>
        </p:nvSpPr>
        <p:spPr>
          <a:xfrm>
            <a:off x="0" y="0"/>
            <a:ext cx="12192000" cy="984885"/>
          </a:xfrm>
          <a:prstGeom prst="rect">
            <a:avLst/>
          </a:prstGeom>
          <a:solidFill>
            <a:schemeClr val="accent2"/>
          </a:solidFill>
        </p:spPr>
        <p:txBody>
          <a:bodyPr wrap="square" rtlCol="0">
            <a:spAutoFit/>
          </a:bodyPr>
          <a:lstStyle/>
          <a:p>
            <a:pPr algn="ctr"/>
            <a:r>
              <a:rPr lang="en-US" sz="4000" b="1" cap="all" dirty="0">
                <a:solidFill>
                  <a:schemeClr val="bg1"/>
                </a:solidFill>
                <a:latin typeface="+mj-lt"/>
                <a:cs typeface="Calibri" panose="020F0502020204030204" pitchFamily="34" charset="0"/>
              </a:rPr>
              <a:t>Analytical “Ruts”</a:t>
            </a:r>
          </a:p>
          <a:p>
            <a:endParaRPr lang="en-US" dirty="0">
              <a:solidFill>
                <a:schemeClr val="bg1"/>
              </a:solidFill>
            </a:endParaRPr>
          </a:p>
        </p:txBody>
      </p:sp>
    </p:spTree>
    <p:extLst>
      <p:ext uri="{BB962C8B-B14F-4D97-AF65-F5344CB8AC3E}">
        <p14:creationId xmlns:p14="http://schemas.microsoft.com/office/powerpoint/2010/main" val="2036951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1" name="Title 1"/>
          <p:cNvSpPr>
            <a:spLocks noGrp="1"/>
          </p:cNvSpPr>
          <p:nvPr>
            <p:ph type="title" idx="4294967295"/>
          </p:nvPr>
        </p:nvSpPr>
        <p:spPr>
          <a:xfrm>
            <a:off x="2413000" y="0"/>
            <a:ext cx="9779000" cy="1438275"/>
          </a:xfrm>
          <a:prstGeom prst="rect">
            <a:avLst/>
          </a:prstGeom>
        </p:spPr>
        <p:txBody>
          <a:bodyPr lIns="76535" tIns="38268" rIns="76535" bIns="38268"/>
          <a:lstStyle/>
          <a:p>
            <a:r>
              <a:rPr lang="en-US" sz="4800" b="1" dirty="0">
                <a:solidFill>
                  <a:schemeClr val="bg1"/>
                </a:solidFill>
                <a:latin typeface="Arial (heading"/>
                <a:ea typeface="ヒラギノ明朝 ProN W3" charset="0"/>
                <a:cs typeface="Arial (heading"/>
              </a:rPr>
              <a:t>Barriers to Implementation</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849029048"/>
              </p:ext>
            </p:extLst>
          </p:nvPr>
        </p:nvGraphicFramePr>
        <p:xfrm>
          <a:off x="2685922" y="1361054"/>
          <a:ext cx="5453063" cy="5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ular Callout 4"/>
          <p:cNvSpPr/>
          <p:nvPr/>
        </p:nvSpPr>
        <p:spPr bwMode="auto">
          <a:xfrm>
            <a:off x="7176918" y="1361054"/>
            <a:ext cx="3878461" cy="1174391"/>
          </a:xfrm>
          <a:prstGeom prst="wedgeRectCallout">
            <a:avLst>
              <a:gd name="adj1" fmla="val -74494"/>
              <a:gd name="adj2" fmla="val -4764"/>
            </a:avLst>
          </a:prstGeom>
          <a:solidFill>
            <a:schemeClr val="bg2">
              <a:lumMod val="20000"/>
              <a:lumOff val="80000"/>
            </a:schemeClr>
          </a:solidFill>
          <a:ln>
            <a:noFill/>
          </a:ln>
          <a:effectLst/>
        </p:spPr>
        <p:txBody>
          <a:bodyPr lIns="76535" tIns="38268" rIns="76535" bIns="38268"/>
          <a:lstStyle>
            <a:lvl1pPr eaLnBrk="0" hangingPunct="0">
              <a:defRPr sz="3000">
                <a:solidFill>
                  <a:srgbClr val="263750"/>
                </a:solidFill>
                <a:latin typeface="Palatino" charset="0"/>
                <a:ea typeface="ヒラギノ明朝 ProN W3" charset="-128"/>
                <a:sym typeface="Palatino" charset="0"/>
              </a:defRPr>
            </a:lvl1pPr>
            <a:lvl2pPr marL="37931725" indent="-37474525" eaLnBrk="0" hangingPunct="0">
              <a:defRPr sz="3000">
                <a:solidFill>
                  <a:srgbClr val="263750"/>
                </a:solidFill>
                <a:latin typeface="Palatino" charset="0"/>
                <a:ea typeface="ヒラギノ明朝 ProN W3" charset="-128"/>
                <a:sym typeface="Palatino" charset="0"/>
              </a:defRPr>
            </a:lvl2pPr>
            <a:lvl3pPr eaLnBrk="0" hangingPunct="0">
              <a:defRPr sz="3000">
                <a:solidFill>
                  <a:srgbClr val="263750"/>
                </a:solidFill>
                <a:latin typeface="Palatino" charset="0"/>
                <a:ea typeface="ヒラギノ明朝 ProN W3" charset="-128"/>
                <a:sym typeface="Palatino" charset="0"/>
              </a:defRPr>
            </a:lvl3pPr>
            <a:lvl4pPr eaLnBrk="0" hangingPunct="0">
              <a:defRPr sz="3000">
                <a:solidFill>
                  <a:srgbClr val="263750"/>
                </a:solidFill>
                <a:latin typeface="Palatino" charset="0"/>
                <a:ea typeface="ヒラギノ明朝 ProN W3" charset="-128"/>
                <a:sym typeface="Palatino" charset="0"/>
              </a:defRPr>
            </a:lvl4pPr>
            <a:lvl5pPr eaLnBrk="0" hangingPunct="0">
              <a:defRPr sz="3000">
                <a:solidFill>
                  <a:srgbClr val="263750"/>
                </a:solidFill>
                <a:latin typeface="Palatino" charset="0"/>
                <a:ea typeface="ヒラギノ明朝 ProN W3" charset="-128"/>
                <a:sym typeface="Palatino" charset="0"/>
              </a:defRPr>
            </a:lvl5pPr>
            <a:lvl6pPr marL="457200" eaLnBrk="0" fontAlgn="base" hangingPunct="0">
              <a:spcBef>
                <a:spcPct val="0"/>
              </a:spcBef>
              <a:spcAft>
                <a:spcPct val="0"/>
              </a:spcAft>
              <a:defRPr sz="3000">
                <a:solidFill>
                  <a:srgbClr val="263750"/>
                </a:solidFill>
                <a:latin typeface="Palatino" charset="0"/>
                <a:ea typeface="ヒラギノ明朝 ProN W3" charset="-128"/>
                <a:sym typeface="Palatino" charset="0"/>
              </a:defRPr>
            </a:lvl6pPr>
            <a:lvl7pPr marL="914400" eaLnBrk="0" fontAlgn="base" hangingPunct="0">
              <a:spcBef>
                <a:spcPct val="0"/>
              </a:spcBef>
              <a:spcAft>
                <a:spcPct val="0"/>
              </a:spcAft>
              <a:defRPr sz="3000">
                <a:solidFill>
                  <a:srgbClr val="263750"/>
                </a:solidFill>
                <a:latin typeface="Palatino" charset="0"/>
                <a:ea typeface="ヒラギノ明朝 ProN W3" charset="-128"/>
                <a:sym typeface="Palatino" charset="0"/>
              </a:defRPr>
            </a:lvl7pPr>
            <a:lvl8pPr marL="1371600" eaLnBrk="0" fontAlgn="base" hangingPunct="0">
              <a:spcBef>
                <a:spcPct val="0"/>
              </a:spcBef>
              <a:spcAft>
                <a:spcPct val="0"/>
              </a:spcAft>
              <a:defRPr sz="3000">
                <a:solidFill>
                  <a:srgbClr val="263750"/>
                </a:solidFill>
                <a:latin typeface="Palatino" charset="0"/>
                <a:ea typeface="ヒラギノ明朝 ProN W3" charset="-128"/>
                <a:sym typeface="Palatino" charset="0"/>
              </a:defRPr>
            </a:lvl8pPr>
            <a:lvl9pPr marL="1828800" eaLnBrk="0" fontAlgn="base" hangingPunct="0">
              <a:spcBef>
                <a:spcPct val="0"/>
              </a:spcBef>
              <a:spcAft>
                <a:spcPct val="0"/>
              </a:spcAft>
              <a:defRPr sz="3000">
                <a:solidFill>
                  <a:srgbClr val="263750"/>
                </a:solidFill>
                <a:latin typeface="Palatino" charset="0"/>
                <a:ea typeface="ヒラギノ明朝 ProN W3" charset="-128"/>
                <a:sym typeface="Palatino" charset="0"/>
              </a:defRPr>
            </a:lvl9pPr>
          </a:lstStyle>
          <a:p>
            <a:pPr algn="l" eaLnBrk="1" hangingPunct="1">
              <a:defRPr/>
            </a:pPr>
            <a:r>
              <a:rPr lang="en-US" altLang="en-US" sz="2300" dirty="0"/>
              <a:t>▪Leadership </a:t>
            </a:r>
          </a:p>
          <a:p>
            <a:pPr algn="l" eaLnBrk="1" hangingPunct="1">
              <a:defRPr/>
            </a:pPr>
            <a:r>
              <a:rPr lang="en-US" altLang="en-US" sz="2300" dirty="0"/>
              <a:t>▪No Analytical Talent</a:t>
            </a:r>
          </a:p>
          <a:p>
            <a:pPr algn="l" eaLnBrk="1" hangingPunct="1">
              <a:defRPr/>
            </a:pPr>
            <a:r>
              <a:rPr lang="en-US" altLang="en-US" sz="2300" dirty="0"/>
              <a:t>▪Unsupportive Culture</a:t>
            </a:r>
          </a:p>
          <a:p>
            <a:pPr algn="l" eaLnBrk="1" hangingPunct="1">
              <a:defRPr/>
            </a:pPr>
            <a:endParaRPr lang="en-US" altLang="en-US" sz="2300" dirty="0"/>
          </a:p>
        </p:txBody>
      </p:sp>
      <p:sp>
        <p:nvSpPr>
          <p:cNvPr id="6" name="Rectangular Callout 5"/>
          <p:cNvSpPr/>
          <p:nvPr/>
        </p:nvSpPr>
        <p:spPr bwMode="auto">
          <a:xfrm>
            <a:off x="8411907" y="3539948"/>
            <a:ext cx="3403856" cy="1632127"/>
          </a:xfrm>
          <a:prstGeom prst="wedgeRectCallout">
            <a:avLst>
              <a:gd name="adj1" fmla="val -68787"/>
              <a:gd name="adj2" fmla="val 63583"/>
            </a:avLst>
          </a:prstGeom>
          <a:solidFill>
            <a:schemeClr val="bg2">
              <a:lumMod val="20000"/>
              <a:lumOff val="80000"/>
            </a:schemeClr>
          </a:solidFill>
          <a:ln>
            <a:noFill/>
          </a:ln>
          <a:effectLst/>
        </p:spPr>
        <p:txBody>
          <a:bodyPr lIns="76535" tIns="38268" rIns="76535" bIns="38268"/>
          <a:lstStyle>
            <a:lvl1pPr eaLnBrk="0" hangingPunct="0">
              <a:defRPr sz="3000">
                <a:solidFill>
                  <a:srgbClr val="263750"/>
                </a:solidFill>
                <a:latin typeface="Palatino" charset="0"/>
                <a:ea typeface="ヒラギノ明朝 ProN W3" charset="-128"/>
                <a:sym typeface="Palatino" charset="0"/>
              </a:defRPr>
            </a:lvl1pPr>
            <a:lvl2pPr marL="37931725" indent="-37474525" eaLnBrk="0" hangingPunct="0">
              <a:defRPr sz="3000">
                <a:solidFill>
                  <a:srgbClr val="263750"/>
                </a:solidFill>
                <a:latin typeface="Palatino" charset="0"/>
                <a:ea typeface="ヒラギノ明朝 ProN W3" charset="-128"/>
                <a:sym typeface="Palatino" charset="0"/>
              </a:defRPr>
            </a:lvl2pPr>
            <a:lvl3pPr eaLnBrk="0" hangingPunct="0">
              <a:defRPr sz="3000">
                <a:solidFill>
                  <a:srgbClr val="263750"/>
                </a:solidFill>
                <a:latin typeface="Palatino" charset="0"/>
                <a:ea typeface="ヒラギノ明朝 ProN W3" charset="-128"/>
                <a:sym typeface="Palatino" charset="0"/>
              </a:defRPr>
            </a:lvl3pPr>
            <a:lvl4pPr eaLnBrk="0" hangingPunct="0">
              <a:defRPr sz="3000">
                <a:solidFill>
                  <a:srgbClr val="263750"/>
                </a:solidFill>
                <a:latin typeface="Palatino" charset="0"/>
                <a:ea typeface="ヒラギノ明朝 ProN W3" charset="-128"/>
                <a:sym typeface="Palatino" charset="0"/>
              </a:defRPr>
            </a:lvl4pPr>
            <a:lvl5pPr eaLnBrk="0" hangingPunct="0">
              <a:defRPr sz="3000">
                <a:solidFill>
                  <a:srgbClr val="263750"/>
                </a:solidFill>
                <a:latin typeface="Palatino" charset="0"/>
                <a:ea typeface="ヒラギノ明朝 ProN W3" charset="-128"/>
                <a:sym typeface="Palatino" charset="0"/>
              </a:defRPr>
            </a:lvl5pPr>
            <a:lvl6pPr marL="457200" eaLnBrk="0" fontAlgn="base" hangingPunct="0">
              <a:spcBef>
                <a:spcPct val="0"/>
              </a:spcBef>
              <a:spcAft>
                <a:spcPct val="0"/>
              </a:spcAft>
              <a:defRPr sz="3000">
                <a:solidFill>
                  <a:srgbClr val="263750"/>
                </a:solidFill>
                <a:latin typeface="Palatino" charset="0"/>
                <a:ea typeface="ヒラギノ明朝 ProN W3" charset="-128"/>
                <a:sym typeface="Palatino" charset="0"/>
              </a:defRPr>
            </a:lvl6pPr>
            <a:lvl7pPr marL="914400" eaLnBrk="0" fontAlgn="base" hangingPunct="0">
              <a:spcBef>
                <a:spcPct val="0"/>
              </a:spcBef>
              <a:spcAft>
                <a:spcPct val="0"/>
              </a:spcAft>
              <a:defRPr sz="3000">
                <a:solidFill>
                  <a:srgbClr val="263750"/>
                </a:solidFill>
                <a:latin typeface="Palatino" charset="0"/>
                <a:ea typeface="ヒラギノ明朝 ProN W3" charset="-128"/>
                <a:sym typeface="Palatino" charset="0"/>
              </a:defRPr>
            </a:lvl7pPr>
            <a:lvl8pPr marL="1371600" eaLnBrk="0" fontAlgn="base" hangingPunct="0">
              <a:spcBef>
                <a:spcPct val="0"/>
              </a:spcBef>
              <a:spcAft>
                <a:spcPct val="0"/>
              </a:spcAft>
              <a:defRPr sz="3000">
                <a:solidFill>
                  <a:srgbClr val="263750"/>
                </a:solidFill>
                <a:latin typeface="Palatino" charset="0"/>
                <a:ea typeface="ヒラギノ明朝 ProN W3" charset="-128"/>
                <a:sym typeface="Palatino" charset="0"/>
              </a:defRPr>
            </a:lvl8pPr>
            <a:lvl9pPr marL="1828800" eaLnBrk="0" fontAlgn="base" hangingPunct="0">
              <a:spcBef>
                <a:spcPct val="0"/>
              </a:spcBef>
              <a:spcAft>
                <a:spcPct val="0"/>
              </a:spcAft>
              <a:defRPr sz="3000">
                <a:solidFill>
                  <a:srgbClr val="263750"/>
                </a:solidFill>
                <a:latin typeface="Palatino" charset="0"/>
                <a:ea typeface="ヒラギノ明朝 ProN W3" charset="-128"/>
                <a:sym typeface="Palatino" charset="0"/>
              </a:defRPr>
            </a:lvl9pPr>
          </a:lstStyle>
          <a:p>
            <a:pPr algn="l" eaLnBrk="1" hangingPunct="1">
              <a:defRPr/>
            </a:pPr>
            <a:r>
              <a:rPr lang="en-US" altLang="en-US" sz="2300" dirty="0"/>
              <a:t>▪Need to Upgrade Systems</a:t>
            </a:r>
          </a:p>
          <a:p>
            <a:pPr algn="l" eaLnBrk="1" hangingPunct="1">
              <a:defRPr/>
            </a:pPr>
            <a:r>
              <a:rPr lang="en-US" altLang="en-US" sz="2300" dirty="0"/>
              <a:t>▪Legacy Systems</a:t>
            </a:r>
          </a:p>
          <a:p>
            <a:pPr algn="l" eaLnBrk="1" hangingPunct="1">
              <a:defRPr/>
            </a:pPr>
            <a:r>
              <a:rPr lang="en-US" altLang="en-US" sz="2300" dirty="0"/>
              <a:t>▪Access to Data</a:t>
            </a:r>
          </a:p>
          <a:p>
            <a:pPr algn="l" eaLnBrk="1" hangingPunct="1">
              <a:defRPr/>
            </a:pPr>
            <a:endParaRPr lang="en-US" altLang="en-US" sz="2300" dirty="0"/>
          </a:p>
          <a:p>
            <a:pPr algn="l" eaLnBrk="1" hangingPunct="1">
              <a:defRPr/>
            </a:pPr>
            <a:endParaRPr lang="en-US" altLang="en-US" sz="2300" dirty="0"/>
          </a:p>
        </p:txBody>
      </p:sp>
      <p:sp>
        <p:nvSpPr>
          <p:cNvPr id="7" name="Rectangular Callout 6"/>
          <p:cNvSpPr/>
          <p:nvPr/>
        </p:nvSpPr>
        <p:spPr bwMode="auto">
          <a:xfrm>
            <a:off x="252328" y="1230983"/>
            <a:ext cx="3303806" cy="1511754"/>
          </a:xfrm>
          <a:prstGeom prst="wedgeRectCallout">
            <a:avLst>
              <a:gd name="adj1" fmla="val 39017"/>
              <a:gd name="adj2" fmla="val 103055"/>
            </a:avLst>
          </a:prstGeom>
          <a:solidFill>
            <a:schemeClr val="bg2">
              <a:lumMod val="20000"/>
              <a:lumOff val="80000"/>
            </a:schemeClr>
          </a:solidFill>
          <a:ln>
            <a:noFill/>
          </a:ln>
          <a:effectLst/>
        </p:spPr>
        <p:txBody>
          <a:bodyPr lIns="76535" tIns="38268" rIns="76535" bIns="38268"/>
          <a:lstStyle/>
          <a:p>
            <a:pPr algn="l">
              <a:defRPr/>
            </a:pPr>
            <a:r>
              <a:rPr lang="en-US" sz="2300" dirty="0">
                <a:latin typeface="Palatino"/>
                <a:cs typeface="Palatino"/>
              </a:rPr>
              <a:t>▪ IT Not Integrated</a:t>
            </a:r>
          </a:p>
          <a:p>
            <a:pPr algn="l">
              <a:defRPr/>
            </a:pPr>
            <a:r>
              <a:rPr lang="en-US" sz="2300" dirty="0">
                <a:latin typeface="Palatino"/>
                <a:cs typeface="Palatino"/>
              </a:rPr>
              <a:t>▪”</a:t>
            </a:r>
            <a:r>
              <a:rPr lang="en-US" sz="2300" dirty="0" err="1">
                <a:latin typeface="Palatino"/>
                <a:cs typeface="Palatino"/>
              </a:rPr>
              <a:t>Siloed</a:t>
            </a:r>
            <a:r>
              <a:rPr lang="en-US" sz="2300" dirty="0">
                <a:latin typeface="Palatino"/>
                <a:cs typeface="Palatino"/>
              </a:rPr>
              <a:t>” Decision  	Making</a:t>
            </a:r>
          </a:p>
          <a:p>
            <a:pPr algn="l">
              <a:defRPr/>
            </a:pPr>
            <a:r>
              <a:rPr lang="en-US" sz="2300" dirty="0">
                <a:latin typeface="Palatino"/>
                <a:cs typeface="Palatino"/>
              </a:rPr>
              <a:t>▪ Lack of Incentives</a:t>
            </a:r>
          </a:p>
          <a:p>
            <a:pPr algn="l">
              <a:defRPr/>
            </a:pPr>
            <a:endParaRPr lang="en-US" sz="2300" dirty="0"/>
          </a:p>
          <a:p>
            <a:pPr algn="l">
              <a:defRPr/>
            </a:pPr>
            <a:endParaRPr lang="en-US" sz="2300" dirty="0"/>
          </a:p>
        </p:txBody>
      </p:sp>
      <p:sp>
        <p:nvSpPr>
          <p:cNvPr id="8" name="TextBox 7"/>
          <p:cNvSpPr txBox="1"/>
          <p:nvPr/>
        </p:nvSpPr>
        <p:spPr>
          <a:xfrm>
            <a:off x="0" y="0"/>
            <a:ext cx="12192000" cy="1046440"/>
          </a:xfrm>
          <a:prstGeom prst="rect">
            <a:avLst/>
          </a:prstGeom>
          <a:solidFill>
            <a:schemeClr val="accent2"/>
          </a:solidFill>
        </p:spPr>
        <p:txBody>
          <a:bodyPr wrap="square" rtlCol="0">
            <a:spAutoFit/>
          </a:bodyPr>
          <a:lstStyle/>
          <a:p>
            <a:pPr algn="ctr"/>
            <a:r>
              <a:rPr lang="en-US" sz="4400" b="1" cap="all" dirty="0">
                <a:solidFill>
                  <a:schemeClr val="bg1"/>
                </a:solidFill>
                <a:latin typeface="+mj-lt"/>
              </a:rPr>
              <a:t>Barriers to Implementation</a:t>
            </a:r>
          </a:p>
          <a:p>
            <a:endParaRPr lang="en-US" dirty="0">
              <a:solidFill>
                <a:schemeClr val="bg1"/>
              </a:solidFill>
            </a:endParaRPr>
          </a:p>
        </p:txBody>
      </p:sp>
    </p:spTree>
    <p:extLst>
      <p:ext uri="{BB962C8B-B14F-4D97-AF65-F5344CB8AC3E}">
        <p14:creationId xmlns:p14="http://schemas.microsoft.com/office/powerpoint/2010/main" val="3904088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12192000" cy="78105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n-US" b="1" dirty="0">
                <a:latin typeface="+mj-lt"/>
              </a:rPr>
              <a:t>OPPORTUNITY FOR STRATEGY &amp; LEADERSHIP</a:t>
            </a:r>
            <a:endParaRPr lang="en-US" dirty="0">
              <a:latin typeface="+mj-lt"/>
            </a:endParaRPr>
          </a:p>
        </p:txBody>
      </p:sp>
      <p:sp>
        <p:nvSpPr>
          <p:cNvPr id="3" name="Content Placeholder 2"/>
          <p:cNvSpPr>
            <a:spLocks noGrp="1"/>
          </p:cNvSpPr>
          <p:nvPr>
            <p:ph idx="4294967295"/>
          </p:nvPr>
        </p:nvSpPr>
        <p:spPr>
          <a:xfrm>
            <a:off x="133350" y="604838"/>
            <a:ext cx="12058650" cy="5818187"/>
          </a:xfrm>
          <a:prstGeom prst="rect">
            <a:avLst/>
          </a:prstGeom>
        </p:spPr>
        <p:txBody>
          <a:bodyPr>
            <a:normAutofit lnSpcReduction="10000"/>
          </a:bodyPr>
          <a:lstStyle/>
          <a:p>
            <a:pPr marL="0" indent="0">
              <a:buNone/>
            </a:pPr>
            <a:endParaRPr lang="en-US" dirty="0">
              <a:solidFill>
                <a:schemeClr val="tx2"/>
              </a:solidFill>
            </a:endParaRPr>
          </a:p>
          <a:p>
            <a:r>
              <a:rPr lang="en-US" sz="4000" dirty="0">
                <a:solidFill>
                  <a:schemeClr val="tx2"/>
                </a:solidFill>
              </a:rPr>
              <a:t>Huge opportunities for </a:t>
            </a:r>
          </a:p>
          <a:p>
            <a:pPr lvl="1"/>
            <a:r>
              <a:rPr lang="en-US" dirty="0">
                <a:solidFill>
                  <a:schemeClr val="tx2"/>
                </a:solidFill>
              </a:rPr>
              <a:t>Change management</a:t>
            </a:r>
          </a:p>
          <a:p>
            <a:pPr lvl="1"/>
            <a:r>
              <a:rPr lang="en-US" dirty="0">
                <a:solidFill>
                  <a:schemeClr val="tx2"/>
                </a:solidFill>
              </a:rPr>
              <a:t>Digital transformation</a:t>
            </a:r>
          </a:p>
          <a:p>
            <a:pPr lvl="1"/>
            <a:r>
              <a:rPr lang="en-US" dirty="0">
                <a:solidFill>
                  <a:schemeClr val="tx2"/>
                </a:solidFill>
              </a:rPr>
              <a:t>Leadership in the digital era</a:t>
            </a:r>
          </a:p>
          <a:p>
            <a:pPr lvl="1"/>
            <a:r>
              <a:rPr lang="en-US" dirty="0">
                <a:solidFill>
                  <a:schemeClr val="tx2"/>
                </a:solidFill>
              </a:rPr>
              <a:t>Motivation and talent management</a:t>
            </a:r>
          </a:p>
          <a:p>
            <a:pPr marL="457200" lvl="1" indent="0">
              <a:buNone/>
            </a:pPr>
            <a:endParaRPr lang="en-US" dirty="0">
              <a:solidFill>
                <a:schemeClr val="tx2"/>
              </a:solidFill>
            </a:endParaRPr>
          </a:p>
          <a:p>
            <a:r>
              <a:rPr lang="en-US" sz="4000" dirty="0">
                <a:solidFill>
                  <a:schemeClr val="tx2"/>
                </a:solidFill>
              </a:rPr>
              <a:t>Organizational structures and hierarchies</a:t>
            </a:r>
          </a:p>
          <a:p>
            <a:pPr lvl="1"/>
            <a:r>
              <a:rPr lang="en-US" sz="3600" dirty="0">
                <a:solidFill>
                  <a:schemeClr val="tx2"/>
                </a:solidFill>
              </a:rPr>
              <a:t>Flat versus silos</a:t>
            </a:r>
          </a:p>
          <a:p>
            <a:pPr lvl="1"/>
            <a:r>
              <a:rPr lang="en-US" sz="3600" dirty="0">
                <a:solidFill>
                  <a:schemeClr val="tx2"/>
                </a:solidFill>
              </a:rPr>
              <a:t>Self governing (e.g. Zappos’ </a:t>
            </a:r>
            <a:r>
              <a:rPr lang="en-US" sz="3600" dirty="0" err="1">
                <a:solidFill>
                  <a:schemeClr val="tx2"/>
                </a:solidFill>
              </a:rPr>
              <a:t>Holacracy</a:t>
            </a:r>
            <a:r>
              <a:rPr lang="en-US" sz="3600" dirty="0">
                <a:solidFill>
                  <a:schemeClr val="tx2"/>
                </a:solidFill>
              </a:rPr>
              <a:t>)</a:t>
            </a:r>
          </a:p>
          <a:p>
            <a:pPr lvl="1"/>
            <a:endParaRPr lang="en-US" sz="3600" dirty="0">
              <a:solidFill>
                <a:schemeClr val="tx2"/>
              </a:solidFill>
            </a:endParaRPr>
          </a:p>
          <a:p>
            <a:r>
              <a:rPr lang="en-US" sz="4000" dirty="0">
                <a:solidFill>
                  <a:schemeClr val="tx2"/>
                </a:solidFill>
              </a:rPr>
              <a:t>Need for end-to-end visibility and coordination</a:t>
            </a:r>
          </a:p>
        </p:txBody>
      </p:sp>
    </p:spTree>
    <p:extLst>
      <p:ext uri="{BB962C8B-B14F-4D97-AF65-F5344CB8AC3E}">
        <p14:creationId xmlns:p14="http://schemas.microsoft.com/office/powerpoint/2010/main" val="2176730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2FDD36-ED36-C14A-9F8B-25B11E96E044}"/>
              </a:ext>
            </a:extLst>
          </p:cNvPr>
          <p:cNvSpPr>
            <a:spLocks noGrp="1"/>
          </p:cNvSpPr>
          <p:nvPr>
            <p:ph idx="1"/>
          </p:nvPr>
        </p:nvSpPr>
        <p:spPr>
          <a:xfrm>
            <a:off x="0" y="1124776"/>
            <a:ext cx="12026900" cy="5225223"/>
          </a:xfrm>
        </p:spPr>
        <p:txBody>
          <a:bodyPr/>
          <a:lstStyle/>
          <a:p>
            <a:r>
              <a:rPr lang="en-US" dirty="0"/>
              <a:t>An emerging form of enterprise </a:t>
            </a:r>
          </a:p>
          <a:p>
            <a:endParaRPr lang="en-US" dirty="0"/>
          </a:p>
          <a:p>
            <a:r>
              <a:rPr lang="en-US" dirty="0"/>
              <a:t>Combines the better qualities of humans—</a:t>
            </a:r>
            <a:r>
              <a:rPr lang="en-US" i="1" dirty="0"/>
              <a:t>creativity, innovation, compassion, and judgment</a:t>
            </a:r>
            <a:r>
              <a:rPr lang="en-US" dirty="0"/>
              <a:t>—with the mechanical efficiencies of machines— </a:t>
            </a:r>
            <a:r>
              <a:rPr lang="en-US" i="1" dirty="0"/>
              <a:t>economies of scale, big data processing capabilities, and artificial intelligence or AI</a:t>
            </a:r>
            <a:r>
              <a:rPr lang="en-US" dirty="0"/>
              <a:t>. </a:t>
            </a:r>
          </a:p>
          <a:p>
            <a:endParaRPr lang="en-US" dirty="0"/>
          </a:p>
          <a:p>
            <a:r>
              <a:rPr lang="en-US" dirty="0"/>
              <a:t>Combines humans and machines in a symbiotic relationship – as co-workers.</a:t>
            </a:r>
          </a:p>
          <a:p>
            <a:pPr marL="0" indent="0">
              <a:buNone/>
            </a:pPr>
            <a:r>
              <a:rPr lang="en-US" dirty="0"/>
              <a:t> </a:t>
            </a:r>
          </a:p>
          <a:p>
            <a:r>
              <a:rPr lang="en-US" dirty="0"/>
              <a:t>Not science fiction – it is already here.</a:t>
            </a:r>
          </a:p>
        </p:txBody>
      </p:sp>
      <p:sp>
        <p:nvSpPr>
          <p:cNvPr id="6" name="TextBox 5">
            <a:extLst>
              <a:ext uri="{FF2B5EF4-FFF2-40B4-BE49-F238E27FC236}">
                <a16:creationId xmlns:a16="http://schemas.microsoft.com/office/drawing/2014/main" id="{D6BF169A-FC0D-1C4B-81EA-4F0AF55C9FCF}"/>
              </a:ext>
            </a:extLst>
          </p:cNvPr>
          <p:cNvSpPr txBox="1"/>
          <p:nvPr/>
        </p:nvSpPr>
        <p:spPr>
          <a:xfrm>
            <a:off x="0" y="0"/>
            <a:ext cx="12192000" cy="1046440"/>
          </a:xfrm>
          <a:prstGeom prst="rect">
            <a:avLst/>
          </a:prstGeom>
          <a:solidFill>
            <a:schemeClr val="accent2"/>
          </a:solidFill>
        </p:spPr>
        <p:txBody>
          <a:bodyPr wrap="square" rtlCol="0">
            <a:spAutoFit/>
          </a:bodyPr>
          <a:lstStyle/>
          <a:p>
            <a:pPr algn="ctr"/>
            <a:r>
              <a:rPr lang="en-US" sz="4400" b="1" dirty="0">
                <a:solidFill>
                  <a:schemeClr val="bg1"/>
                </a:solidFill>
                <a:latin typeface="+mj-lt"/>
              </a:rPr>
              <a:t>THE HUMACHINE</a:t>
            </a:r>
          </a:p>
          <a:p>
            <a:endParaRPr lang="en-US" dirty="0">
              <a:solidFill>
                <a:schemeClr val="bg1"/>
              </a:solidFill>
            </a:endParaRPr>
          </a:p>
        </p:txBody>
      </p:sp>
    </p:spTree>
    <p:extLst>
      <p:ext uri="{BB962C8B-B14F-4D97-AF65-F5344CB8AC3E}">
        <p14:creationId xmlns:p14="http://schemas.microsoft.com/office/powerpoint/2010/main" val="5337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63EFF-4D79-E14E-8DBE-EACD79C2C782}"/>
              </a:ext>
            </a:extLst>
          </p:cNvPr>
          <p:cNvSpPr>
            <a:spLocks noGrp="1"/>
          </p:cNvSpPr>
          <p:nvPr>
            <p:ph type="title"/>
          </p:nvPr>
        </p:nvSpPr>
        <p:spPr>
          <a:xfrm>
            <a:off x="12700" y="0"/>
            <a:ext cx="12192000" cy="1069975"/>
          </a:xfrm>
          <a:solidFill>
            <a:schemeClr val="accent2"/>
          </a:solidFill>
        </p:spPr>
        <p:txBody>
          <a:bodyPr>
            <a:normAutofit/>
          </a:bodyPr>
          <a:lstStyle/>
          <a:p>
            <a:pPr algn="ctr"/>
            <a:r>
              <a:rPr lang="en-US" sz="4000" b="1" dirty="0">
                <a:solidFill>
                  <a:schemeClr val="bg1"/>
                </a:solidFill>
                <a:cs typeface="Calibri" panose="020F0502020204030204" pitchFamily="34" charset="0"/>
              </a:rPr>
              <a:t>WHY IT WORKS: MORAVEC’S PARADOX</a:t>
            </a:r>
          </a:p>
        </p:txBody>
      </p:sp>
      <p:sp>
        <p:nvSpPr>
          <p:cNvPr id="3" name="Content Placeholder 2">
            <a:extLst>
              <a:ext uri="{FF2B5EF4-FFF2-40B4-BE49-F238E27FC236}">
                <a16:creationId xmlns:a16="http://schemas.microsoft.com/office/drawing/2014/main" id="{80665933-1788-5844-884F-168E0C6ADA54}"/>
              </a:ext>
            </a:extLst>
          </p:cNvPr>
          <p:cNvSpPr>
            <a:spLocks noGrp="1"/>
          </p:cNvSpPr>
          <p:nvPr>
            <p:ph idx="1"/>
          </p:nvPr>
        </p:nvSpPr>
        <p:spPr>
          <a:xfrm>
            <a:off x="139700" y="1524000"/>
            <a:ext cx="11785600" cy="4424363"/>
          </a:xfrm>
        </p:spPr>
        <p:txBody>
          <a:bodyPr/>
          <a:lstStyle/>
          <a:p>
            <a:r>
              <a:rPr lang="en-US" dirty="0"/>
              <a:t>As counter-intuitive as it may seem, the best way to take advantage of emerging AI technology is to </a:t>
            </a:r>
            <a:r>
              <a:rPr lang="en-US" b="1" dirty="0"/>
              <a:t>invest more in human resources – in reskilling, upskilling, training and lifelong learning</a:t>
            </a:r>
            <a:r>
              <a:rPr lang="en-US" dirty="0"/>
              <a:t>. </a:t>
            </a:r>
          </a:p>
          <a:p>
            <a:endParaRPr lang="en-US" dirty="0"/>
          </a:p>
          <a:p>
            <a:r>
              <a:rPr lang="en-US" dirty="0"/>
              <a:t>That is explained by something called Moravec’s Paradox: where humans are naturally gifted, machines are deficient, and vice versa. Leading companies leverage it.</a:t>
            </a:r>
          </a:p>
          <a:p>
            <a:endParaRPr lang="en-US" dirty="0"/>
          </a:p>
        </p:txBody>
      </p:sp>
    </p:spTree>
    <p:extLst>
      <p:ext uri="{BB962C8B-B14F-4D97-AF65-F5344CB8AC3E}">
        <p14:creationId xmlns:p14="http://schemas.microsoft.com/office/powerpoint/2010/main" val="3867884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9CCA7-3318-E342-8144-04CA613EA2E3}"/>
              </a:ext>
            </a:extLst>
          </p:cNvPr>
          <p:cNvSpPr>
            <a:spLocks noGrp="1"/>
          </p:cNvSpPr>
          <p:nvPr>
            <p:ph type="title"/>
          </p:nvPr>
        </p:nvSpPr>
        <p:spPr>
          <a:xfrm>
            <a:off x="546652" y="1"/>
            <a:ext cx="10515600" cy="1060174"/>
          </a:xfrm>
          <a:solidFill>
            <a:schemeClr val="accent2"/>
          </a:solidFill>
        </p:spPr>
        <p:txBody>
          <a:bodyPr>
            <a:normAutofit/>
          </a:bodyPr>
          <a:lstStyle/>
          <a:p>
            <a:pPr algn="ctr"/>
            <a:r>
              <a:rPr lang="en-US" sz="3600" b="1" cap="all" dirty="0">
                <a:solidFill>
                  <a:schemeClr val="bg1"/>
                </a:solidFill>
                <a:cs typeface="Calibri" panose="020F0502020204030204" pitchFamily="34" charset="0"/>
              </a:rPr>
              <a:t>Moravec’s Paradox in Management</a:t>
            </a:r>
          </a:p>
        </p:txBody>
      </p:sp>
      <p:sp>
        <p:nvSpPr>
          <p:cNvPr id="3" name="Content Placeholder 2">
            <a:extLst>
              <a:ext uri="{FF2B5EF4-FFF2-40B4-BE49-F238E27FC236}">
                <a16:creationId xmlns:a16="http://schemas.microsoft.com/office/drawing/2014/main" id="{B52A2069-23A9-E247-A7B4-6CE840FC8CBF}"/>
              </a:ext>
            </a:extLst>
          </p:cNvPr>
          <p:cNvSpPr>
            <a:spLocks noGrp="1"/>
          </p:cNvSpPr>
          <p:nvPr>
            <p:ph idx="1"/>
          </p:nvPr>
        </p:nvSpPr>
        <p:spPr>
          <a:xfrm>
            <a:off x="92764" y="1060175"/>
            <a:ext cx="11979965" cy="5750751"/>
          </a:xfrm>
        </p:spPr>
        <p:txBody>
          <a:bodyPr/>
          <a:lstStyle/>
          <a:p>
            <a:endParaRPr lang="en-US" dirty="0"/>
          </a:p>
        </p:txBody>
      </p:sp>
      <p:sp>
        <p:nvSpPr>
          <p:cNvPr id="7" name="Rounded Rectangle 6">
            <a:extLst>
              <a:ext uri="{FF2B5EF4-FFF2-40B4-BE49-F238E27FC236}">
                <a16:creationId xmlns:a16="http://schemas.microsoft.com/office/drawing/2014/main" id="{1EB5CFC1-5C8C-F841-9AAD-FB05EC375B45}"/>
              </a:ext>
            </a:extLst>
          </p:cNvPr>
          <p:cNvSpPr/>
          <p:nvPr/>
        </p:nvSpPr>
        <p:spPr>
          <a:xfrm>
            <a:off x="313915" y="1137143"/>
            <a:ext cx="3442251" cy="20010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r>
              <a:rPr lang="en-US" dirty="0"/>
              <a:t>WHAT MACHINES </a:t>
            </a:r>
            <a:r>
              <a:rPr lang="en-US" i="1" dirty="0"/>
              <a:t>CAN</a:t>
            </a:r>
            <a:r>
              <a:rPr lang="en-US" dirty="0"/>
              <a:t> DO</a:t>
            </a:r>
          </a:p>
          <a:p>
            <a:endParaRPr lang="en-US" dirty="0"/>
          </a:p>
          <a:p>
            <a:r>
              <a:rPr lang="en-US" dirty="0"/>
              <a:t>• Process large data sets</a:t>
            </a:r>
          </a:p>
          <a:p>
            <a:r>
              <a:rPr lang="en-US" dirty="0"/>
              <a:t>• Precision &amp; accuracy</a:t>
            </a:r>
          </a:p>
          <a:p>
            <a:r>
              <a:rPr lang="en-US" dirty="0"/>
              <a:t>• Flexible &amp; can scale</a:t>
            </a:r>
          </a:p>
          <a:p>
            <a:r>
              <a:rPr lang="en-US" dirty="0"/>
              <a:t>• Strength &amp; speed</a:t>
            </a:r>
          </a:p>
          <a:p>
            <a:pPr algn="ctr"/>
            <a:endParaRPr lang="en-US" dirty="0"/>
          </a:p>
        </p:txBody>
      </p:sp>
      <p:sp>
        <p:nvSpPr>
          <p:cNvPr id="11" name="Rounded Rectangle 10">
            <a:extLst>
              <a:ext uri="{FF2B5EF4-FFF2-40B4-BE49-F238E27FC236}">
                <a16:creationId xmlns:a16="http://schemas.microsoft.com/office/drawing/2014/main" id="{9A3E7592-33A6-1B43-ABF6-ABDD2A28525D}"/>
              </a:ext>
            </a:extLst>
          </p:cNvPr>
          <p:cNvSpPr/>
          <p:nvPr/>
        </p:nvSpPr>
        <p:spPr>
          <a:xfrm>
            <a:off x="7951305" y="1214387"/>
            <a:ext cx="3694043" cy="2107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WHAT MACHINES </a:t>
            </a:r>
            <a:r>
              <a:rPr lang="en-US" i="1" dirty="0"/>
              <a:t>CANNOT</a:t>
            </a:r>
            <a:r>
              <a:rPr lang="en-US" dirty="0"/>
              <a:t> DO</a:t>
            </a:r>
          </a:p>
          <a:p>
            <a:endParaRPr lang="en-US" dirty="0"/>
          </a:p>
          <a:p>
            <a:r>
              <a:rPr lang="en-US" dirty="0"/>
              <a:t>• Only as good as the data</a:t>
            </a:r>
          </a:p>
          <a:p>
            <a:r>
              <a:rPr lang="en-US" dirty="0"/>
              <a:t>• Lack creativity &amp; innovation</a:t>
            </a:r>
          </a:p>
          <a:p>
            <a:r>
              <a:rPr lang="en-US" dirty="0"/>
              <a:t>• Cannot explain their decisions</a:t>
            </a:r>
          </a:p>
          <a:p>
            <a:r>
              <a:rPr lang="en-US" dirty="0"/>
              <a:t>• Lack empathy &amp; emotion</a:t>
            </a:r>
          </a:p>
        </p:txBody>
      </p:sp>
      <p:sp>
        <p:nvSpPr>
          <p:cNvPr id="12" name="Rounded Rectangle 11">
            <a:extLst>
              <a:ext uri="{FF2B5EF4-FFF2-40B4-BE49-F238E27FC236}">
                <a16:creationId xmlns:a16="http://schemas.microsoft.com/office/drawing/2014/main" id="{89841789-4A1A-0D40-B088-D7FDB485D3DF}"/>
              </a:ext>
            </a:extLst>
          </p:cNvPr>
          <p:cNvSpPr/>
          <p:nvPr/>
        </p:nvSpPr>
        <p:spPr>
          <a:xfrm>
            <a:off x="7951305" y="4150532"/>
            <a:ext cx="3694043" cy="19878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WHAT HUMAN </a:t>
            </a:r>
            <a:r>
              <a:rPr lang="en-US" i="1" dirty="0"/>
              <a:t>CANNOT</a:t>
            </a:r>
            <a:r>
              <a:rPr lang="en-US" dirty="0"/>
              <a:t> DO</a:t>
            </a:r>
          </a:p>
          <a:p>
            <a:endParaRPr lang="en-US" dirty="0"/>
          </a:p>
          <a:p>
            <a:r>
              <a:rPr lang="en-US" dirty="0"/>
              <a:t>• Have processing limitations</a:t>
            </a:r>
          </a:p>
          <a:p>
            <a:r>
              <a:rPr lang="en-US" dirty="0"/>
              <a:t>• Subject to cognitive biases</a:t>
            </a:r>
          </a:p>
          <a:p>
            <a:r>
              <a:rPr lang="en-US" dirty="0"/>
              <a:t>• Inconsistent</a:t>
            </a:r>
          </a:p>
          <a:p>
            <a:r>
              <a:rPr lang="en-US" dirty="0"/>
              <a:t>• Physical limitations</a:t>
            </a:r>
          </a:p>
        </p:txBody>
      </p:sp>
      <p:sp>
        <p:nvSpPr>
          <p:cNvPr id="13" name="Oval 12">
            <a:extLst>
              <a:ext uri="{FF2B5EF4-FFF2-40B4-BE49-F238E27FC236}">
                <a16:creationId xmlns:a16="http://schemas.microsoft.com/office/drawing/2014/main" id="{86799333-F4E0-9847-B882-8557B930BF62}"/>
              </a:ext>
            </a:extLst>
          </p:cNvPr>
          <p:cNvSpPr/>
          <p:nvPr/>
        </p:nvSpPr>
        <p:spPr>
          <a:xfrm>
            <a:off x="3756166" y="2027583"/>
            <a:ext cx="4195139" cy="323353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rPr>
              <a:t>COMPLEMENTARITY</a:t>
            </a:r>
          </a:p>
        </p:txBody>
      </p:sp>
      <p:sp>
        <p:nvSpPr>
          <p:cNvPr id="15" name="Rounded Rectangle 14">
            <a:extLst>
              <a:ext uri="{FF2B5EF4-FFF2-40B4-BE49-F238E27FC236}">
                <a16:creationId xmlns:a16="http://schemas.microsoft.com/office/drawing/2014/main" id="{EFF4F508-D122-8442-AFEB-174AC580670A}"/>
              </a:ext>
            </a:extLst>
          </p:cNvPr>
          <p:cNvSpPr/>
          <p:nvPr/>
        </p:nvSpPr>
        <p:spPr>
          <a:xfrm>
            <a:off x="313915" y="4133406"/>
            <a:ext cx="3511824" cy="20010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WHAT HUMANS </a:t>
            </a:r>
            <a:r>
              <a:rPr lang="en-US" i="1" dirty="0"/>
              <a:t>CAN</a:t>
            </a:r>
            <a:r>
              <a:rPr lang="en-US" dirty="0"/>
              <a:t> DO</a:t>
            </a:r>
          </a:p>
          <a:p>
            <a:endParaRPr lang="en-US" dirty="0"/>
          </a:p>
          <a:p>
            <a:r>
              <a:rPr lang="en-US" dirty="0"/>
              <a:t>• Connect unrelated areas</a:t>
            </a:r>
          </a:p>
          <a:p>
            <a:r>
              <a:rPr lang="en-US" dirty="0"/>
              <a:t>• Creative &amp; innovative</a:t>
            </a:r>
          </a:p>
          <a:p>
            <a:r>
              <a:rPr lang="en-US" dirty="0"/>
              <a:t>• Can explain decisions</a:t>
            </a:r>
          </a:p>
          <a:p>
            <a:r>
              <a:rPr lang="en-US" dirty="0"/>
              <a:t>• Have empathy &amp; emotion</a:t>
            </a:r>
          </a:p>
        </p:txBody>
      </p:sp>
    </p:spTree>
    <p:extLst>
      <p:ext uri="{BB962C8B-B14F-4D97-AF65-F5344CB8AC3E}">
        <p14:creationId xmlns:p14="http://schemas.microsoft.com/office/powerpoint/2010/main" val="66936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F73C89-66C7-6346-B9B7-98E6553FF6F0}"/>
              </a:ext>
            </a:extLst>
          </p:cNvPr>
          <p:cNvSpPr>
            <a:spLocks noGrp="1"/>
          </p:cNvSpPr>
          <p:nvPr>
            <p:ph idx="1"/>
          </p:nvPr>
        </p:nvSpPr>
        <p:spPr>
          <a:xfrm>
            <a:off x="838200" y="1167570"/>
            <a:ext cx="10515600" cy="5144329"/>
          </a:xfrm>
        </p:spPr>
        <p:txBody>
          <a:bodyPr>
            <a:normAutofit/>
          </a:bodyPr>
          <a:lstStyle/>
          <a:p>
            <a:r>
              <a:rPr lang="en-US" dirty="0"/>
              <a:t>Human-centric</a:t>
            </a:r>
          </a:p>
          <a:p>
            <a:r>
              <a:rPr lang="en-US" dirty="0"/>
              <a:t>Has intentionality &amp; purpose </a:t>
            </a:r>
          </a:p>
          <a:p>
            <a:r>
              <a:rPr lang="en-US" dirty="0"/>
              <a:t>AI &amp; Technology adopted to support vision</a:t>
            </a:r>
          </a:p>
          <a:p>
            <a:r>
              <a:rPr lang="en-US" dirty="0"/>
              <a:t>Meaningful relationships </a:t>
            </a:r>
          </a:p>
          <a:p>
            <a:r>
              <a:rPr lang="en-US" dirty="0"/>
              <a:t>Systems thinking </a:t>
            </a:r>
          </a:p>
          <a:p>
            <a:r>
              <a:rPr lang="en-US" dirty="0"/>
              <a:t>Flexible structures </a:t>
            </a:r>
          </a:p>
          <a:p>
            <a:r>
              <a:rPr lang="en-US" dirty="0"/>
              <a:t>Integrated work teams </a:t>
            </a:r>
          </a:p>
          <a:p>
            <a:r>
              <a:rPr lang="en-US" dirty="0"/>
              <a:t>Physical and virtual work environments</a:t>
            </a:r>
          </a:p>
          <a:p>
            <a:r>
              <a:rPr lang="en-US" dirty="0"/>
              <a:t>Aspirational &amp; measurable metrics</a:t>
            </a:r>
          </a:p>
        </p:txBody>
      </p:sp>
      <p:sp>
        <p:nvSpPr>
          <p:cNvPr id="6" name="Title 1">
            <a:extLst>
              <a:ext uri="{FF2B5EF4-FFF2-40B4-BE49-F238E27FC236}">
                <a16:creationId xmlns:a16="http://schemas.microsoft.com/office/drawing/2014/main" id="{AE423DE1-A36A-A544-BE92-E63BDEC2B799}"/>
              </a:ext>
            </a:extLst>
          </p:cNvPr>
          <p:cNvSpPr>
            <a:spLocks noGrp="1"/>
          </p:cNvSpPr>
          <p:nvPr>
            <p:ph type="title"/>
          </p:nvPr>
        </p:nvSpPr>
        <p:spPr>
          <a:xfrm>
            <a:off x="0" y="224595"/>
            <a:ext cx="12192000" cy="942975"/>
          </a:xfrm>
          <a:solidFill>
            <a:schemeClr val="accent2"/>
          </a:solidFill>
        </p:spPr>
        <p:txBody>
          <a:bodyPr>
            <a:normAutofit/>
          </a:bodyPr>
          <a:lstStyle/>
          <a:p>
            <a:pPr algn="ctr"/>
            <a:r>
              <a:rPr lang="en-US" sz="3600" b="1" dirty="0">
                <a:solidFill>
                  <a:schemeClr val="bg1"/>
                </a:solidFill>
                <a:cs typeface="Calibri" panose="020F0502020204030204" pitchFamily="34" charset="0"/>
              </a:rPr>
              <a:t>HUMACHINE TRAITS</a:t>
            </a:r>
          </a:p>
        </p:txBody>
      </p:sp>
    </p:spTree>
    <p:extLst>
      <p:ext uri="{BB962C8B-B14F-4D97-AF65-F5344CB8AC3E}">
        <p14:creationId xmlns:p14="http://schemas.microsoft.com/office/powerpoint/2010/main" val="1152800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863857" y="0"/>
            <a:ext cx="10515600" cy="1325563"/>
          </a:xfrm>
        </p:spPr>
        <p:txBody>
          <a:bodyPr lIns="76535" tIns="38268" rIns="76535" bIns="38268"/>
          <a:lstStyle/>
          <a:p>
            <a:pPr eaLnBrk="1" hangingPunct="1"/>
            <a:r>
              <a:rPr lang="en-US" sz="4800" b="1" dirty="0">
                <a:solidFill>
                  <a:schemeClr val="bg1"/>
                </a:solidFill>
                <a:latin typeface="Arial (heading)"/>
                <a:ea typeface="ヒラギノ明朝 ProN W3" charset="0"/>
                <a:cs typeface="Arial (heading)"/>
              </a:rPr>
              <a:t>Implementation Framework</a:t>
            </a:r>
          </a:p>
        </p:txBody>
      </p:sp>
      <p:sp>
        <p:nvSpPr>
          <p:cNvPr id="36866" name="Rectangle 2"/>
          <p:cNvSpPr>
            <a:spLocks noGrp="1" noChangeArrowheads="1"/>
          </p:cNvSpPr>
          <p:nvPr>
            <p:ph type="body" idx="1"/>
          </p:nvPr>
        </p:nvSpPr>
        <p:spPr>
          <a:xfrm>
            <a:off x="0" y="1616538"/>
            <a:ext cx="5831061" cy="4869987"/>
          </a:xfrm>
        </p:spPr>
        <p:txBody>
          <a:bodyPr lIns="76535" tIns="38268" rIns="76535" bIns="38268">
            <a:normAutofit/>
          </a:bodyPr>
          <a:lstStyle/>
          <a:p>
            <a:r>
              <a:rPr lang="en-US" dirty="0">
                <a:solidFill>
                  <a:schemeClr val="accent1">
                    <a:lumMod val="50000"/>
                  </a:schemeClr>
                </a:solidFill>
              </a:rPr>
              <a:t>Develop purpose &amp; vision.</a:t>
            </a:r>
          </a:p>
          <a:p>
            <a:r>
              <a:rPr lang="en-US" dirty="0">
                <a:solidFill>
                  <a:schemeClr val="accent1">
                    <a:lumMod val="50000"/>
                  </a:schemeClr>
                </a:solidFill>
              </a:rPr>
              <a:t>Shift from contractual to meaningful relationships.</a:t>
            </a:r>
          </a:p>
          <a:p>
            <a:r>
              <a:rPr lang="en-US" dirty="0">
                <a:solidFill>
                  <a:schemeClr val="accent1">
                    <a:lumMod val="50000"/>
                  </a:schemeClr>
                </a:solidFill>
              </a:rPr>
              <a:t>Adopt technology that supports vision &amp; integrates with people.</a:t>
            </a:r>
          </a:p>
          <a:p>
            <a:r>
              <a:rPr lang="en-US" dirty="0">
                <a:solidFill>
                  <a:schemeClr val="accent1">
                    <a:lumMod val="50000"/>
                  </a:schemeClr>
                </a:solidFill>
              </a:rPr>
              <a:t>Create flexible structures that      break down silos.</a:t>
            </a:r>
          </a:p>
          <a:p>
            <a:r>
              <a:rPr lang="en-US" dirty="0">
                <a:solidFill>
                  <a:schemeClr val="accent1">
                    <a:lumMod val="50000"/>
                  </a:schemeClr>
                </a:solidFill>
              </a:rPr>
              <a:t>Implement steps to cultivate talent</a:t>
            </a:r>
          </a:p>
          <a:p>
            <a:r>
              <a:rPr lang="en-US" dirty="0">
                <a:solidFill>
                  <a:schemeClr val="accent1">
                    <a:lumMod val="50000"/>
                  </a:schemeClr>
                </a:solidFill>
              </a:rPr>
              <a:t>Move from traditional productivity measures to aspirational metrics.</a:t>
            </a:r>
          </a:p>
        </p:txBody>
      </p:sp>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5386" y="1071563"/>
            <a:ext cx="7773420" cy="45827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5" name="TextBox 4"/>
          <p:cNvSpPr txBox="1"/>
          <p:nvPr/>
        </p:nvSpPr>
        <p:spPr>
          <a:xfrm>
            <a:off x="0" y="0"/>
            <a:ext cx="12192000" cy="984885"/>
          </a:xfrm>
          <a:prstGeom prst="rect">
            <a:avLst/>
          </a:prstGeom>
          <a:solidFill>
            <a:schemeClr val="accent2"/>
          </a:solidFill>
        </p:spPr>
        <p:txBody>
          <a:bodyPr wrap="square" rtlCol="0">
            <a:spAutoFit/>
          </a:bodyPr>
          <a:lstStyle/>
          <a:p>
            <a:pPr algn="ctr"/>
            <a:r>
              <a:rPr lang="en-US" sz="4000" b="1" cap="all" dirty="0">
                <a:solidFill>
                  <a:schemeClr val="bg1"/>
                </a:solidFill>
                <a:latin typeface="+mj-lt"/>
              </a:rPr>
              <a:t>Framework</a:t>
            </a:r>
          </a:p>
          <a:p>
            <a:endParaRPr lang="en-US" dirty="0">
              <a:solidFill>
                <a:schemeClr val="bg1"/>
              </a:solidFill>
            </a:endParaRPr>
          </a:p>
        </p:txBody>
      </p:sp>
    </p:spTree>
    <p:extLst>
      <p:ext uri="{BB962C8B-B14F-4D97-AF65-F5344CB8AC3E}">
        <p14:creationId xmlns:p14="http://schemas.microsoft.com/office/powerpoint/2010/main" val="2004861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179B35-E6C0-FA4C-A953-376845ACD141}"/>
              </a:ext>
            </a:extLst>
          </p:cNvPr>
          <p:cNvSpPr/>
          <p:nvPr/>
        </p:nvSpPr>
        <p:spPr>
          <a:xfrm>
            <a:off x="0" y="1263788"/>
            <a:ext cx="12192000" cy="7102394"/>
          </a:xfrm>
          <a:prstGeom prst="rect">
            <a:avLst/>
          </a:prstGeom>
        </p:spPr>
        <p:txBody>
          <a:bodyPr wrap="square">
            <a:spAutoFit/>
          </a:bodyPr>
          <a:lstStyle/>
          <a:p>
            <a:pPr marL="1028700" lvl="1" indent="-571500">
              <a:lnSpc>
                <a:spcPct val="150000"/>
              </a:lnSpc>
              <a:buFont typeface="Arial" panose="020B0604020202020204" pitchFamily="34" charset="0"/>
              <a:buChar char="•"/>
            </a:pPr>
            <a:r>
              <a:rPr lang="en-US" sz="3600" dirty="0">
                <a:ea typeface="Times New Roman" panose="02020603050405020304" pitchFamily="18" charset="0"/>
              </a:rPr>
              <a:t>Technologies associated with artificial intelligence (AI) have decisively changed the competitive landscape and the way we work.</a:t>
            </a:r>
          </a:p>
          <a:p>
            <a:pPr marL="1028700" lvl="1" indent="-571500">
              <a:lnSpc>
                <a:spcPct val="150000"/>
              </a:lnSpc>
              <a:buFont typeface="Arial" panose="020B0604020202020204" pitchFamily="34" charset="0"/>
              <a:buChar char="•"/>
            </a:pPr>
            <a:r>
              <a:rPr lang="en-US" sz="3600" dirty="0">
                <a:ea typeface="Times New Roman" panose="02020603050405020304" pitchFamily="18" charset="0"/>
              </a:rPr>
              <a:t>Technology is everywhere </a:t>
            </a:r>
          </a:p>
          <a:p>
            <a:pPr marL="1371600" lvl="2" indent="-457200">
              <a:lnSpc>
                <a:spcPct val="150000"/>
              </a:lnSpc>
              <a:buFont typeface="Courier New" panose="02070309020205020404" pitchFamily="49" charset="0"/>
              <a:buChar char="o"/>
            </a:pPr>
            <a:r>
              <a:rPr lang="en-US" sz="2800" dirty="0">
                <a:ea typeface="Times New Roman" panose="02020603050405020304" pitchFamily="18" charset="0"/>
              </a:rPr>
              <a:t>Robots run factories, bots place purchase orders, drones deliver packages, AI renders medical opinions.</a:t>
            </a:r>
          </a:p>
          <a:p>
            <a:pPr lvl="2">
              <a:lnSpc>
                <a:spcPct val="150000"/>
              </a:lnSpc>
            </a:pPr>
            <a:r>
              <a:rPr lang="en-US" sz="3600" dirty="0">
                <a:latin typeface="Times New Roman" panose="02020603050405020304" pitchFamily="18" charset="0"/>
                <a:ea typeface="Times New Roman" panose="02020603050405020304" pitchFamily="18" charset="0"/>
              </a:rPr>
              <a:t>		</a:t>
            </a:r>
          </a:p>
          <a:p>
            <a:pPr lvl="1">
              <a:lnSpc>
                <a:spcPct val="150000"/>
              </a:lnSpc>
            </a:pPr>
            <a:r>
              <a:rPr lang="en-US" sz="3600" dirty="0">
                <a:latin typeface="Times New Roman" panose="02020603050405020304" pitchFamily="18" charset="0"/>
                <a:ea typeface="Times New Roman" panose="02020603050405020304" pitchFamily="18" charset="0"/>
              </a:rPr>
              <a:t>		</a:t>
            </a:r>
          </a:p>
          <a:p>
            <a:pPr lvl="1">
              <a:lnSpc>
                <a:spcPct val="150000"/>
              </a:lnSpc>
            </a:pPr>
            <a:r>
              <a:rPr lang="en-US" sz="3600" dirty="0">
                <a:latin typeface="Times New Roman" panose="02020603050405020304" pitchFamily="18" charset="0"/>
                <a:ea typeface="Times New Roman" panose="02020603050405020304" pitchFamily="18" charset="0"/>
              </a:rPr>
              <a:t>			</a:t>
            </a:r>
            <a:r>
              <a:rPr lang="en-US" sz="2400" cap="small" dirty="0">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61B24D6F-6435-DD4C-88A0-2C93DEB39211}"/>
              </a:ext>
            </a:extLst>
          </p:cNvPr>
          <p:cNvSpPr txBox="1"/>
          <p:nvPr/>
        </p:nvSpPr>
        <p:spPr>
          <a:xfrm>
            <a:off x="0" y="-176964"/>
            <a:ext cx="12192000" cy="1600438"/>
          </a:xfrm>
          <a:prstGeom prst="rect">
            <a:avLst/>
          </a:prstGeom>
          <a:solidFill>
            <a:schemeClr val="accent2"/>
          </a:solidFill>
        </p:spPr>
        <p:txBody>
          <a:bodyPr wrap="square" rtlCol="0">
            <a:spAutoFit/>
          </a:bodyPr>
          <a:lstStyle/>
          <a:p>
            <a:pPr algn="ctr"/>
            <a:endParaRPr lang="en-US" sz="3600" b="1" dirty="0">
              <a:solidFill>
                <a:schemeClr val="bg1"/>
              </a:solidFill>
            </a:endParaRPr>
          </a:p>
          <a:p>
            <a:pPr algn="ctr"/>
            <a:r>
              <a:rPr lang="en-US" sz="4400" b="1" dirty="0">
                <a:solidFill>
                  <a:schemeClr val="bg1"/>
                </a:solidFill>
                <a:latin typeface="+mj-lt"/>
              </a:rPr>
              <a:t>WHAT IS DIFFERENT TODAY?</a:t>
            </a:r>
          </a:p>
          <a:p>
            <a:pPr algn="ctr"/>
            <a:endParaRPr lang="en-US" dirty="0">
              <a:solidFill>
                <a:schemeClr val="bg1"/>
              </a:solidFill>
            </a:endParaRPr>
          </a:p>
        </p:txBody>
      </p:sp>
    </p:spTree>
    <p:extLst>
      <p:ext uri="{BB962C8B-B14F-4D97-AF65-F5344CB8AC3E}">
        <p14:creationId xmlns:p14="http://schemas.microsoft.com/office/powerpoint/2010/main" val="213409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E01F0-106D-7744-900B-E32D3FD13469}"/>
              </a:ext>
            </a:extLst>
          </p:cNvPr>
          <p:cNvSpPr>
            <a:spLocks noGrp="1"/>
          </p:cNvSpPr>
          <p:nvPr>
            <p:ph type="title"/>
          </p:nvPr>
        </p:nvSpPr>
        <p:spPr>
          <a:xfrm>
            <a:off x="0" y="0"/>
            <a:ext cx="12192000" cy="885825"/>
          </a:xfrm>
          <a:solidFill>
            <a:schemeClr val="accent2"/>
          </a:solidFill>
        </p:spPr>
        <p:txBody>
          <a:bodyPr>
            <a:normAutofit/>
          </a:bodyPr>
          <a:lstStyle/>
          <a:p>
            <a:pPr algn="ctr"/>
            <a:r>
              <a:rPr lang="en-US" sz="4000" b="1" dirty="0">
                <a:solidFill>
                  <a:schemeClr val="bg1"/>
                </a:solidFill>
                <a:cs typeface="Calibri" panose="020F0502020204030204" pitchFamily="34" charset="0"/>
              </a:rPr>
              <a:t>IMPLEMENTATION LESSONS</a:t>
            </a:r>
          </a:p>
        </p:txBody>
      </p:sp>
      <p:sp>
        <p:nvSpPr>
          <p:cNvPr id="3" name="Content Placeholder 2">
            <a:extLst>
              <a:ext uri="{FF2B5EF4-FFF2-40B4-BE49-F238E27FC236}">
                <a16:creationId xmlns:a16="http://schemas.microsoft.com/office/drawing/2014/main" id="{C5054333-5EAB-F644-BB69-524D6962C19C}"/>
              </a:ext>
            </a:extLst>
          </p:cNvPr>
          <p:cNvSpPr>
            <a:spLocks noGrp="1"/>
          </p:cNvSpPr>
          <p:nvPr>
            <p:ph idx="1"/>
          </p:nvPr>
        </p:nvSpPr>
        <p:spPr>
          <a:xfrm>
            <a:off x="228600" y="885825"/>
            <a:ext cx="12192000" cy="6073775"/>
          </a:xfrm>
        </p:spPr>
        <p:txBody>
          <a:bodyPr>
            <a:noAutofit/>
          </a:bodyPr>
          <a:lstStyle/>
          <a:p>
            <a:r>
              <a:rPr lang="en-US" sz="3200" dirty="0"/>
              <a:t>Begin with Vision</a:t>
            </a:r>
          </a:p>
          <a:p>
            <a:r>
              <a:rPr lang="en-US" sz="3200" dirty="0"/>
              <a:t>Assess Current State &amp; Allocate Sufficient Resources</a:t>
            </a:r>
          </a:p>
          <a:p>
            <a:r>
              <a:rPr lang="en-US" sz="3200" dirty="0"/>
              <a:t>Invest More In People</a:t>
            </a:r>
          </a:p>
          <a:p>
            <a:pPr lvl="1"/>
            <a:r>
              <a:rPr lang="en-US" sz="3200" dirty="0"/>
              <a:t>Leverage insiders</a:t>
            </a:r>
          </a:p>
          <a:p>
            <a:pPr lvl="1"/>
            <a:r>
              <a:rPr lang="en-US" sz="3200" dirty="0"/>
              <a:t>Create a culture of belonging</a:t>
            </a:r>
          </a:p>
          <a:p>
            <a:pPr lvl="1"/>
            <a:r>
              <a:rPr lang="en-US" sz="3200" dirty="0"/>
              <a:t>Utilize people for focused decision-making, leaving technology for repetitive tasks</a:t>
            </a:r>
          </a:p>
          <a:p>
            <a:pPr lvl="1"/>
            <a:r>
              <a:rPr lang="en-US" sz="3200" dirty="0"/>
              <a:t>Prevent atrophy of decision-making</a:t>
            </a:r>
          </a:p>
          <a:p>
            <a:r>
              <a:rPr lang="en-US" sz="3200" dirty="0"/>
              <a:t>Integrate tech with people &amp; processes</a:t>
            </a:r>
          </a:p>
          <a:p>
            <a:r>
              <a:rPr lang="en-US" sz="3200" dirty="0"/>
              <a:t>Start With A Pilot</a:t>
            </a:r>
          </a:p>
          <a:p>
            <a:r>
              <a:rPr lang="en-US" sz="3200" dirty="0"/>
              <a:t>Everyone Needs To Prepare For The Workplace Of The Future</a:t>
            </a:r>
          </a:p>
        </p:txBody>
      </p:sp>
    </p:spTree>
    <p:extLst>
      <p:ext uri="{BB962C8B-B14F-4D97-AF65-F5344CB8AC3E}">
        <p14:creationId xmlns:p14="http://schemas.microsoft.com/office/powerpoint/2010/main" val="986297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Title 1"/>
          <p:cNvSpPr>
            <a:spLocks noGrp="1"/>
          </p:cNvSpPr>
          <p:nvPr>
            <p:ph type="title" idx="4294967295"/>
          </p:nvPr>
        </p:nvSpPr>
        <p:spPr>
          <a:xfrm>
            <a:off x="0" y="0"/>
            <a:ext cx="9117013" cy="1119188"/>
          </a:xfrm>
          <a:prstGeom prst="rect">
            <a:avLst/>
          </a:prstGeom>
        </p:spPr>
        <p:txBody>
          <a:bodyPr lIns="76535" tIns="38268" rIns="76535" bIns="38268"/>
          <a:lstStyle/>
          <a:p>
            <a:r>
              <a:rPr lang="en-US" sz="4800" b="1" cap="all" dirty="0">
                <a:solidFill>
                  <a:schemeClr val="bg1"/>
                </a:solidFill>
                <a:latin typeface="Arial (heading)"/>
                <a:ea typeface="ヒラギノ明朝 ProN W3" charset="0"/>
                <a:cs typeface="Arial (heading)"/>
              </a:rPr>
              <a:t>Concluding thoughts</a:t>
            </a:r>
          </a:p>
        </p:txBody>
      </p:sp>
      <p:sp>
        <p:nvSpPr>
          <p:cNvPr id="41986" name="Content Placeholder 2"/>
          <p:cNvSpPr>
            <a:spLocks noGrp="1"/>
          </p:cNvSpPr>
          <p:nvPr>
            <p:ph idx="4294967295"/>
          </p:nvPr>
        </p:nvSpPr>
        <p:spPr>
          <a:xfrm>
            <a:off x="203200" y="933450"/>
            <a:ext cx="11988800" cy="6186488"/>
          </a:xfrm>
          <a:prstGeom prst="rect">
            <a:avLst/>
          </a:prstGeom>
        </p:spPr>
        <p:txBody>
          <a:bodyPr lIns="76535" tIns="38268" rIns="76535" bIns="38268"/>
          <a:lstStyle/>
          <a:p>
            <a:pPr eaLnBrk="1" hangingPunct="1">
              <a:buFont typeface="Wingdings" charset="2"/>
              <a:buChar char="§"/>
            </a:pPr>
            <a:r>
              <a:rPr lang="en-US" sz="3400" dirty="0">
                <a:ea typeface="ヒラギノ明朝 ProN W3" charset="0"/>
                <a:cs typeface="ヒラギノ明朝 ProN W3" charset="0"/>
              </a:rPr>
              <a:t>Technologies associated with AI have changed the competitive landscape</a:t>
            </a:r>
          </a:p>
          <a:p>
            <a:pPr eaLnBrk="1" hangingPunct="1">
              <a:buFont typeface="Wingdings" charset="2"/>
              <a:buChar char="§"/>
            </a:pPr>
            <a:r>
              <a:rPr lang="en-US" sz="3400" dirty="0">
                <a:ea typeface="ヒラギノ明朝 ProN W3" charset="0"/>
                <a:cs typeface="ヒラギノ明朝 ProN W3" charset="0"/>
              </a:rPr>
              <a:t>Even more important:</a:t>
            </a:r>
          </a:p>
          <a:p>
            <a:pPr marL="0" indent="0" eaLnBrk="1" hangingPunct="1">
              <a:buNone/>
            </a:pPr>
            <a:r>
              <a:rPr lang="en-US" sz="3400" dirty="0">
                <a:ea typeface="ヒラギノ明朝 ProN W3" charset="0"/>
                <a:cs typeface="ヒラギノ明朝 ProN W3" charset="0"/>
              </a:rPr>
              <a:t>	- Understanding what questions to ask of the data </a:t>
            </a:r>
          </a:p>
          <a:p>
            <a:pPr marL="0" indent="0" eaLnBrk="1" hangingPunct="1">
              <a:buNone/>
            </a:pPr>
            <a:r>
              <a:rPr lang="en-US" sz="3400" dirty="0">
                <a:ea typeface="ヒラギノ明朝 ProN W3" charset="0"/>
                <a:cs typeface="ヒラギノ明朝 ProN W3" charset="0"/>
              </a:rPr>
              <a:t>	- Critical thinking </a:t>
            </a:r>
          </a:p>
          <a:p>
            <a:pPr marL="0" indent="0" eaLnBrk="1" hangingPunct="1">
              <a:buNone/>
            </a:pPr>
            <a:r>
              <a:rPr lang="en-US" sz="3400" dirty="0">
                <a:ea typeface="ヒラギノ明朝 ProN W3" charset="0"/>
                <a:cs typeface="ヒラギノ明朝 ProN W3" charset="0"/>
              </a:rPr>
              <a:t>	- Creative problem solving</a:t>
            </a:r>
          </a:p>
          <a:p>
            <a:pPr eaLnBrk="1" hangingPunct="1">
              <a:buFont typeface="Wingdings" charset="2"/>
              <a:buChar char="§"/>
            </a:pPr>
            <a:r>
              <a:rPr lang="en-US" sz="3400" dirty="0">
                <a:ea typeface="ヒラギノ明朝 ProN W3" charset="0"/>
                <a:cs typeface="ヒラギノ明朝 ProN W3" charset="0"/>
              </a:rPr>
              <a:t>Jobs in the Analytics Era involve integrating people &amp; technology</a:t>
            </a:r>
          </a:p>
          <a:p>
            <a:pPr>
              <a:buFont typeface="Wingdings" charset="2"/>
              <a:buChar char="§"/>
            </a:pPr>
            <a:r>
              <a:rPr lang="en-US" sz="3400" dirty="0"/>
              <a:t>Requires a different leadership style: the </a:t>
            </a:r>
            <a:r>
              <a:rPr lang="en-US" sz="3400" dirty="0" err="1"/>
              <a:t>humachine</a:t>
            </a:r>
            <a:r>
              <a:rPr lang="en-US" sz="3400" dirty="0"/>
              <a:t>, a concept that takes advantage of both humans and machines in a symbiotic relationship.</a:t>
            </a:r>
          </a:p>
          <a:p>
            <a:pPr eaLnBrk="1" hangingPunct="1">
              <a:buFont typeface="Wingdings" charset="2"/>
              <a:buChar char="§"/>
            </a:pPr>
            <a:endParaRPr lang="en-US" sz="2800" dirty="0">
              <a:latin typeface="Palatino" charset="0"/>
              <a:ea typeface="ヒラギノ明朝 ProN W3" charset="0"/>
              <a:cs typeface="ヒラギノ明朝 ProN W3" charset="0"/>
            </a:endParaRPr>
          </a:p>
        </p:txBody>
      </p:sp>
      <p:sp>
        <p:nvSpPr>
          <p:cNvPr id="5" name="Title 1">
            <a:extLst>
              <a:ext uri="{FF2B5EF4-FFF2-40B4-BE49-F238E27FC236}">
                <a16:creationId xmlns:a16="http://schemas.microsoft.com/office/drawing/2014/main" id="{A66B2C1A-D059-0F4C-BDA2-F34077A618DB}"/>
              </a:ext>
            </a:extLst>
          </p:cNvPr>
          <p:cNvSpPr txBox="1">
            <a:spLocks/>
          </p:cNvSpPr>
          <p:nvPr/>
        </p:nvSpPr>
        <p:spPr>
          <a:xfrm>
            <a:off x="0" y="76200"/>
            <a:ext cx="12192000" cy="78092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r>
              <a:rPr lang="en-US" b="1" kern="0" dirty="0">
                <a:latin typeface="+mj-lt"/>
              </a:rPr>
              <a:t>CONCLUDING THOUGHTS</a:t>
            </a:r>
            <a:endParaRPr lang="en-US" kern="0" dirty="0">
              <a:latin typeface="+mj-lt"/>
            </a:endParaRPr>
          </a:p>
        </p:txBody>
      </p:sp>
    </p:spTree>
    <p:extLst>
      <p:ext uri="{BB962C8B-B14F-4D97-AF65-F5344CB8AC3E}">
        <p14:creationId xmlns:p14="http://schemas.microsoft.com/office/powerpoint/2010/main" val="1834832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idx="4294967295"/>
          </p:nvPr>
        </p:nvSpPr>
        <p:spPr>
          <a:xfrm>
            <a:off x="0" y="0"/>
            <a:ext cx="9117013" cy="1119188"/>
          </a:xfrm>
          <a:prstGeom prst="rect">
            <a:avLst/>
          </a:prstGeom>
        </p:spPr>
        <p:txBody>
          <a:bodyPr lIns="76535" tIns="38268" rIns="76535" bIns="38268"/>
          <a:lstStyle/>
          <a:p>
            <a:r>
              <a:rPr lang="en-US" sz="4800" b="1" cap="all" dirty="0">
                <a:solidFill>
                  <a:schemeClr val="bg1"/>
                </a:solidFill>
                <a:latin typeface="Arial (heading)"/>
                <a:ea typeface="ヒラギノ明朝 ProN W3" charset="0"/>
                <a:cs typeface="Arial (heading)"/>
              </a:rPr>
              <a:t>Concluding thoughts</a:t>
            </a:r>
          </a:p>
        </p:txBody>
      </p:sp>
      <p:sp>
        <p:nvSpPr>
          <p:cNvPr id="41986" name="Content Placeholder 2"/>
          <p:cNvSpPr>
            <a:spLocks noGrp="1"/>
          </p:cNvSpPr>
          <p:nvPr>
            <p:ph idx="4294967295"/>
          </p:nvPr>
        </p:nvSpPr>
        <p:spPr>
          <a:xfrm>
            <a:off x="203200" y="933450"/>
            <a:ext cx="11988800" cy="6186488"/>
          </a:xfrm>
          <a:prstGeom prst="rect">
            <a:avLst/>
          </a:prstGeom>
        </p:spPr>
        <p:txBody>
          <a:bodyPr lIns="76535" tIns="38268" rIns="76535" bIns="38268"/>
          <a:lstStyle/>
          <a:p>
            <a:pPr>
              <a:buFont typeface="Wingdings" charset="2"/>
              <a:buChar char="§"/>
            </a:pPr>
            <a:r>
              <a:rPr lang="en-US" sz="3600" dirty="0"/>
              <a:t>For companies to survive and advance in the era of AI, they must understand that technology is not just another initiative</a:t>
            </a:r>
          </a:p>
          <a:p>
            <a:pPr>
              <a:buFont typeface="Wingdings" charset="2"/>
              <a:buChar char="§"/>
            </a:pPr>
            <a:endParaRPr lang="en-US" sz="3600" dirty="0"/>
          </a:p>
          <a:p>
            <a:pPr>
              <a:buFont typeface="Wingdings" charset="2"/>
              <a:buChar char="§"/>
            </a:pPr>
            <a:r>
              <a:rPr lang="en-US" sz="3600" dirty="0"/>
              <a:t>It is necessary to develop the awareness and the ability to harness the power of humans and technology</a:t>
            </a:r>
          </a:p>
          <a:p>
            <a:pPr>
              <a:buFont typeface="Wingdings" charset="2"/>
              <a:buChar char="§"/>
            </a:pPr>
            <a:endParaRPr lang="en-US" sz="3600" dirty="0"/>
          </a:p>
          <a:p>
            <a:pPr eaLnBrk="1" hangingPunct="1">
              <a:buFont typeface="Wingdings" charset="2"/>
              <a:buChar char="§"/>
            </a:pPr>
            <a:r>
              <a:rPr lang="en-US" sz="3400" dirty="0">
                <a:ea typeface="ヒラギノ明朝 ProN W3" charset="0"/>
                <a:cs typeface="ヒラギノ明朝 ProN W3" charset="0"/>
              </a:rPr>
              <a:t>One size does not fit all. </a:t>
            </a:r>
          </a:p>
          <a:p>
            <a:pPr eaLnBrk="1" hangingPunct="1">
              <a:buFont typeface="Wingdings" charset="2"/>
              <a:buChar char="§"/>
            </a:pPr>
            <a:endParaRPr lang="en-US" sz="3400" dirty="0">
              <a:ea typeface="ヒラギノ明朝 ProN W3" charset="0"/>
              <a:cs typeface="ヒラギノ明朝 ProN W3" charset="0"/>
            </a:endParaRPr>
          </a:p>
          <a:p>
            <a:pPr eaLnBrk="1" hangingPunct="1">
              <a:buFont typeface="Wingdings" charset="2"/>
              <a:buChar char="§"/>
            </a:pPr>
            <a:r>
              <a:rPr lang="en-US" sz="3400" dirty="0">
                <a:ea typeface="ヒラギノ明朝 ProN W3" charset="0"/>
                <a:cs typeface="ヒラギノ明朝 ProN W3" charset="0"/>
              </a:rPr>
              <a:t>Create your own </a:t>
            </a:r>
            <a:r>
              <a:rPr lang="en-US" sz="3400" dirty="0" err="1">
                <a:ea typeface="ヒラギノ明朝 ProN W3" charset="0"/>
                <a:cs typeface="ヒラギノ明朝 ProN W3" charset="0"/>
              </a:rPr>
              <a:t>Humachine</a:t>
            </a:r>
            <a:endParaRPr lang="en-US" sz="3400" dirty="0">
              <a:ea typeface="ヒラギノ明朝 ProN W3" charset="0"/>
              <a:cs typeface="ヒラギノ明朝 ProN W3" charset="0"/>
            </a:endParaRPr>
          </a:p>
        </p:txBody>
      </p:sp>
      <p:sp>
        <p:nvSpPr>
          <p:cNvPr id="5" name="Title 1">
            <a:extLst>
              <a:ext uri="{FF2B5EF4-FFF2-40B4-BE49-F238E27FC236}">
                <a16:creationId xmlns:a16="http://schemas.microsoft.com/office/drawing/2014/main" id="{A66B2C1A-D059-0F4C-BDA2-F34077A618DB}"/>
              </a:ext>
            </a:extLst>
          </p:cNvPr>
          <p:cNvSpPr txBox="1">
            <a:spLocks/>
          </p:cNvSpPr>
          <p:nvPr/>
        </p:nvSpPr>
        <p:spPr>
          <a:xfrm>
            <a:off x="0" y="76200"/>
            <a:ext cx="12192000" cy="78092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r>
              <a:rPr lang="en-US" b="1" kern="0" dirty="0">
                <a:latin typeface="+mj-lt"/>
              </a:rPr>
              <a:t>CONCLUDING THOUGHTS</a:t>
            </a:r>
            <a:endParaRPr lang="en-US" kern="0" dirty="0">
              <a:latin typeface="+mj-lt"/>
            </a:endParaRPr>
          </a:p>
        </p:txBody>
      </p:sp>
    </p:spTree>
    <p:extLst>
      <p:ext uri="{BB962C8B-B14F-4D97-AF65-F5344CB8AC3E}">
        <p14:creationId xmlns:p14="http://schemas.microsoft.com/office/powerpoint/2010/main" val="1038422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idx="4294967295"/>
          </p:nvPr>
        </p:nvSpPr>
        <p:spPr>
          <a:xfrm>
            <a:off x="0" y="0"/>
            <a:ext cx="9117013" cy="1119188"/>
          </a:xfrm>
          <a:prstGeom prst="rect">
            <a:avLst/>
          </a:prstGeom>
        </p:spPr>
        <p:txBody>
          <a:bodyPr lIns="76535" tIns="38268" rIns="76535" bIns="38268"/>
          <a:lstStyle/>
          <a:p>
            <a:r>
              <a:rPr lang="en-US" sz="4800" b="1" cap="all" dirty="0">
                <a:solidFill>
                  <a:schemeClr val="bg1"/>
                </a:solidFill>
                <a:latin typeface="Arial (heading)"/>
                <a:ea typeface="ヒラギノ明朝 ProN W3" charset="0"/>
                <a:cs typeface="Arial (heading)"/>
              </a:rPr>
              <a:t>Concluding thoughts</a:t>
            </a:r>
          </a:p>
        </p:txBody>
      </p:sp>
      <p:sp>
        <p:nvSpPr>
          <p:cNvPr id="41986" name="Content Placeholder 2"/>
          <p:cNvSpPr>
            <a:spLocks noGrp="1"/>
          </p:cNvSpPr>
          <p:nvPr>
            <p:ph idx="4294967295"/>
          </p:nvPr>
        </p:nvSpPr>
        <p:spPr>
          <a:xfrm>
            <a:off x="203200" y="933450"/>
            <a:ext cx="11988800" cy="6186488"/>
          </a:xfrm>
          <a:prstGeom prst="rect">
            <a:avLst/>
          </a:prstGeom>
        </p:spPr>
        <p:txBody>
          <a:bodyPr lIns="76535" tIns="38268" rIns="76535" bIns="38268"/>
          <a:lstStyle/>
          <a:p>
            <a:pPr>
              <a:buFont typeface="Wingdings" charset="2"/>
              <a:buChar char="§"/>
            </a:pPr>
            <a:endParaRPr lang="en-US" sz="3400" dirty="0">
              <a:ea typeface="ヒラギノ明朝 ProN W3" charset="0"/>
              <a:cs typeface="ヒラギノ明朝 ProN W3" charset="0"/>
            </a:endParaRPr>
          </a:p>
        </p:txBody>
      </p:sp>
      <p:sp>
        <p:nvSpPr>
          <p:cNvPr id="5" name="Title 1">
            <a:extLst>
              <a:ext uri="{FF2B5EF4-FFF2-40B4-BE49-F238E27FC236}">
                <a16:creationId xmlns:a16="http://schemas.microsoft.com/office/drawing/2014/main" id="{A66B2C1A-D059-0F4C-BDA2-F34077A618DB}"/>
              </a:ext>
            </a:extLst>
          </p:cNvPr>
          <p:cNvSpPr txBox="1">
            <a:spLocks/>
          </p:cNvSpPr>
          <p:nvPr/>
        </p:nvSpPr>
        <p:spPr>
          <a:xfrm>
            <a:off x="0" y="2209800"/>
            <a:ext cx="12192000" cy="78092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r>
              <a:rPr lang="en-US" b="1" kern="0" dirty="0">
                <a:latin typeface="+mj-lt"/>
              </a:rPr>
              <a:t>THANK YOU!</a:t>
            </a:r>
            <a:endParaRPr lang="en-US" kern="0" dirty="0">
              <a:latin typeface="+mj-lt"/>
            </a:endParaRPr>
          </a:p>
        </p:txBody>
      </p:sp>
      <p:sp>
        <p:nvSpPr>
          <p:cNvPr id="2" name="TextBox 1">
            <a:extLst>
              <a:ext uri="{FF2B5EF4-FFF2-40B4-BE49-F238E27FC236}">
                <a16:creationId xmlns:a16="http://schemas.microsoft.com/office/drawing/2014/main" id="{E66567EB-ABF8-354D-BEBB-81F40E8FA780}"/>
              </a:ext>
            </a:extLst>
          </p:cNvPr>
          <p:cNvSpPr txBox="1"/>
          <p:nvPr/>
        </p:nvSpPr>
        <p:spPr>
          <a:xfrm>
            <a:off x="13233400" y="52959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46226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179B35-E6C0-FA4C-A953-376845ACD141}"/>
              </a:ext>
            </a:extLst>
          </p:cNvPr>
          <p:cNvSpPr/>
          <p:nvPr/>
        </p:nvSpPr>
        <p:spPr>
          <a:xfrm>
            <a:off x="0" y="1263788"/>
            <a:ext cx="11859491" cy="5625066"/>
          </a:xfrm>
          <a:prstGeom prst="rect">
            <a:avLst/>
          </a:prstGeom>
        </p:spPr>
        <p:txBody>
          <a:bodyPr wrap="square">
            <a:spAutoFit/>
          </a:bodyPr>
          <a:lstStyle/>
          <a:p>
            <a:pPr marL="1028700" lvl="1" indent="-571500">
              <a:lnSpc>
                <a:spcPct val="150000"/>
              </a:lnSpc>
              <a:buFont typeface="Arial" panose="020B0604020202020204" pitchFamily="34" charset="0"/>
              <a:buChar char="•"/>
            </a:pPr>
            <a:r>
              <a:rPr lang="en-US" sz="3600" dirty="0"/>
              <a:t>The organizational structures and leadership styles that worked over the past few decades are rapidly becoming obsolete.</a:t>
            </a:r>
            <a:endParaRPr lang="en-US" sz="3600" dirty="0">
              <a:ea typeface="Times New Roman" panose="02020603050405020304" pitchFamily="18" charset="0"/>
            </a:endParaRPr>
          </a:p>
          <a:p>
            <a:pPr marL="1371600" lvl="2" indent="-457200">
              <a:lnSpc>
                <a:spcPct val="150000"/>
              </a:lnSpc>
              <a:buFont typeface="Courier New" panose="02070309020205020404" pitchFamily="49" charset="0"/>
              <a:buChar char="o"/>
            </a:pPr>
            <a:r>
              <a:rPr lang="en-US" sz="2800" dirty="0">
                <a:ea typeface="Times New Roman" panose="02020603050405020304" pitchFamily="18" charset="0"/>
              </a:rPr>
              <a:t>Requires understanding how to make decisions</a:t>
            </a:r>
          </a:p>
          <a:p>
            <a:pPr marL="1371600" lvl="2" indent="-457200">
              <a:lnSpc>
                <a:spcPct val="150000"/>
              </a:lnSpc>
              <a:buFont typeface="Courier New" panose="02070309020205020404" pitchFamily="49" charset="0"/>
              <a:buChar char="o"/>
            </a:pPr>
            <a:r>
              <a:rPr lang="en-US" sz="2800" dirty="0">
                <a:ea typeface="Times New Roman" panose="02020603050405020304" pitchFamily="18" charset="0"/>
              </a:rPr>
              <a:t>Knowing what to ask of the data and algorithm</a:t>
            </a:r>
            <a:r>
              <a:rPr lang="en-US" sz="2800" dirty="0">
                <a:latin typeface="Times New Roman" panose="02020603050405020304" pitchFamily="18" charset="0"/>
                <a:ea typeface="Times New Roman" panose="02020603050405020304" pitchFamily="18" charset="0"/>
              </a:rPr>
              <a:t>s</a:t>
            </a:r>
            <a:r>
              <a:rPr lang="en-US" sz="3600" dirty="0">
                <a:latin typeface="Times New Roman" panose="02020603050405020304" pitchFamily="18" charset="0"/>
                <a:ea typeface="Times New Roman" panose="02020603050405020304" pitchFamily="18" charset="0"/>
              </a:rPr>
              <a:t>			</a:t>
            </a:r>
          </a:p>
          <a:p>
            <a:pPr lvl="1">
              <a:lnSpc>
                <a:spcPct val="150000"/>
              </a:lnSpc>
            </a:pPr>
            <a:r>
              <a:rPr lang="en-US" sz="3600" dirty="0">
                <a:latin typeface="Times New Roman" panose="02020603050405020304" pitchFamily="18" charset="0"/>
                <a:ea typeface="Times New Roman" panose="02020603050405020304" pitchFamily="18" charset="0"/>
              </a:rPr>
              <a:t>		</a:t>
            </a:r>
          </a:p>
          <a:p>
            <a:pPr lvl="1">
              <a:lnSpc>
                <a:spcPct val="150000"/>
              </a:lnSpc>
            </a:pPr>
            <a:r>
              <a:rPr lang="en-US" sz="3600" dirty="0">
                <a:latin typeface="Times New Roman" panose="02020603050405020304" pitchFamily="18" charset="0"/>
                <a:ea typeface="Times New Roman" panose="02020603050405020304" pitchFamily="18" charset="0"/>
              </a:rPr>
              <a:t>			</a:t>
            </a:r>
            <a:r>
              <a:rPr lang="en-US" sz="2400" cap="small" dirty="0">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61B24D6F-6435-DD4C-88A0-2C93DEB39211}"/>
              </a:ext>
            </a:extLst>
          </p:cNvPr>
          <p:cNvSpPr txBox="1"/>
          <p:nvPr/>
        </p:nvSpPr>
        <p:spPr>
          <a:xfrm>
            <a:off x="0" y="-176964"/>
            <a:ext cx="12192000" cy="1600438"/>
          </a:xfrm>
          <a:prstGeom prst="rect">
            <a:avLst/>
          </a:prstGeom>
          <a:solidFill>
            <a:schemeClr val="accent2"/>
          </a:solidFill>
        </p:spPr>
        <p:txBody>
          <a:bodyPr wrap="square" rtlCol="0">
            <a:spAutoFit/>
          </a:bodyPr>
          <a:lstStyle/>
          <a:p>
            <a:pPr algn="ctr"/>
            <a:endParaRPr lang="en-US" sz="3600" b="1" dirty="0">
              <a:solidFill>
                <a:schemeClr val="bg1"/>
              </a:solidFill>
            </a:endParaRPr>
          </a:p>
          <a:p>
            <a:pPr algn="ctr"/>
            <a:r>
              <a:rPr lang="en-US" sz="4400" b="1" dirty="0">
                <a:solidFill>
                  <a:schemeClr val="bg1"/>
                </a:solidFill>
                <a:latin typeface="+mj-lt"/>
              </a:rPr>
              <a:t>WHAT IS DIFFERENT TODAY?</a:t>
            </a:r>
          </a:p>
          <a:p>
            <a:pPr algn="ctr"/>
            <a:endParaRPr lang="en-US" dirty="0">
              <a:solidFill>
                <a:schemeClr val="bg1"/>
              </a:solidFill>
            </a:endParaRPr>
          </a:p>
        </p:txBody>
      </p:sp>
    </p:spTree>
    <p:extLst>
      <p:ext uri="{BB962C8B-B14F-4D97-AF65-F5344CB8AC3E}">
        <p14:creationId xmlns:p14="http://schemas.microsoft.com/office/powerpoint/2010/main" val="1650985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452436" y="1341127"/>
            <a:ext cx="5468624" cy="2696668"/>
          </a:xfrm>
          <a:prstGeom prst="rect">
            <a:avLst/>
          </a:prstGeom>
        </p:spPr>
      </p:pic>
      <p:sp>
        <p:nvSpPr>
          <p:cNvPr id="4" name="Title 1">
            <a:extLst>
              <a:ext uri="{FF2B5EF4-FFF2-40B4-BE49-F238E27FC236}">
                <a16:creationId xmlns:a16="http://schemas.microsoft.com/office/drawing/2014/main" id="{B57A647F-D853-4829-868D-71D82BD1EB8B}"/>
              </a:ext>
            </a:extLst>
          </p:cNvPr>
          <p:cNvSpPr txBox="1">
            <a:spLocks/>
          </p:cNvSpPr>
          <p:nvPr/>
        </p:nvSpPr>
        <p:spPr>
          <a:xfrm>
            <a:off x="-71438" y="357015"/>
            <a:ext cx="12292013" cy="984112"/>
          </a:xfrm>
          <a:prstGeom prst="rect">
            <a:avLst/>
          </a:prstGeom>
          <a:solidFill>
            <a:schemeClr val="accent2"/>
          </a:solidFill>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600" b="1" cap="all" dirty="0">
              <a:solidFill>
                <a:schemeClr val="bg1"/>
              </a:solidFill>
              <a:latin typeface="+mn-lt"/>
            </a:endParaRPr>
          </a:p>
          <a:p>
            <a:pPr algn="ctr"/>
            <a:r>
              <a:rPr lang="en-US" sz="4800" b="1" cap="all" dirty="0">
                <a:solidFill>
                  <a:schemeClr val="bg1"/>
                </a:solidFill>
              </a:rPr>
              <a:t>COMPETITION in the ai age</a:t>
            </a:r>
          </a:p>
        </p:txBody>
      </p:sp>
      <p:sp>
        <p:nvSpPr>
          <p:cNvPr id="6" name="Rectangle 5"/>
          <p:cNvSpPr/>
          <p:nvPr/>
        </p:nvSpPr>
        <p:spPr>
          <a:xfrm>
            <a:off x="489245" y="1443677"/>
            <a:ext cx="4774065" cy="4758995"/>
          </a:xfrm>
          <a:prstGeom prst="rect">
            <a:avLst/>
          </a:prstGeom>
        </p:spPr>
        <p:txBody>
          <a:bodyPr wrap="square">
            <a:spAutoFit/>
          </a:bodyPr>
          <a:lstStyle/>
          <a:p>
            <a:pPr>
              <a:lnSpc>
                <a:spcPct val="107000"/>
              </a:lnSpc>
            </a:pPr>
            <a:r>
              <a:rPr lang="en-US" sz="2000" b="1" dirty="0">
                <a:latin typeface="Times New Roman" panose="02020603050405020304" pitchFamily="18" charset="0"/>
                <a:ea typeface="Calibri" panose="020F0502020204030204" pitchFamily="34" charset="0"/>
                <a:cs typeface="Times New Roman" panose="02020603050405020304" pitchFamily="18" charset="0"/>
              </a:rPr>
              <a:t>Hype &amp; Confusion:</a:t>
            </a:r>
          </a:p>
          <a:p>
            <a:pPr>
              <a:lnSpc>
                <a:spcPct val="107000"/>
              </a:lnSpc>
            </a:pPr>
            <a:endParaRPr lang="en-US" sz="2000" b="1"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000" i="1" dirty="0"/>
              <a:t>Digital transformation (DT) is the #1 corporate concern for 2020 </a:t>
            </a:r>
          </a:p>
          <a:p>
            <a:pPr marL="342900" indent="-342900">
              <a:buFont typeface="Arial" panose="020B0604020202020204" pitchFamily="34" charset="0"/>
              <a:buChar char="•"/>
            </a:pPr>
            <a:r>
              <a:rPr lang="en-US" sz="2000" i="1" dirty="0"/>
              <a:t>70% of all DT initiatives do not reach their goals </a:t>
            </a:r>
          </a:p>
          <a:p>
            <a:pPr marL="342900" indent="-342900">
              <a:buFont typeface="Arial" panose="020B0604020202020204" pitchFamily="34" charset="0"/>
              <a:buChar char="•"/>
            </a:pPr>
            <a:r>
              <a:rPr lang="en-US" sz="2000" i="1" dirty="0"/>
              <a:t>Of $1.3 trillion spent on DT (2019) - $900 billion went to waste. </a:t>
            </a:r>
          </a:p>
          <a:p>
            <a:pPr marL="342900" indent="-342900">
              <a:buFont typeface="Arial" panose="020B0604020202020204" pitchFamily="34" charset="0"/>
              <a:buChar char="•"/>
            </a:pPr>
            <a:r>
              <a:rPr lang="en-US" sz="2000" i="1" dirty="0"/>
              <a:t>One third of companies are taking a passive approach to AI</a:t>
            </a:r>
          </a:p>
          <a:p>
            <a:pPr marL="342900" indent="-342900">
              <a:buFont typeface="Arial" panose="020B0604020202020204" pitchFamily="34" charset="0"/>
              <a:buChar char="•"/>
            </a:pPr>
            <a:r>
              <a:rPr lang="en-US" sz="2000" i="1" dirty="0"/>
              <a:t>Many executive are taking a ‘wait and see approach’ to technology or they see technology as a ‘plug and play solution’ </a:t>
            </a:r>
          </a:p>
          <a:p>
            <a:pPr marL="342900" indent="-342900">
              <a:buFont typeface="Arial" panose="020B0604020202020204" pitchFamily="34" charset="0"/>
              <a:buChar char="•"/>
            </a:pPr>
            <a:endParaRPr lang="en-US" sz="2000" i="1" dirty="0"/>
          </a:p>
          <a:p>
            <a:pPr marL="285744" indent="-285744">
              <a:lnSpc>
                <a:spcPct val="107000"/>
              </a:lnSpc>
              <a:buFont typeface="Arial" panose="020B0604020202020204" pitchFamily="34" charset="0"/>
              <a:buChar char="•"/>
            </a:pPr>
            <a:endParaRPr lang="en-US" sz="2000" dirty="0"/>
          </a:p>
        </p:txBody>
      </p:sp>
      <p:sp>
        <p:nvSpPr>
          <p:cNvPr id="8" name="Rectangle 4">
            <a:extLst>
              <a:ext uri="{FF2B5EF4-FFF2-40B4-BE49-F238E27FC236}">
                <a16:creationId xmlns:a16="http://schemas.microsoft.com/office/drawing/2014/main" id="{0C312364-63CA-4292-A002-744492AC3D3E}"/>
              </a:ext>
            </a:extLst>
          </p:cNvPr>
          <p:cNvSpPr>
            <a:spLocks noChangeArrowheads="1"/>
          </p:cNvSpPr>
          <p:nvPr/>
        </p:nvSpPr>
        <p:spPr bwMode="auto">
          <a:xfrm>
            <a:off x="6074569" y="4417568"/>
            <a:ext cx="5431892" cy="16312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377" eaLnBrk="0" fontAlgn="base" hangingPunct="0">
              <a:spcBef>
                <a:spcPct val="0"/>
              </a:spcBef>
              <a:spcAft>
                <a:spcPct val="0"/>
              </a:spcAft>
            </a:pPr>
            <a:r>
              <a:rPr lang="en-US" altLang="en-US" sz="2000" b="1" dirty="0">
                <a:latin typeface="Times New Roman" panose="02020603050405020304" pitchFamily="18" charset="0"/>
                <a:ea typeface="Calibri" panose="020F0502020204030204" pitchFamily="34" charset="0"/>
                <a:cs typeface="Times New Roman" panose="02020603050405020304" pitchFamily="18" charset="0"/>
              </a:rPr>
              <a:t>Reality:</a:t>
            </a:r>
          </a:p>
          <a:p>
            <a:endParaRPr lang="en-US" sz="2000" dirty="0"/>
          </a:p>
          <a:p>
            <a:pPr marL="342900" indent="-342900">
              <a:buFont typeface="Arial" panose="020B0604020202020204" pitchFamily="34" charset="0"/>
              <a:buChar char="•"/>
            </a:pPr>
            <a:r>
              <a:rPr lang="en-US" sz="2000" i="1" dirty="0"/>
              <a:t>Just acquiring technology is not enough</a:t>
            </a:r>
          </a:p>
          <a:p>
            <a:pPr defTabSz="914377" eaLnBrk="0" fontAlgn="base" hangingPunct="0">
              <a:spcBef>
                <a:spcPct val="0"/>
              </a:spcBef>
              <a:spcAft>
                <a:spcPct val="0"/>
              </a:spcAft>
            </a:pPr>
            <a:endParaRPr lang="en-US" altLang="en-US" sz="2000" b="1" dirty="0">
              <a:latin typeface="Times New Roman" panose="02020603050405020304" pitchFamily="18" charset="0"/>
              <a:ea typeface="Calibri" panose="020F0502020204030204" pitchFamily="34" charset="0"/>
              <a:cs typeface="Times New Roman" panose="02020603050405020304" pitchFamily="18" charset="0"/>
            </a:endParaRPr>
          </a:p>
          <a:p>
            <a:pPr marL="285744" indent="-285744" eaLnBrk="0" fontAlgn="base" hangingPunct="0">
              <a:spcBef>
                <a:spcPct val="0"/>
              </a:spcBef>
              <a:spcAft>
                <a:spcPct val="0"/>
              </a:spcAft>
              <a:buFont typeface="Arial"/>
              <a:buChar char="•"/>
            </a:pPr>
            <a:endParaRPr lang="en-US"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24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1106228" y="0"/>
            <a:ext cx="10287000" cy="1199509"/>
          </a:xfrm>
        </p:spPr>
        <p:txBody>
          <a:bodyPr lIns="76535" tIns="38268" rIns="76535" bIns="38268"/>
          <a:lstStyle/>
          <a:p>
            <a:pPr eaLnBrk="1" hangingPunct="1"/>
            <a:r>
              <a:rPr lang="en-US" sz="4800" b="1" dirty="0">
                <a:solidFill>
                  <a:schemeClr val="bg1"/>
                </a:solidFill>
                <a:latin typeface="Arial (headings)"/>
                <a:ea typeface="ヒラギノ明朝 ProN W3" charset="0"/>
                <a:cs typeface="Arial (headings)"/>
              </a:rPr>
              <a:t>The “Intelligent SC” Is Data Driven</a:t>
            </a:r>
          </a:p>
        </p:txBody>
      </p:sp>
      <p:sp>
        <p:nvSpPr>
          <p:cNvPr id="18434" name="Rectangle 2"/>
          <p:cNvSpPr>
            <a:spLocks noGrp="1" noChangeArrowheads="1"/>
          </p:cNvSpPr>
          <p:nvPr>
            <p:ph type="body" idx="1"/>
          </p:nvPr>
        </p:nvSpPr>
        <p:spPr>
          <a:xfrm>
            <a:off x="88900" y="1294482"/>
            <a:ext cx="5094388" cy="5476240"/>
          </a:xfrm>
        </p:spPr>
        <p:txBody>
          <a:bodyPr lIns="76535" tIns="38268" rIns="76535" bIns="38268"/>
          <a:lstStyle/>
          <a:p>
            <a:pPr eaLnBrk="1" hangingPunct="1"/>
            <a:r>
              <a:rPr lang="en-US" sz="2400" dirty="0">
                <a:latin typeface="Cambria" charset="0"/>
                <a:ea typeface="ヒラギノ明朝 ProN W3" charset="0"/>
                <a:cs typeface="ヒラギノ明朝 ProN W3" charset="0"/>
                <a:sym typeface="Cambria" charset="0"/>
              </a:rPr>
              <a:t>RFID, POS, Geo-Location, ERP</a:t>
            </a:r>
          </a:p>
          <a:p>
            <a:pPr eaLnBrk="1" hangingPunct="1">
              <a:spcBef>
                <a:spcPts val="1716"/>
              </a:spcBef>
            </a:pPr>
            <a:r>
              <a:rPr lang="en-US" sz="2400" dirty="0">
                <a:latin typeface="Cambria" charset="0"/>
                <a:ea typeface="ヒラギノ明朝 ProN W3" charset="0"/>
                <a:cs typeface="ヒラギノ明朝 ProN W3" charset="0"/>
                <a:sym typeface="Cambria" charset="0"/>
              </a:rPr>
              <a:t>Sensors for vibration, heat (e.g. mounted on an engine), sound </a:t>
            </a:r>
          </a:p>
          <a:p>
            <a:pPr eaLnBrk="1" hangingPunct="1">
              <a:spcBef>
                <a:spcPts val="1716"/>
              </a:spcBef>
            </a:pPr>
            <a:r>
              <a:rPr lang="en-US" sz="2400" dirty="0">
                <a:latin typeface="Cambria" charset="0"/>
                <a:ea typeface="ヒラギノ明朝 ProN W3" charset="0"/>
                <a:cs typeface="ヒラギノ明朝 ProN W3" charset="0"/>
                <a:sym typeface="Cambria" charset="0"/>
              </a:rPr>
              <a:t>Social Media postings (Twitter </a:t>
            </a:r>
            <a:r>
              <a:rPr lang="ja-JP" altLang="en-US" sz="2400" dirty="0">
                <a:latin typeface="Arial" charset="0"/>
                <a:ea typeface="ヒラギノ明朝 ProN W3" charset="0"/>
                <a:cs typeface="ヒラギノ明朝 ProN W3" charset="0"/>
                <a:sym typeface="Cambria" charset="0"/>
              </a:rPr>
              <a:t>“</a:t>
            </a:r>
            <a:r>
              <a:rPr lang="en-US" altLang="ja-JP" sz="2400" dirty="0">
                <a:latin typeface="Cambria" charset="0"/>
                <a:ea typeface="ヒラギノ明朝 ProN W3" charset="0"/>
                <a:cs typeface="ヒラギノ明朝 ProN W3" charset="0"/>
                <a:sym typeface="Cambria" charset="0"/>
              </a:rPr>
              <a:t>re-tweets,</a:t>
            </a:r>
            <a:r>
              <a:rPr lang="ja-JP" altLang="en-US" sz="2400" dirty="0">
                <a:latin typeface="Cambria"/>
                <a:ea typeface="ヒラギノ明朝 ProN W3" charset="0"/>
                <a:cs typeface="Cambria"/>
                <a:sym typeface="Cambria" charset="0"/>
              </a:rPr>
              <a:t>”</a:t>
            </a:r>
            <a:r>
              <a:rPr lang="en-US" altLang="ja-JP" sz="2400" dirty="0">
                <a:latin typeface="Cambria"/>
                <a:ea typeface="ヒラギノ明朝 ProN W3" charset="0"/>
                <a:cs typeface="Cambria"/>
                <a:sym typeface="Cambria" charset="0"/>
              </a:rPr>
              <a:t> Facebook </a:t>
            </a:r>
            <a:r>
              <a:rPr lang="ja-JP" altLang="en-US" sz="2400" dirty="0">
                <a:latin typeface="Cambria"/>
                <a:ea typeface="ヒラギノ明朝 ProN W3" charset="0"/>
                <a:cs typeface="Cambria"/>
                <a:sym typeface="Cambria" charset="0"/>
              </a:rPr>
              <a:t>“</a:t>
            </a:r>
            <a:r>
              <a:rPr lang="en-US" altLang="ja-JP" sz="2400" dirty="0">
                <a:latin typeface="Cambria"/>
                <a:ea typeface="ヒラギノ明朝 ProN W3" charset="0"/>
                <a:cs typeface="Cambria"/>
                <a:sym typeface="Cambria" charset="0"/>
              </a:rPr>
              <a:t>likes</a:t>
            </a:r>
            <a:r>
              <a:rPr lang="ja-JP" altLang="en-US" sz="2400" dirty="0">
                <a:latin typeface="Cambria"/>
                <a:ea typeface="ヒラギノ明朝 ProN W3" charset="0"/>
                <a:cs typeface="Cambria"/>
                <a:sym typeface="Cambria" charset="0"/>
              </a:rPr>
              <a:t>”</a:t>
            </a:r>
            <a:r>
              <a:rPr lang="en-US" altLang="ja-JP" sz="2400" dirty="0">
                <a:latin typeface="Cambria"/>
                <a:ea typeface="ヒラギノ明朝 ProN W3" charset="0"/>
                <a:cs typeface="Cambria"/>
                <a:sym typeface="Cambria" charset="0"/>
              </a:rPr>
              <a:t> blog/wiki entries)</a:t>
            </a:r>
          </a:p>
          <a:p>
            <a:pPr eaLnBrk="1" hangingPunct="1">
              <a:spcBef>
                <a:spcPts val="1716"/>
              </a:spcBef>
            </a:pPr>
            <a:r>
              <a:rPr lang="en-US" altLang="ja-JP" sz="2400" dirty="0">
                <a:latin typeface="Cambria" charset="0"/>
                <a:ea typeface="ヒラギノ明朝 ProN W3" charset="0"/>
                <a:cs typeface="ヒラギノ明朝 ProN W3" charset="0"/>
                <a:sym typeface="Cambria" charset="0"/>
              </a:rPr>
              <a:t>Digital clickstream</a:t>
            </a:r>
          </a:p>
          <a:p>
            <a:pPr eaLnBrk="1" hangingPunct="1">
              <a:spcBef>
                <a:spcPts val="1716"/>
              </a:spcBef>
            </a:pPr>
            <a:r>
              <a:rPr lang="en-US" altLang="ja-JP" sz="2400" dirty="0">
                <a:latin typeface="Cambria" charset="0"/>
                <a:ea typeface="ヒラギノ明朝 ProN W3" charset="0"/>
                <a:cs typeface="ヒラギノ明朝 ProN W3" charset="0"/>
                <a:sym typeface="Cambria" charset="0"/>
              </a:rPr>
              <a:t>Imagery (camera &amp; surveillance)</a:t>
            </a:r>
          </a:p>
          <a:p>
            <a:pPr eaLnBrk="1" hangingPunct="1">
              <a:spcBef>
                <a:spcPts val="1716"/>
              </a:spcBef>
            </a:pPr>
            <a:r>
              <a:rPr lang="en-US" sz="2400" dirty="0">
                <a:latin typeface="Cambria" charset="0"/>
                <a:ea typeface="ヒラギノ明朝 ProN W3" charset="0"/>
                <a:cs typeface="ヒラギノ明朝 ProN W3" charset="0"/>
                <a:sym typeface="Cambria" charset="0"/>
              </a:rPr>
              <a:t>Customer complaints</a:t>
            </a:r>
          </a:p>
          <a:p>
            <a:pPr eaLnBrk="1" hangingPunct="1">
              <a:spcBef>
                <a:spcPts val="1716"/>
              </a:spcBef>
            </a:pPr>
            <a:r>
              <a:rPr lang="en-US" sz="2400" dirty="0">
                <a:latin typeface="Cambria" charset="0"/>
                <a:ea typeface="ヒラギノ明朝 ProN W3" charset="0"/>
                <a:cs typeface="ヒラギノ明朝 ProN W3" charset="0"/>
                <a:sym typeface="Cambria" charset="0"/>
              </a:rPr>
              <a:t>Maintenance logs</a:t>
            </a:r>
          </a:p>
          <a:p>
            <a:pPr marL="0" indent="0" eaLnBrk="1" hangingPunct="1">
              <a:spcBef>
                <a:spcPts val="1716"/>
              </a:spcBef>
              <a:buNone/>
            </a:pPr>
            <a:r>
              <a:rPr lang="en-US" sz="2400" dirty="0">
                <a:latin typeface="Cambria" charset="0"/>
                <a:ea typeface="ヒラギノ明朝 ProN W3" charset="0"/>
                <a:cs typeface="ヒラギノ明朝 ProN W3" charset="0"/>
                <a:sym typeface="Cambria" charset="0"/>
              </a:rPr>
              <a:t>    </a:t>
            </a:r>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291994"/>
            <a:ext cx="6616700" cy="23998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6" name="TextBox 5"/>
          <p:cNvSpPr txBox="1"/>
          <p:nvPr/>
        </p:nvSpPr>
        <p:spPr>
          <a:xfrm>
            <a:off x="0" y="276179"/>
            <a:ext cx="12192000" cy="923330"/>
          </a:xfrm>
          <a:prstGeom prst="rect">
            <a:avLst/>
          </a:prstGeom>
          <a:solidFill>
            <a:schemeClr val="accent2"/>
          </a:solidFill>
        </p:spPr>
        <p:txBody>
          <a:bodyPr wrap="square" rtlCol="0">
            <a:spAutoFit/>
          </a:bodyPr>
          <a:lstStyle/>
          <a:p>
            <a:pPr algn="ctr"/>
            <a:r>
              <a:rPr lang="en-US" sz="3600" b="1" dirty="0">
                <a:solidFill>
                  <a:schemeClr val="bg1"/>
                </a:solidFill>
                <a:latin typeface="+mj-lt"/>
              </a:rPr>
              <a:t>THE INTELLIGENT SUPPLY CHAIN IS DATA DRIVEN</a:t>
            </a:r>
          </a:p>
          <a:p>
            <a:endParaRPr lang="en-US" dirty="0">
              <a:solidFill>
                <a:schemeClr val="bg1"/>
              </a:solidFill>
            </a:endParaRPr>
          </a:p>
        </p:txBody>
      </p:sp>
    </p:spTree>
    <p:extLst>
      <p:ext uri="{BB962C8B-B14F-4D97-AF65-F5344CB8AC3E}">
        <p14:creationId xmlns:p14="http://schemas.microsoft.com/office/powerpoint/2010/main" val="3525371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3331163" y="2904616"/>
            <a:ext cx="2615014" cy="244821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p>
          <a:p>
            <a:endParaRPr lang="en-US" sz="2400" b="1" dirty="0"/>
          </a:p>
          <a:p>
            <a:endParaRPr lang="en-US" sz="2400" b="1" dirty="0"/>
          </a:p>
          <a:p>
            <a:endParaRPr lang="en-US" sz="2400" b="1" dirty="0"/>
          </a:p>
          <a:p>
            <a:r>
              <a:rPr lang="en-US" sz="2400" b="1" dirty="0"/>
              <a:t>Connected</a:t>
            </a:r>
          </a:p>
          <a:p>
            <a:pPr marL="285750" indent="-285750">
              <a:buFontTx/>
              <a:buChar char="-"/>
            </a:pPr>
            <a:r>
              <a:rPr lang="en-US" sz="2000" dirty="0"/>
              <a:t>Combining</a:t>
            </a:r>
            <a:endParaRPr lang="en-US" sz="2000" b="1" dirty="0"/>
          </a:p>
          <a:p>
            <a:pPr marL="285750" indent="-285750">
              <a:buFontTx/>
              <a:buChar char="-"/>
            </a:pPr>
            <a:r>
              <a:rPr lang="en-US" sz="2000" dirty="0"/>
              <a:t>Filtering</a:t>
            </a:r>
          </a:p>
          <a:p>
            <a:pPr marL="285750" indent="-285750">
              <a:buFontTx/>
              <a:buChar char="-"/>
            </a:pPr>
            <a:r>
              <a:rPr lang="en-US" sz="2000" dirty="0"/>
              <a:t>Structuring</a:t>
            </a:r>
          </a:p>
          <a:p>
            <a:pPr marL="285750" indent="-285750">
              <a:buFontTx/>
              <a:buChar char="-"/>
            </a:pPr>
            <a:r>
              <a:rPr lang="en-US" sz="2000" dirty="0"/>
              <a:t>Reporting</a:t>
            </a:r>
            <a:endParaRPr lang="en-US" sz="2000" b="1" dirty="0"/>
          </a:p>
          <a:p>
            <a:pPr marL="285750" indent="-285750">
              <a:buFontTx/>
              <a:buChar char="-"/>
            </a:pPr>
            <a:endParaRPr lang="en-US" sz="2000" b="1" dirty="0"/>
          </a:p>
          <a:p>
            <a:pPr marL="285750" indent="-285750">
              <a:buFontTx/>
              <a:buChar char="-"/>
            </a:pPr>
            <a:endParaRPr lang="en-US" sz="2000" b="1" dirty="0"/>
          </a:p>
          <a:p>
            <a:pPr marL="285750" indent="-285750">
              <a:buFontTx/>
              <a:buChar char="-"/>
            </a:pPr>
            <a:endParaRPr lang="en-US" sz="2000" b="1" dirty="0"/>
          </a:p>
        </p:txBody>
      </p:sp>
      <p:sp>
        <p:nvSpPr>
          <p:cNvPr id="9" name="Rectangle 8"/>
          <p:cNvSpPr/>
          <p:nvPr/>
        </p:nvSpPr>
        <p:spPr>
          <a:xfrm>
            <a:off x="6280091" y="2915758"/>
            <a:ext cx="2615014" cy="244821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p>
          <a:p>
            <a:endParaRPr lang="en-US" sz="2400" b="1" dirty="0"/>
          </a:p>
          <a:p>
            <a:endParaRPr lang="en-US" sz="2400" b="1" dirty="0"/>
          </a:p>
          <a:p>
            <a:endParaRPr lang="en-US" sz="2400" b="1" dirty="0"/>
          </a:p>
          <a:p>
            <a:r>
              <a:rPr lang="en-US" sz="2400" b="1" dirty="0"/>
              <a:t>Intelligent</a:t>
            </a:r>
          </a:p>
          <a:p>
            <a:pPr marL="285750" indent="-285750">
              <a:buFontTx/>
              <a:buChar char="-"/>
            </a:pPr>
            <a:r>
              <a:rPr lang="en-US" sz="2000" dirty="0"/>
              <a:t>Visualizing</a:t>
            </a:r>
          </a:p>
          <a:p>
            <a:pPr marL="285750" indent="-285750">
              <a:buFontTx/>
              <a:buChar char="-"/>
            </a:pPr>
            <a:r>
              <a:rPr lang="en-US" sz="2000" dirty="0"/>
              <a:t>Diagnosing</a:t>
            </a:r>
          </a:p>
          <a:p>
            <a:pPr marL="285750" indent="-285750">
              <a:buFontTx/>
              <a:buChar char="-"/>
            </a:pPr>
            <a:r>
              <a:rPr lang="en-US" sz="2000" dirty="0"/>
              <a:t>Predicting</a:t>
            </a:r>
          </a:p>
          <a:p>
            <a:pPr marL="285750" indent="-285750">
              <a:buFontTx/>
              <a:buChar char="-"/>
            </a:pPr>
            <a:r>
              <a:rPr lang="en-US" sz="2000" dirty="0"/>
              <a:t>Prescribing</a:t>
            </a:r>
          </a:p>
          <a:p>
            <a:endParaRPr lang="en-US" sz="2000" dirty="0"/>
          </a:p>
          <a:p>
            <a:pPr marL="285750" indent="-285750">
              <a:buFontTx/>
              <a:buChar char="-"/>
            </a:pPr>
            <a:endParaRPr lang="en-US" sz="2000" dirty="0"/>
          </a:p>
          <a:p>
            <a:endParaRPr lang="en-US" sz="2000" b="1" dirty="0"/>
          </a:p>
        </p:txBody>
      </p:sp>
      <p:sp>
        <p:nvSpPr>
          <p:cNvPr id="10" name="Rectangle 9"/>
          <p:cNvSpPr/>
          <p:nvPr/>
        </p:nvSpPr>
        <p:spPr>
          <a:xfrm>
            <a:off x="9199892" y="2915756"/>
            <a:ext cx="2615014" cy="244821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p>
          <a:p>
            <a:endParaRPr lang="en-US" sz="2400" b="1" dirty="0"/>
          </a:p>
          <a:p>
            <a:endParaRPr lang="en-US" sz="2400" b="1" dirty="0"/>
          </a:p>
          <a:p>
            <a:endParaRPr lang="en-US" sz="2400" b="1" dirty="0"/>
          </a:p>
          <a:p>
            <a:r>
              <a:rPr lang="en-US" sz="2400" b="1" dirty="0"/>
              <a:t>Adaptive</a:t>
            </a:r>
          </a:p>
          <a:p>
            <a:pPr marL="285750" indent="-285750">
              <a:buFontTx/>
              <a:buChar char="-"/>
            </a:pPr>
            <a:r>
              <a:rPr lang="en-US" sz="2000" dirty="0"/>
              <a:t>Alerting</a:t>
            </a:r>
          </a:p>
          <a:p>
            <a:pPr marL="285750" indent="-285750">
              <a:buFontTx/>
              <a:buChar char="-"/>
            </a:pPr>
            <a:r>
              <a:rPr lang="en-US" sz="2000" dirty="0"/>
              <a:t>Matching</a:t>
            </a:r>
          </a:p>
          <a:p>
            <a:pPr marL="285750" indent="-285750">
              <a:buFontTx/>
              <a:buChar char="-"/>
            </a:pPr>
            <a:r>
              <a:rPr lang="en-US" sz="2000" dirty="0"/>
              <a:t>Orchestrating</a:t>
            </a:r>
          </a:p>
          <a:p>
            <a:pPr marL="285750" indent="-285750">
              <a:buFontTx/>
              <a:buChar char="-"/>
            </a:pPr>
            <a:r>
              <a:rPr lang="en-US" sz="2000" dirty="0"/>
              <a:t>Automating</a:t>
            </a:r>
          </a:p>
          <a:p>
            <a:endParaRPr lang="en-US" sz="2000" dirty="0"/>
          </a:p>
          <a:p>
            <a:pPr marL="285750" indent="-285750">
              <a:buFontTx/>
              <a:buChar char="-"/>
            </a:pPr>
            <a:endParaRPr lang="en-US" sz="2000" b="1" dirty="0"/>
          </a:p>
          <a:p>
            <a:pPr marL="285750" indent="-285750">
              <a:buFontTx/>
              <a:buChar char="-"/>
            </a:pPr>
            <a:endParaRPr lang="en-US" sz="2000" b="1" dirty="0"/>
          </a:p>
        </p:txBody>
      </p:sp>
      <p:grpSp>
        <p:nvGrpSpPr>
          <p:cNvPr id="17" name="Group 16"/>
          <p:cNvGrpSpPr>
            <a:grpSpLocks noChangeAspect="1"/>
          </p:cNvGrpSpPr>
          <p:nvPr/>
        </p:nvGrpSpPr>
        <p:grpSpPr>
          <a:xfrm>
            <a:off x="9010658" y="328270"/>
            <a:ext cx="3181342" cy="2299482"/>
            <a:chOff x="1941033" y="959641"/>
            <a:chExt cx="7680397" cy="4826857"/>
          </a:xfrm>
        </p:grpSpPr>
        <p:pic>
          <p:nvPicPr>
            <p:cNvPr id="18" name="Picture 17"/>
            <p:cNvPicPr>
              <a:picLocks noChangeAspect="1"/>
            </p:cNvPicPr>
            <p:nvPr/>
          </p:nvPicPr>
          <p:blipFill rotWithShape="1">
            <a:blip r:embed="rId3"/>
            <a:srcRect l="10548" r="10412"/>
            <a:stretch/>
          </p:blipFill>
          <p:spPr>
            <a:xfrm>
              <a:off x="4037172" y="2113841"/>
              <a:ext cx="3582828" cy="2590196"/>
            </a:xfrm>
            <a:prstGeom prst="rect">
              <a:avLst/>
            </a:prstGeom>
          </p:spPr>
        </p:pic>
        <p:sp>
          <p:nvSpPr>
            <p:cNvPr id="19" name="TextBox 18"/>
            <p:cNvSpPr txBox="1"/>
            <p:nvPr/>
          </p:nvSpPr>
          <p:spPr>
            <a:xfrm>
              <a:off x="4940767" y="1093261"/>
              <a:ext cx="1714060" cy="865512"/>
            </a:xfrm>
            <a:prstGeom prst="rect">
              <a:avLst/>
            </a:prstGeom>
            <a:noFill/>
          </p:spPr>
          <p:txBody>
            <a:bodyPr wrap="none" rtlCol="0">
              <a:spAutoFit/>
            </a:bodyPr>
            <a:lstStyle/>
            <a:p>
              <a:pPr algn="ctr"/>
              <a:r>
                <a:rPr lang="en-US" sz="1100" dirty="0"/>
                <a:t>Sense</a:t>
              </a:r>
            </a:p>
          </p:txBody>
        </p:sp>
        <p:sp>
          <p:nvSpPr>
            <p:cNvPr id="20" name="TextBox 19"/>
            <p:cNvSpPr txBox="1"/>
            <p:nvPr/>
          </p:nvSpPr>
          <p:spPr>
            <a:xfrm>
              <a:off x="7536137" y="3051544"/>
              <a:ext cx="2085293" cy="865512"/>
            </a:xfrm>
            <a:prstGeom prst="rect">
              <a:avLst/>
            </a:prstGeom>
            <a:noFill/>
          </p:spPr>
          <p:txBody>
            <a:bodyPr wrap="none" rtlCol="0">
              <a:spAutoFit/>
            </a:bodyPr>
            <a:lstStyle/>
            <a:p>
              <a:pPr algn="ctr"/>
              <a:r>
                <a:rPr lang="en-US" sz="1100" dirty="0"/>
                <a:t>Analyze</a:t>
              </a:r>
            </a:p>
          </p:txBody>
        </p:sp>
        <p:sp>
          <p:nvSpPr>
            <p:cNvPr id="21" name="TextBox 20"/>
            <p:cNvSpPr txBox="1"/>
            <p:nvPr/>
          </p:nvSpPr>
          <p:spPr>
            <a:xfrm>
              <a:off x="4872114" y="4869510"/>
              <a:ext cx="1947405" cy="865512"/>
            </a:xfrm>
            <a:prstGeom prst="rect">
              <a:avLst/>
            </a:prstGeom>
            <a:noFill/>
          </p:spPr>
          <p:txBody>
            <a:bodyPr wrap="none" rtlCol="0">
              <a:spAutoFit/>
            </a:bodyPr>
            <a:lstStyle/>
            <a:p>
              <a:pPr algn="ctr"/>
              <a:r>
                <a:rPr lang="en-US" sz="1100" dirty="0"/>
                <a:t>Predict</a:t>
              </a:r>
            </a:p>
          </p:txBody>
        </p:sp>
        <p:sp>
          <p:nvSpPr>
            <p:cNvPr id="22" name="TextBox 21"/>
            <p:cNvSpPr txBox="1"/>
            <p:nvPr/>
          </p:nvSpPr>
          <p:spPr>
            <a:xfrm>
              <a:off x="1941033" y="3051544"/>
              <a:ext cx="2255004" cy="865512"/>
            </a:xfrm>
            <a:prstGeom prst="rect">
              <a:avLst/>
            </a:prstGeom>
            <a:noFill/>
          </p:spPr>
          <p:txBody>
            <a:bodyPr wrap="none" rtlCol="0">
              <a:spAutoFit/>
            </a:bodyPr>
            <a:lstStyle/>
            <a:p>
              <a:pPr algn="ctr"/>
              <a:r>
                <a:rPr lang="en-US" sz="1100" dirty="0"/>
                <a:t>Respond</a:t>
              </a:r>
            </a:p>
          </p:txBody>
        </p:sp>
        <p:sp>
          <p:nvSpPr>
            <p:cNvPr id="23" name="Bent Arrow 8"/>
            <p:cNvSpPr/>
            <p:nvPr/>
          </p:nvSpPr>
          <p:spPr>
            <a:xfrm>
              <a:off x="2804394" y="959641"/>
              <a:ext cx="2194560" cy="214550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24" name="Bent Arrow 9"/>
            <p:cNvSpPr/>
            <p:nvPr/>
          </p:nvSpPr>
          <p:spPr>
            <a:xfrm rot="10800000">
              <a:off x="6619968" y="3781424"/>
              <a:ext cx="2194560" cy="2005074"/>
            </a:xfrm>
            <a:prstGeom prst="bentArrow">
              <a:avLst>
                <a:gd name="adj1" fmla="val 25000"/>
                <a:gd name="adj2" fmla="val 24287"/>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25" name="Bent Arrow 11"/>
            <p:cNvSpPr/>
            <p:nvPr/>
          </p:nvSpPr>
          <p:spPr>
            <a:xfrm rot="5400000">
              <a:off x="6884187" y="973100"/>
              <a:ext cx="1862244" cy="239068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26" name="Bent Arrow 12"/>
            <p:cNvSpPr/>
            <p:nvPr/>
          </p:nvSpPr>
          <p:spPr>
            <a:xfrm rot="16200000">
              <a:off x="2953252" y="3443062"/>
              <a:ext cx="1707342" cy="238406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grpSp>
      <p:pic>
        <p:nvPicPr>
          <p:cNvPr id="4" name="Graphic 3" descr="Smart Phone"/>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52494" y="3545230"/>
            <a:ext cx="455868" cy="455868"/>
          </a:xfrm>
          <a:prstGeom prst="rect">
            <a:avLst/>
          </a:prstGeom>
        </p:spPr>
      </p:pic>
      <p:pic>
        <p:nvPicPr>
          <p:cNvPr id="5" name="Graphic 4" descr="Gauge"/>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81383" y="4100954"/>
            <a:ext cx="483412" cy="483412"/>
          </a:xfrm>
          <a:prstGeom prst="rect">
            <a:avLst/>
          </a:prstGeom>
        </p:spPr>
      </p:pic>
      <p:pic>
        <p:nvPicPr>
          <p:cNvPr id="6" name="Graphic 5" descr="Upward trend"/>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123736" y="3991342"/>
            <a:ext cx="581195" cy="581195"/>
          </a:xfrm>
          <a:prstGeom prst="rect">
            <a:avLst/>
          </a:prstGeom>
        </p:spPr>
      </p:pic>
      <p:pic>
        <p:nvPicPr>
          <p:cNvPr id="36" name="Graphic 35" descr="Magnifying glass"/>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194724" y="3434471"/>
            <a:ext cx="533238" cy="533238"/>
          </a:xfrm>
          <a:prstGeom prst="rect">
            <a:avLst/>
          </a:prstGeom>
        </p:spPr>
      </p:pic>
      <p:pic>
        <p:nvPicPr>
          <p:cNvPr id="39" name="Graphic 38" descr="Cloud"/>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320374" y="3707125"/>
            <a:ext cx="404782" cy="404782"/>
          </a:xfrm>
          <a:prstGeom prst="rect">
            <a:avLst/>
          </a:prstGeom>
        </p:spPr>
      </p:pic>
      <p:pic>
        <p:nvPicPr>
          <p:cNvPr id="41" name="Graphic 40" descr="Filte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275813" y="4166744"/>
            <a:ext cx="506054" cy="506054"/>
          </a:xfrm>
          <a:prstGeom prst="rect">
            <a:avLst/>
          </a:prstGeom>
        </p:spPr>
      </p:pic>
      <p:pic>
        <p:nvPicPr>
          <p:cNvPr id="43" name="Graphic 42" descr="Single gea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088951" y="4625134"/>
            <a:ext cx="623977" cy="623977"/>
          </a:xfrm>
          <a:prstGeom prst="rect">
            <a:avLst/>
          </a:prstGeom>
        </p:spPr>
      </p:pic>
      <p:sp>
        <p:nvSpPr>
          <p:cNvPr id="34" name="TextBox 33"/>
          <p:cNvSpPr txBox="1"/>
          <p:nvPr/>
        </p:nvSpPr>
        <p:spPr>
          <a:xfrm>
            <a:off x="5300203" y="3305637"/>
            <a:ext cx="482824" cy="369332"/>
          </a:xfrm>
          <a:prstGeom prst="rect">
            <a:avLst/>
          </a:prstGeom>
          <a:noFill/>
        </p:spPr>
        <p:txBody>
          <a:bodyPr wrap="none" rtlCol="0">
            <a:spAutoFit/>
          </a:bodyPr>
          <a:lstStyle/>
          <a:p>
            <a:r>
              <a:rPr lang="en-US" b="1" dirty="0" err="1"/>
              <a:t>IoT</a:t>
            </a:r>
            <a:endParaRPr lang="en-US" b="1" dirty="0"/>
          </a:p>
        </p:txBody>
      </p:sp>
      <p:pic>
        <p:nvPicPr>
          <p:cNvPr id="49" name="Graphic 48" descr="Playbook"/>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166674" y="4723918"/>
            <a:ext cx="597390" cy="597390"/>
          </a:xfrm>
          <a:prstGeom prst="rect">
            <a:avLst/>
          </a:prstGeom>
        </p:spPr>
      </p:pic>
      <p:sp>
        <p:nvSpPr>
          <p:cNvPr id="52" name="Rectangle 51">
            <a:extLst>
              <a:ext uri="{FF2B5EF4-FFF2-40B4-BE49-F238E27FC236}">
                <a16:creationId xmlns:a16="http://schemas.microsoft.com/office/drawing/2014/main" id="{1B13FAD5-3937-42A2-9D7D-3B9E53B6C655}"/>
              </a:ext>
            </a:extLst>
          </p:cNvPr>
          <p:cNvSpPr/>
          <p:nvPr/>
        </p:nvSpPr>
        <p:spPr>
          <a:xfrm>
            <a:off x="476929" y="2926896"/>
            <a:ext cx="2615014" cy="244821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p>
          <a:p>
            <a:endParaRPr lang="en-US" sz="2400" b="1" dirty="0"/>
          </a:p>
          <a:p>
            <a:endParaRPr lang="en-US" sz="2400" b="1" dirty="0"/>
          </a:p>
          <a:p>
            <a:endParaRPr lang="en-US" sz="2400" b="1" dirty="0"/>
          </a:p>
          <a:p>
            <a:endParaRPr lang="en-US" sz="2400" b="1" dirty="0"/>
          </a:p>
          <a:p>
            <a:r>
              <a:rPr lang="en-US" sz="2400" b="1" dirty="0"/>
              <a:t>Digitized</a:t>
            </a:r>
          </a:p>
          <a:p>
            <a:pPr marL="285750" indent="-285750">
              <a:buFontTx/>
              <a:buChar char="-"/>
            </a:pPr>
            <a:r>
              <a:rPr lang="en-US" sz="2000" dirty="0"/>
              <a:t>Sensing</a:t>
            </a:r>
          </a:p>
          <a:p>
            <a:pPr marL="285750" indent="-285750">
              <a:buFontTx/>
              <a:buChar char="-"/>
            </a:pPr>
            <a:r>
              <a:rPr lang="en-US" sz="2000" dirty="0"/>
              <a:t>Capturing</a:t>
            </a:r>
          </a:p>
          <a:p>
            <a:pPr marL="285750" indent="-285750">
              <a:buFontTx/>
              <a:buChar char="-"/>
            </a:pPr>
            <a:r>
              <a:rPr lang="en-US" sz="2000" dirty="0"/>
              <a:t>Standardizing</a:t>
            </a:r>
          </a:p>
          <a:p>
            <a:pPr marL="285750" indent="-285750">
              <a:buFontTx/>
              <a:buChar char="-"/>
            </a:pPr>
            <a:endParaRPr lang="en-US" sz="2000" b="1" dirty="0"/>
          </a:p>
          <a:p>
            <a:pPr marL="285750" indent="-285750">
              <a:buFontTx/>
              <a:buChar char="-"/>
            </a:pPr>
            <a:endParaRPr lang="en-US" sz="2000" b="1" dirty="0"/>
          </a:p>
          <a:p>
            <a:pPr marL="285750" indent="-285750">
              <a:buFontTx/>
              <a:buChar char="-"/>
            </a:pPr>
            <a:endParaRPr lang="en-US" sz="2000" b="1" dirty="0"/>
          </a:p>
          <a:p>
            <a:pPr marL="285750" indent="-285750">
              <a:buFontTx/>
              <a:buChar char="-"/>
            </a:pPr>
            <a:endParaRPr lang="en-US" sz="2000" b="1" dirty="0"/>
          </a:p>
        </p:txBody>
      </p:sp>
      <p:pic>
        <p:nvPicPr>
          <p:cNvPr id="53" name="Graphic 52" descr="Voice">
            <a:extLst>
              <a:ext uri="{FF2B5EF4-FFF2-40B4-BE49-F238E27FC236}">
                <a16:creationId xmlns:a16="http://schemas.microsoft.com/office/drawing/2014/main" id="{C0B952BB-4AA3-4947-A620-3714A4426138}"/>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439551" y="3528452"/>
            <a:ext cx="569926" cy="569926"/>
          </a:xfrm>
          <a:prstGeom prst="rect">
            <a:avLst/>
          </a:prstGeom>
        </p:spPr>
      </p:pic>
      <p:pic>
        <p:nvPicPr>
          <p:cNvPr id="55" name="Graphic 54" descr="Barcode">
            <a:extLst>
              <a:ext uri="{FF2B5EF4-FFF2-40B4-BE49-F238E27FC236}">
                <a16:creationId xmlns:a16="http://schemas.microsoft.com/office/drawing/2014/main" id="{8BF83F96-D761-4C6E-B354-2D78D106FF83}"/>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2471975" y="4566770"/>
            <a:ext cx="518369" cy="518369"/>
          </a:xfrm>
          <a:prstGeom prst="rect">
            <a:avLst/>
          </a:prstGeom>
        </p:spPr>
      </p:pic>
      <p:pic>
        <p:nvPicPr>
          <p:cNvPr id="58" name="Graphic 57" descr="Eye">
            <a:extLst>
              <a:ext uri="{FF2B5EF4-FFF2-40B4-BE49-F238E27FC236}">
                <a16:creationId xmlns:a16="http://schemas.microsoft.com/office/drawing/2014/main" id="{EB75E255-1883-4547-9B0D-9981DB8E4E0F}"/>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2473672" y="4031796"/>
            <a:ext cx="501115" cy="501115"/>
          </a:xfrm>
          <a:prstGeom prst="rect">
            <a:avLst/>
          </a:prstGeom>
        </p:spPr>
      </p:pic>
      <p:pic>
        <p:nvPicPr>
          <p:cNvPr id="59" name="Graphic 58" descr="Table">
            <a:extLst>
              <a:ext uri="{FF2B5EF4-FFF2-40B4-BE49-F238E27FC236}">
                <a16:creationId xmlns:a16="http://schemas.microsoft.com/office/drawing/2014/main" id="{C52FC973-3381-49BD-8BE1-765AAC192E84}"/>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5176616" y="4577673"/>
            <a:ext cx="641230" cy="641230"/>
          </a:xfrm>
          <a:prstGeom prst="rect">
            <a:avLst/>
          </a:prstGeom>
        </p:spPr>
      </p:pic>
      <p:sp>
        <p:nvSpPr>
          <p:cNvPr id="29" name="TextBox 28">
            <a:extLst>
              <a:ext uri="{FF2B5EF4-FFF2-40B4-BE49-F238E27FC236}">
                <a16:creationId xmlns:a16="http://schemas.microsoft.com/office/drawing/2014/main" id="{9D9DBBFF-912C-424F-8E51-4FEF79B93AE0}"/>
              </a:ext>
            </a:extLst>
          </p:cNvPr>
          <p:cNvSpPr txBox="1"/>
          <p:nvPr/>
        </p:nvSpPr>
        <p:spPr>
          <a:xfrm>
            <a:off x="924670" y="2919672"/>
            <a:ext cx="1236608" cy="523220"/>
          </a:xfrm>
          <a:prstGeom prst="rect">
            <a:avLst/>
          </a:prstGeom>
          <a:noFill/>
        </p:spPr>
        <p:txBody>
          <a:bodyPr wrap="square" rtlCol="0">
            <a:spAutoFit/>
          </a:bodyPr>
          <a:lstStyle/>
          <a:p>
            <a:r>
              <a:rPr lang="en-US" sz="2800" b="1" dirty="0">
                <a:solidFill>
                  <a:schemeClr val="bg1"/>
                </a:solidFill>
              </a:rPr>
              <a:t>DATA</a:t>
            </a:r>
          </a:p>
        </p:txBody>
      </p:sp>
      <p:sp>
        <p:nvSpPr>
          <p:cNvPr id="60" name="TextBox 59">
            <a:extLst>
              <a:ext uri="{FF2B5EF4-FFF2-40B4-BE49-F238E27FC236}">
                <a16:creationId xmlns:a16="http://schemas.microsoft.com/office/drawing/2014/main" id="{F06D8824-6B4A-4FB9-80A5-7625A0158F28}"/>
              </a:ext>
            </a:extLst>
          </p:cNvPr>
          <p:cNvSpPr txBox="1"/>
          <p:nvPr/>
        </p:nvSpPr>
        <p:spPr>
          <a:xfrm>
            <a:off x="3264198" y="2891275"/>
            <a:ext cx="2751728" cy="523220"/>
          </a:xfrm>
          <a:prstGeom prst="rect">
            <a:avLst/>
          </a:prstGeom>
          <a:noFill/>
        </p:spPr>
        <p:txBody>
          <a:bodyPr wrap="square" rtlCol="0">
            <a:spAutoFit/>
          </a:bodyPr>
          <a:lstStyle/>
          <a:p>
            <a:r>
              <a:rPr lang="en-US" sz="2800" b="1" dirty="0">
                <a:solidFill>
                  <a:schemeClr val="bg1"/>
                </a:solidFill>
              </a:rPr>
              <a:t>INFORMATION</a:t>
            </a:r>
          </a:p>
        </p:txBody>
      </p:sp>
      <p:sp>
        <p:nvSpPr>
          <p:cNvPr id="61" name="TextBox 60">
            <a:extLst>
              <a:ext uri="{FF2B5EF4-FFF2-40B4-BE49-F238E27FC236}">
                <a16:creationId xmlns:a16="http://schemas.microsoft.com/office/drawing/2014/main" id="{D08C01C0-3540-4485-A4EE-EA873C901E4C}"/>
              </a:ext>
            </a:extLst>
          </p:cNvPr>
          <p:cNvSpPr txBox="1"/>
          <p:nvPr/>
        </p:nvSpPr>
        <p:spPr>
          <a:xfrm>
            <a:off x="6606379" y="2908534"/>
            <a:ext cx="1960747" cy="523220"/>
          </a:xfrm>
          <a:prstGeom prst="rect">
            <a:avLst/>
          </a:prstGeom>
          <a:noFill/>
        </p:spPr>
        <p:txBody>
          <a:bodyPr wrap="square" rtlCol="0">
            <a:spAutoFit/>
          </a:bodyPr>
          <a:lstStyle/>
          <a:p>
            <a:r>
              <a:rPr lang="en-US" sz="2800" b="1" cap="all" dirty="0">
                <a:solidFill>
                  <a:srgbClr val="FFFFFF"/>
                </a:solidFill>
              </a:rPr>
              <a:t>Insight</a:t>
            </a:r>
          </a:p>
        </p:txBody>
      </p:sp>
      <p:sp>
        <p:nvSpPr>
          <p:cNvPr id="62" name="TextBox 61">
            <a:extLst>
              <a:ext uri="{FF2B5EF4-FFF2-40B4-BE49-F238E27FC236}">
                <a16:creationId xmlns:a16="http://schemas.microsoft.com/office/drawing/2014/main" id="{E4403CC8-C19E-4D38-84A2-EFB7317A06FE}"/>
              </a:ext>
            </a:extLst>
          </p:cNvPr>
          <p:cNvSpPr txBox="1"/>
          <p:nvPr/>
        </p:nvSpPr>
        <p:spPr>
          <a:xfrm>
            <a:off x="9713922" y="2930812"/>
            <a:ext cx="1682918" cy="523220"/>
          </a:xfrm>
          <a:prstGeom prst="rect">
            <a:avLst/>
          </a:prstGeom>
          <a:noFill/>
        </p:spPr>
        <p:txBody>
          <a:bodyPr wrap="square" rtlCol="0">
            <a:spAutoFit/>
          </a:bodyPr>
          <a:lstStyle/>
          <a:p>
            <a:r>
              <a:rPr lang="en-US" sz="2800" b="1" cap="all" dirty="0">
                <a:solidFill>
                  <a:schemeClr val="bg1"/>
                </a:solidFill>
              </a:rPr>
              <a:t>Action</a:t>
            </a:r>
          </a:p>
        </p:txBody>
      </p:sp>
      <p:sp>
        <p:nvSpPr>
          <p:cNvPr id="35" name="TextBox 34">
            <a:extLst>
              <a:ext uri="{FF2B5EF4-FFF2-40B4-BE49-F238E27FC236}">
                <a16:creationId xmlns:a16="http://schemas.microsoft.com/office/drawing/2014/main" id="{8D3EEDC4-C7B7-3946-A639-0CFB25284A85}"/>
              </a:ext>
            </a:extLst>
          </p:cNvPr>
          <p:cNvSpPr txBox="1"/>
          <p:nvPr/>
        </p:nvSpPr>
        <p:spPr>
          <a:xfrm>
            <a:off x="10246" y="0"/>
            <a:ext cx="9199892" cy="1046440"/>
          </a:xfrm>
          <a:prstGeom prst="rect">
            <a:avLst/>
          </a:prstGeom>
          <a:solidFill>
            <a:schemeClr val="accent2"/>
          </a:solidFill>
        </p:spPr>
        <p:txBody>
          <a:bodyPr wrap="square" rtlCol="0">
            <a:spAutoFit/>
          </a:bodyPr>
          <a:lstStyle/>
          <a:p>
            <a:pPr algn="ctr"/>
            <a:r>
              <a:rPr lang="en-US" sz="4400" b="1" dirty="0">
                <a:solidFill>
                  <a:schemeClr val="bg1"/>
                </a:solidFill>
                <a:latin typeface="+mj-lt"/>
                <a:cs typeface="Calibri" panose="020F0502020204030204" pitchFamily="34" charset="0"/>
              </a:rPr>
              <a:t>THE INTELLIGENG SUPPLY CHAIN</a:t>
            </a:r>
          </a:p>
          <a:p>
            <a:endParaRPr lang="en-US" dirty="0">
              <a:solidFill>
                <a:schemeClr val="bg1"/>
              </a:solidFill>
            </a:endParaRPr>
          </a:p>
        </p:txBody>
      </p:sp>
    </p:spTree>
    <p:extLst>
      <p:ext uri="{BB962C8B-B14F-4D97-AF65-F5344CB8AC3E}">
        <p14:creationId xmlns:p14="http://schemas.microsoft.com/office/powerpoint/2010/main" val="368748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500" fill="hold"/>
                                        <p:tgtEl>
                                          <p:spTgt spid="49"/>
                                        </p:tgtEl>
                                        <p:attrNameLst>
                                          <p:attrName>ppt_x</p:attrName>
                                        </p:attrNameLst>
                                      </p:cBhvr>
                                      <p:tavLst>
                                        <p:tav tm="0">
                                          <p:val>
                                            <p:strVal val="0-#ppt_w/2"/>
                                          </p:val>
                                        </p:tav>
                                        <p:tav tm="100000">
                                          <p:val>
                                            <p:strVal val="#ppt_x"/>
                                          </p:val>
                                        </p:tav>
                                      </p:tavLst>
                                    </p:anim>
                                    <p:anim calcmode="lin" valueType="num">
                                      <p:cBhvr additive="base">
                                        <p:cTn id="17" dur="500" fill="hold"/>
                                        <p:tgtEl>
                                          <p:spTgt spid="49"/>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0-#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0-#ppt_w/2"/>
                                          </p:val>
                                        </p:tav>
                                        <p:tav tm="100000">
                                          <p:val>
                                            <p:strVal val="#ppt_x"/>
                                          </p:val>
                                        </p:tav>
                                      </p:tavLst>
                                    </p:anim>
                                    <p:anim calcmode="lin" valueType="num">
                                      <p:cBhvr additive="base">
                                        <p:cTn id="29" dur="500" fill="hold"/>
                                        <p:tgtEl>
                                          <p:spTgt spid="4"/>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0-#ppt_w/2"/>
                                          </p:val>
                                        </p:tav>
                                        <p:tav tm="100000">
                                          <p:val>
                                            <p:strVal val="#ppt_x"/>
                                          </p:val>
                                        </p:tav>
                                      </p:tavLst>
                                    </p:anim>
                                    <p:anim calcmode="lin" valueType="num">
                                      <p:cBhvr additive="base">
                                        <p:cTn id="33" dur="500" fill="hold"/>
                                        <p:tgtEl>
                                          <p:spTgt spid="5"/>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0-#ppt_w/2"/>
                                          </p:val>
                                        </p:tav>
                                        <p:tav tm="100000">
                                          <p:val>
                                            <p:strVal val="#ppt_x"/>
                                          </p:val>
                                        </p:tav>
                                      </p:tavLst>
                                    </p:anim>
                                    <p:anim calcmode="lin" valueType="num">
                                      <p:cBhvr additive="base">
                                        <p:cTn id="37" dur="500" fill="hold"/>
                                        <p:tgtEl>
                                          <p:spTgt spid="6"/>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additive="base">
                                        <p:cTn id="40" dur="500" fill="hold"/>
                                        <p:tgtEl>
                                          <p:spTgt spid="36"/>
                                        </p:tgtEl>
                                        <p:attrNameLst>
                                          <p:attrName>ppt_x</p:attrName>
                                        </p:attrNameLst>
                                      </p:cBhvr>
                                      <p:tavLst>
                                        <p:tav tm="0">
                                          <p:val>
                                            <p:strVal val="0-#ppt_w/2"/>
                                          </p:val>
                                        </p:tav>
                                        <p:tav tm="100000">
                                          <p:val>
                                            <p:strVal val="#ppt_x"/>
                                          </p:val>
                                        </p:tav>
                                      </p:tavLst>
                                    </p:anim>
                                    <p:anim calcmode="lin" valueType="num">
                                      <p:cBhvr additive="base">
                                        <p:cTn id="41" dur="500" fill="hold"/>
                                        <p:tgtEl>
                                          <p:spTgt spid="36"/>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500" fill="hold"/>
                                        <p:tgtEl>
                                          <p:spTgt spid="39"/>
                                        </p:tgtEl>
                                        <p:attrNameLst>
                                          <p:attrName>ppt_x</p:attrName>
                                        </p:attrNameLst>
                                      </p:cBhvr>
                                      <p:tavLst>
                                        <p:tav tm="0">
                                          <p:val>
                                            <p:strVal val="0-#ppt_w/2"/>
                                          </p:val>
                                        </p:tav>
                                        <p:tav tm="100000">
                                          <p:val>
                                            <p:strVal val="#ppt_x"/>
                                          </p:val>
                                        </p:tav>
                                      </p:tavLst>
                                    </p:anim>
                                    <p:anim calcmode="lin" valueType="num">
                                      <p:cBhvr additive="base">
                                        <p:cTn id="45" dur="500" fill="hold"/>
                                        <p:tgtEl>
                                          <p:spTgt spid="39"/>
                                        </p:tgtEl>
                                        <p:attrNameLst>
                                          <p:attrName>ppt_y</p:attrName>
                                        </p:attrNameLst>
                                      </p:cBhvr>
                                      <p:tavLst>
                                        <p:tav tm="0">
                                          <p:val>
                                            <p:strVal val="#ppt_y"/>
                                          </p:val>
                                        </p:tav>
                                        <p:tav tm="100000">
                                          <p:val>
                                            <p:strVal val="#ppt_y"/>
                                          </p:val>
                                        </p:tav>
                                      </p:tavLst>
                                    </p:anim>
                                  </p:childTnLst>
                                </p:cTn>
                              </p:par>
                              <p:par>
                                <p:cTn id="46" presetID="2" presetClass="entr" presetSubtype="8" fill="hold" nodeType="with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additive="base">
                                        <p:cTn id="48" dur="500" fill="hold"/>
                                        <p:tgtEl>
                                          <p:spTgt spid="41"/>
                                        </p:tgtEl>
                                        <p:attrNameLst>
                                          <p:attrName>ppt_x</p:attrName>
                                        </p:attrNameLst>
                                      </p:cBhvr>
                                      <p:tavLst>
                                        <p:tav tm="0">
                                          <p:val>
                                            <p:strVal val="0-#ppt_w/2"/>
                                          </p:val>
                                        </p:tav>
                                        <p:tav tm="100000">
                                          <p:val>
                                            <p:strVal val="#ppt_x"/>
                                          </p:val>
                                        </p:tav>
                                      </p:tavLst>
                                    </p:anim>
                                    <p:anim calcmode="lin" valueType="num">
                                      <p:cBhvr additive="base">
                                        <p:cTn id="49" dur="500" fill="hold"/>
                                        <p:tgtEl>
                                          <p:spTgt spid="41"/>
                                        </p:tgtEl>
                                        <p:attrNameLst>
                                          <p:attrName>ppt_y</p:attrName>
                                        </p:attrNameLst>
                                      </p:cBhvr>
                                      <p:tavLst>
                                        <p:tav tm="0">
                                          <p:val>
                                            <p:strVal val="#ppt_y"/>
                                          </p:val>
                                        </p:tav>
                                        <p:tav tm="100000">
                                          <p:val>
                                            <p:strVal val="#ppt_y"/>
                                          </p:val>
                                        </p:tav>
                                      </p:tavLst>
                                    </p:anim>
                                  </p:childTnLst>
                                </p:cTn>
                              </p:par>
                              <p:par>
                                <p:cTn id="50" presetID="2" presetClass="entr" presetSubtype="8" fill="hold" nodeType="with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additive="base">
                                        <p:cTn id="52" dur="500" fill="hold"/>
                                        <p:tgtEl>
                                          <p:spTgt spid="43"/>
                                        </p:tgtEl>
                                        <p:attrNameLst>
                                          <p:attrName>ppt_x</p:attrName>
                                        </p:attrNameLst>
                                      </p:cBhvr>
                                      <p:tavLst>
                                        <p:tav tm="0">
                                          <p:val>
                                            <p:strVal val="0-#ppt_w/2"/>
                                          </p:val>
                                        </p:tav>
                                        <p:tav tm="100000">
                                          <p:val>
                                            <p:strVal val="#ppt_x"/>
                                          </p:val>
                                        </p:tav>
                                      </p:tavLst>
                                    </p:anim>
                                    <p:anim calcmode="lin" valueType="num">
                                      <p:cBhvr additive="base">
                                        <p:cTn id="53" dur="500" fill="hold"/>
                                        <p:tgtEl>
                                          <p:spTgt spid="43"/>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500" fill="hold"/>
                                        <p:tgtEl>
                                          <p:spTgt spid="34"/>
                                        </p:tgtEl>
                                        <p:attrNameLst>
                                          <p:attrName>ppt_x</p:attrName>
                                        </p:attrNameLst>
                                      </p:cBhvr>
                                      <p:tavLst>
                                        <p:tav tm="0">
                                          <p:val>
                                            <p:strVal val="0-#ppt_w/2"/>
                                          </p:val>
                                        </p:tav>
                                        <p:tav tm="100000">
                                          <p:val>
                                            <p:strVal val="#ppt_x"/>
                                          </p:val>
                                        </p:tav>
                                      </p:tavLst>
                                    </p:anim>
                                    <p:anim calcmode="lin" valueType="num">
                                      <p:cBhvr additive="base">
                                        <p:cTn id="57" dur="500" fill="hold"/>
                                        <p:tgtEl>
                                          <p:spTgt spid="34"/>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52"/>
                                        </p:tgtEl>
                                        <p:attrNameLst>
                                          <p:attrName>style.visibility</p:attrName>
                                        </p:attrNameLst>
                                      </p:cBhvr>
                                      <p:to>
                                        <p:strVal val="visible"/>
                                      </p:to>
                                    </p:set>
                                    <p:anim calcmode="lin" valueType="num">
                                      <p:cBhvr additive="base">
                                        <p:cTn id="60" dur="500" fill="hold"/>
                                        <p:tgtEl>
                                          <p:spTgt spid="52"/>
                                        </p:tgtEl>
                                        <p:attrNameLst>
                                          <p:attrName>ppt_x</p:attrName>
                                        </p:attrNameLst>
                                      </p:cBhvr>
                                      <p:tavLst>
                                        <p:tav tm="0">
                                          <p:val>
                                            <p:strVal val="0-#ppt_w/2"/>
                                          </p:val>
                                        </p:tav>
                                        <p:tav tm="100000">
                                          <p:val>
                                            <p:strVal val="#ppt_x"/>
                                          </p:val>
                                        </p:tav>
                                      </p:tavLst>
                                    </p:anim>
                                    <p:anim calcmode="lin" valueType="num">
                                      <p:cBhvr additive="base">
                                        <p:cTn id="61" dur="500" fill="hold"/>
                                        <p:tgtEl>
                                          <p:spTgt spid="52"/>
                                        </p:tgtEl>
                                        <p:attrNameLst>
                                          <p:attrName>ppt_y</p:attrName>
                                        </p:attrNameLst>
                                      </p:cBhvr>
                                      <p:tavLst>
                                        <p:tav tm="0">
                                          <p:val>
                                            <p:strVal val="#ppt_y"/>
                                          </p:val>
                                        </p:tav>
                                        <p:tav tm="100000">
                                          <p:val>
                                            <p:strVal val="#ppt_y"/>
                                          </p:val>
                                        </p:tav>
                                      </p:tavLst>
                                    </p:anim>
                                  </p:childTnLst>
                                </p:cTn>
                              </p:par>
                              <p:par>
                                <p:cTn id="62" presetID="2" presetClass="entr" presetSubtype="8" fill="hold"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additive="base">
                                        <p:cTn id="64" dur="500" fill="hold"/>
                                        <p:tgtEl>
                                          <p:spTgt spid="53"/>
                                        </p:tgtEl>
                                        <p:attrNameLst>
                                          <p:attrName>ppt_x</p:attrName>
                                        </p:attrNameLst>
                                      </p:cBhvr>
                                      <p:tavLst>
                                        <p:tav tm="0">
                                          <p:val>
                                            <p:strVal val="0-#ppt_w/2"/>
                                          </p:val>
                                        </p:tav>
                                        <p:tav tm="100000">
                                          <p:val>
                                            <p:strVal val="#ppt_x"/>
                                          </p:val>
                                        </p:tav>
                                      </p:tavLst>
                                    </p:anim>
                                    <p:anim calcmode="lin" valueType="num">
                                      <p:cBhvr additive="base">
                                        <p:cTn id="65" dur="500" fill="hold"/>
                                        <p:tgtEl>
                                          <p:spTgt spid="53"/>
                                        </p:tgtEl>
                                        <p:attrNameLst>
                                          <p:attrName>ppt_y</p:attrName>
                                        </p:attrNameLst>
                                      </p:cBhvr>
                                      <p:tavLst>
                                        <p:tav tm="0">
                                          <p:val>
                                            <p:strVal val="#ppt_y"/>
                                          </p:val>
                                        </p:tav>
                                        <p:tav tm="100000">
                                          <p:val>
                                            <p:strVal val="#ppt_y"/>
                                          </p:val>
                                        </p:tav>
                                      </p:tavLst>
                                    </p:anim>
                                  </p:childTnLst>
                                </p:cTn>
                              </p:par>
                              <p:par>
                                <p:cTn id="66" presetID="2" presetClass="entr" presetSubtype="8" fill="hold" nodeType="withEffect">
                                  <p:stCondLst>
                                    <p:cond delay="0"/>
                                  </p:stCondLst>
                                  <p:childTnLst>
                                    <p:set>
                                      <p:cBhvr>
                                        <p:cTn id="67" dur="1" fill="hold">
                                          <p:stCondLst>
                                            <p:cond delay="0"/>
                                          </p:stCondLst>
                                        </p:cTn>
                                        <p:tgtEl>
                                          <p:spTgt spid="55"/>
                                        </p:tgtEl>
                                        <p:attrNameLst>
                                          <p:attrName>style.visibility</p:attrName>
                                        </p:attrNameLst>
                                      </p:cBhvr>
                                      <p:to>
                                        <p:strVal val="visible"/>
                                      </p:to>
                                    </p:set>
                                    <p:anim calcmode="lin" valueType="num">
                                      <p:cBhvr additive="base">
                                        <p:cTn id="68" dur="500" fill="hold"/>
                                        <p:tgtEl>
                                          <p:spTgt spid="55"/>
                                        </p:tgtEl>
                                        <p:attrNameLst>
                                          <p:attrName>ppt_x</p:attrName>
                                        </p:attrNameLst>
                                      </p:cBhvr>
                                      <p:tavLst>
                                        <p:tav tm="0">
                                          <p:val>
                                            <p:strVal val="0-#ppt_w/2"/>
                                          </p:val>
                                        </p:tav>
                                        <p:tav tm="100000">
                                          <p:val>
                                            <p:strVal val="#ppt_x"/>
                                          </p:val>
                                        </p:tav>
                                      </p:tavLst>
                                    </p:anim>
                                    <p:anim calcmode="lin" valueType="num">
                                      <p:cBhvr additive="base">
                                        <p:cTn id="69" dur="500" fill="hold"/>
                                        <p:tgtEl>
                                          <p:spTgt spid="55"/>
                                        </p:tgtEl>
                                        <p:attrNameLst>
                                          <p:attrName>ppt_y</p:attrName>
                                        </p:attrNameLst>
                                      </p:cBhvr>
                                      <p:tavLst>
                                        <p:tav tm="0">
                                          <p:val>
                                            <p:strVal val="#ppt_y"/>
                                          </p:val>
                                        </p:tav>
                                        <p:tav tm="100000">
                                          <p:val>
                                            <p:strVal val="#ppt_y"/>
                                          </p:val>
                                        </p:tav>
                                      </p:tavLst>
                                    </p:anim>
                                  </p:childTnLst>
                                </p:cTn>
                              </p:par>
                              <p:par>
                                <p:cTn id="70" presetID="2" presetClass="entr" presetSubtype="8" fill="hold" nodeType="with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additive="base">
                                        <p:cTn id="72" dur="500" fill="hold"/>
                                        <p:tgtEl>
                                          <p:spTgt spid="58"/>
                                        </p:tgtEl>
                                        <p:attrNameLst>
                                          <p:attrName>ppt_x</p:attrName>
                                        </p:attrNameLst>
                                      </p:cBhvr>
                                      <p:tavLst>
                                        <p:tav tm="0">
                                          <p:val>
                                            <p:strVal val="0-#ppt_w/2"/>
                                          </p:val>
                                        </p:tav>
                                        <p:tav tm="100000">
                                          <p:val>
                                            <p:strVal val="#ppt_x"/>
                                          </p:val>
                                        </p:tav>
                                      </p:tavLst>
                                    </p:anim>
                                    <p:anim calcmode="lin" valueType="num">
                                      <p:cBhvr additive="base">
                                        <p:cTn id="73" dur="500" fill="hold"/>
                                        <p:tgtEl>
                                          <p:spTgt spid="58"/>
                                        </p:tgtEl>
                                        <p:attrNameLst>
                                          <p:attrName>ppt_y</p:attrName>
                                        </p:attrNameLst>
                                      </p:cBhvr>
                                      <p:tavLst>
                                        <p:tav tm="0">
                                          <p:val>
                                            <p:strVal val="#ppt_y"/>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additive="base">
                                        <p:cTn id="76" dur="500" fill="hold"/>
                                        <p:tgtEl>
                                          <p:spTgt spid="29"/>
                                        </p:tgtEl>
                                        <p:attrNameLst>
                                          <p:attrName>ppt_x</p:attrName>
                                        </p:attrNameLst>
                                      </p:cBhvr>
                                      <p:tavLst>
                                        <p:tav tm="0">
                                          <p:val>
                                            <p:strVal val="#ppt_x"/>
                                          </p:val>
                                        </p:tav>
                                        <p:tav tm="100000">
                                          <p:val>
                                            <p:strVal val="#ppt_x"/>
                                          </p:val>
                                        </p:tav>
                                      </p:tavLst>
                                    </p:anim>
                                    <p:anim calcmode="lin" valueType="num">
                                      <p:cBhvr additive="base">
                                        <p:cTn id="77" dur="500" fill="hold"/>
                                        <p:tgtEl>
                                          <p:spTgt spid="29"/>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60"/>
                                        </p:tgtEl>
                                        <p:attrNameLst>
                                          <p:attrName>style.visibility</p:attrName>
                                        </p:attrNameLst>
                                      </p:cBhvr>
                                      <p:to>
                                        <p:strVal val="visible"/>
                                      </p:to>
                                    </p:set>
                                    <p:anim calcmode="lin" valueType="num">
                                      <p:cBhvr additive="base">
                                        <p:cTn id="80" dur="500" fill="hold"/>
                                        <p:tgtEl>
                                          <p:spTgt spid="60"/>
                                        </p:tgtEl>
                                        <p:attrNameLst>
                                          <p:attrName>ppt_x</p:attrName>
                                        </p:attrNameLst>
                                      </p:cBhvr>
                                      <p:tavLst>
                                        <p:tav tm="0">
                                          <p:val>
                                            <p:strVal val="#ppt_x"/>
                                          </p:val>
                                        </p:tav>
                                        <p:tav tm="100000">
                                          <p:val>
                                            <p:strVal val="#ppt_x"/>
                                          </p:val>
                                        </p:tav>
                                      </p:tavLst>
                                    </p:anim>
                                    <p:anim calcmode="lin" valueType="num">
                                      <p:cBhvr additive="base">
                                        <p:cTn id="81" dur="500" fill="hold"/>
                                        <p:tgtEl>
                                          <p:spTgt spid="60"/>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61"/>
                                        </p:tgtEl>
                                        <p:attrNameLst>
                                          <p:attrName>style.visibility</p:attrName>
                                        </p:attrNameLst>
                                      </p:cBhvr>
                                      <p:to>
                                        <p:strVal val="visible"/>
                                      </p:to>
                                    </p:set>
                                    <p:anim calcmode="lin" valueType="num">
                                      <p:cBhvr additive="base">
                                        <p:cTn id="84" dur="500" fill="hold"/>
                                        <p:tgtEl>
                                          <p:spTgt spid="61"/>
                                        </p:tgtEl>
                                        <p:attrNameLst>
                                          <p:attrName>ppt_x</p:attrName>
                                        </p:attrNameLst>
                                      </p:cBhvr>
                                      <p:tavLst>
                                        <p:tav tm="0">
                                          <p:val>
                                            <p:strVal val="#ppt_x"/>
                                          </p:val>
                                        </p:tav>
                                        <p:tav tm="100000">
                                          <p:val>
                                            <p:strVal val="#ppt_x"/>
                                          </p:val>
                                        </p:tav>
                                      </p:tavLst>
                                    </p:anim>
                                    <p:anim calcmode="lin" valueType="num">
                                      <p:cBhvr additive="base">
                                        <p:cTn id="85" dur="500" fill="hold"/>
                                        <p:tgtEl>
                                          <p:spTgt spid="61"/>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62"/>
                                        </p:tgtEl>
                                        <p:attrNameLst>
                                          <p:attrName>style.visibility</p:attrName>
                                        </p:attrNameLst>
                                      </p:cBhvr>
                                      <p:to>
                                        <p:strVal val="visible"/>
                                      </p:to>
                                    </p:set>
                                    <p:anim calcmode="lin" valueType="num">
                                      <p:cBhvr additive="base">
                                        <p:cTn id="88" dur="500" fill="hold"/>
                                        <p:tgtEl>
                                          <p:spTgt spid="62"/>
                                        </p:tgtEl>
                                        <p:attrNameLst>
                                          <p:attrName>ppt_x</p:attrName>
                                        </p:attrNameLst>
                                      </p:cBhvr>
                                      <p:tavLst>
                                        <p:tav tm="0">
                                          <p:val>
                                            <p:strVal val="#ppt_x"/>
                                          </p:val>
                                        </p:tav>
                                        <p:tav tm="100000">
                                          <p:val>
                                            <p:strVal val="#ppt_x"/>
                                          </p:val>
                                        </p:tav>
                                      </p:tavLst>
                                    </p:anim>
                                    <p:anim calcmode="lin" valueType="num">
                                      <p:cBhvr additive="base">
                                        <p:cTn id="89" dur="500" fill="hold"/>
                                        <p:tgtEl>
                                          <p:spTgt spid="62"/>
                                        </p:tgtEl>
                                        <p:attrNameLst>
                                          <p:attrName>ppt_y</p:attrName>
                                        </p:attrNameLst>
                                      </p:cBhvr>
                                      <p:tavLst>
                                        <p:tav tm="0">
                                          <p:val>
                                            <p:strVal val="1+#ppt_h/2"/>
                                          </p:val>
                                        </p:tav>
                                        <p:tav tm="100000">
                                          <p:val>
                                            <p:strVal val="#ppt_y"/>
                                          </p:val>
                                        </p:tav>
                                      </p:tavLst>
                                    </p:anim>
                                  </p:childTnLst>
                                </p:cTn>
                              </p:par>
                              <p:par>
                                <p:cTn id="90" presetID="2" presetClass="entr" presetSubtype="8" fill="hold" nodeType="withEffect">
                                  <p:stCondLst>
                                    <p:cond delay="0"/>
                                  </p:stCondLst>
                                  <p:childTnLst>
                                    <p:set>
                                      <p:cBhvr>
                                        <p:cTn id="91" dur="1" fill="hold">
                                          <p:stCondLst>
                                            <p:cond delay="0"/>
                                          </p:stCondLst>
                                        </p:cTn>
                                        <p:tgtEl>
                                          <p:spTgt spid="59"/>
                                        </p:tgtEl>
                                        <p:attrNameLst>
                                          <p:attrName>style.visibility</p:attrName>
                                        </p:attrNameLst>
                                      </p:cBhvr>
                                      <p:to>
                                        <p:strVal val="visible"/>
                                      </p:to>
                                    </p:set>
                                    <p:anim calcmode="lin" valueType="num">
                                      <p:cBhvr additive="base">
                                        <p:cTn id="92" dur="500" fill="hold"/>
                                        <p:tgtEl>
                                          <p:spTgt spid="59"/>
                                        </p:tgtEl>
                                        <p:attrNameLst>
                                          <p:attrName>ppt_x</p:attrName>
                                        </p:attrNameLst>
                                      </p:cBhvr>
                                      <p:tavLst>
                                        <p:tav tm="0">
                                          <p:val>
                                            <p:strVal val="0-#ppt_w/2"/>
                                          </p:val>
                                        </p:tav>
                                        <p:tav tm="100000">
                                          <p:val>
                                            <p:strVal val="#ppt_x"/>
                                          </p:val>
                                        </p:tav>
                                      </p:tavLst>
                                    </p:anim>
                                    <p:anim calcmode="lin" valueType="num">
                                      <p:cBhvr additive="base">
                                        <p:cTn id="93"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34" grpId="0"/>
      <p:bldP spid="52" grpId="0" animBg="1"/>
      <p:bldP spid="2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1"/>
          <p:cNvSpPr>
            <a:spLocks noGrp="1" noChangeArrowheads="1"/>
          </p:cNvSpPr>
          <p:nvPr>
            <p:ph type="title" idx="4294967295"/>
          </p:nvPr>
        </p:nvSpPr>
        <p:spPr>
          <a:xfrm>
            <a:off x="2427288" y="0"/>
            <a:ext cx="9764712" cy="969963"/>
          </a:xfrm>
          <a:prstGeom prst="rect">
            <a:avLst/>
          </a:prstGeom>
        </p:spPr>
        <p:txBody>
          <a:bodyPr lIns="76535" tIns="38268" rIns="76535" bIns="38268"/>
          <a:lstStyle/>
          <a:p>
            <a:pPr eaLnBrk="1" hangingPunct="1"/>
            <a:r>
              <a:rPr lang="en-US" sz="4800" b="1" dirty="0">
                <a:solidFill>
                  <a:schemeClr val="bg1"/>
                </a:solidFill>
              </a:rPr>
              <a:t>The Supply Chain “System” </a:t>
            </a:r>
            <a:br>
              <a:rPr lang="en-US" sz="4800" b="1" dirty="0">
                <a:solidFill>
                  <a:schemeClr val="bg1"/>
                </a:solidFill>
              </a:rPr>
            </a:br>
            <a:endParaRPr lang="en-US" sz="4800" b="1" dirty="0">
              <a:solidFill>
                <a:schemeClr val="bg1"/>
              </a:solidFill>
              <a:latin typeface="Didot" charset="0"/>
              <a:ea typeface="ヒラギノ明朝 ProN W3" charset="0"/>
              <a:cs typeface="ヒラギノ明朝 ProN W3" charset="0"/>
            </a:endParaRPr>
          </a:p>
        </p:txBody>
      </p:sp>
      <p:sp>
        <p:nvSpPr>
          <p:cNvPr id="17410" name="Rectangle 2"/>
          <p:cNvSpPr>
            <a:spLocks noGrp="1" noChangeArrowheads="1"/>
          </p:cNvSpPr>
          <p:nvPr>
            <p:ph type="body" idx="4294967295"/>
          </p:nvPr>
        </p:nvSpPr>
        <p:spPr>
          <a:xfrm>
            <a:off x="247650" y="741363"/>
            <a:ext cx="11944350" cy="3573462"/>
          </a:xfrm>
          <a:prstGeom prst="rect">
            <a:avLst/>
          </a:prstGeom>
        </p:spPr>
        <p:txBody>
          <a:bodyPr lIns="76535" tIns="38268" rIns="76535" bIns="38268"/>
          <a:lstStyle/>
          <a:p>
            <a:pPr eaLnBrk="1" hangingPunct="1"/>
            <a:r>
              <a:rPr lang="en-US" sz="2800" dirty="0">
                <a:cs typeface="Palatino"/>
              </a:rPr>
              <a:t>Every SC is a system enabled by analytics &amp; technology</a:t>
            </a:r>
          </a:p>
          <a:p>
            <a:pPr eaLnBrk="1" hangingPunct="1"/>
            <a:r>
              <a:rPr lang="en-US" sz="2800" dirty="0">
                <a:cs typeface="Palatino"/>
              </a:rPr>
              <a:t>The entire “system” must be optimized </a:t>
            </a:r>
          </a:p>
          <a:p>
            <a:pPr eaLnBrk="1" hangingPunct="1"/>
            <a:r>
              <a:rPr lang="en-US" sz="2800" dirty="0">
                <a:cs typeface="Palatino"/>
              </a:rPr>
              <a:t>Marketing may customize product offerings </a:t>
            </a:r>
            <a:r>
              <a:rPr lang="mr-IN" sz="2800" dirty="0">
                <a:cs typeface="Palatino"/>
              </a:rPr>
              <a:t>–</a:t>
            </a:r>
            <a:r>
              <a:rPr lang="en-US" sz="2800" dirty="0">
                <a:cs typeface="Palatino"/>
              </a:rPr>
              <a:t> but  if operations cannot produce them, if logistics cannot deliver them, the system will not respond</a:t>
            </a:r>
          </a:p>
          <a:p>
            <a:pPr eaLnBrk="1" hangingPunct="1"/>
            <a:r>
              <a:rPr lang="en-US" sz="2800" dirty="0">
                <a:cs typeface="Palatino"/>
              </a:rPr>
              <a:t>Information at any one lever – a shortage on the Buy side, delayed shipments on the Move side, or production stoppage on the Make side – needs to be conveyed to other levers informing them and coordinating action</a:t>
            </a:r>
            <a:r>
              <a:rPr lang="en-US" sz="2800" dirty="0">
                <a:ea typeface="ヒラギノ明朝 ProN W3" charset="0"/>
                <a:cs typeface="ヒラギノ明朝 ProN W3" charset="0"/>
              </a:rPr>
              <a:t>. </a:t>
            </a:r>
          </a:p>
        </p:txBody>
      </p:sp>
      <p:graphicFrame>
        <p:nvGraphicFramePr>
          <p:cNvPr id="6" name="Content Placeholder 3"/>
          <p:cNvGraphicFramePr>
            <a:graphicFrameLocks/>
          </p:cNvGraphicFramePr>
          <p:nvPr>
            <p:extLst>
              <p:ext uri="{D42A27DB-BD31-4B8C-83A1-F6EECF244321}">
                <p14:modId xmlns:p14="http://schemas.microsoft.com/office/powerpoint/2010/main" val="234493240"/>
              </p:ext>
            </p:extLst>
          </p:nvPr>
        </p:nvGraphicFramePr>
        <p:xfrm>
          <a:off x="392906" y="4348302"/>
          <a:ext cx="11406188" cy="1523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0" y="16739"/>
            <a:ext cx="12192000" cy="707886"/>
          </a:xfrm>
          <a:prstGeom prst="rect">
            <a:avLst/>
          </a:prstGeom>
          <a:solidFill>
            <a:schemeClr val="accent2"/>
          </a:solidFill>
        </p:spPr>
        <p:txBody>
          <a:bodyPr wrap="square" rtlCol="0">
            <a:spAutoFit/>
          </a:bodyPr>
          <a:lstStyle/>
          <a:p>
            <a:pPr algn="ctr"/>
            <a:r>
              <a:rPr lang="en-US" sz="4000" b="1" dirty="0">
                <a:solidFill>
                  <a:schemeClr val="bg1"/>
                </a:solidFill>
                <a:latin typeface="+mj-lt"/>
              </a:rPr>
              <a:t>A SUPPLY CHAIN IS A ”SYSTEM”</a:t>
            </a:r>
            <a:endParaRPr lang="en-US" sz="4000" dirty="0">
              <a:solidFill>
                <a:schemeClr val="bg1"/>
              </a:solidFill>
              <a:latin typeface="+mj-lt"/>
            </a:endParaRPr>
          </a:p>
        </p:txBody>
      </p:sp>
    </p:spTree>
    <p:extLst>
      <p:ext uri="{BB962C8B-B14F-4D97-AF65-F5344CB8AC3E}">
        <p14:creationId xmlns:p14="http://schemas.microsoft.com/office/powerpoint/2010/main" val="1976860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33375" y="2357437"/>
          <a:ext cx="11406188" cy="1500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ular Callout 4"/>
          <p:cNvSpPr>
            <a:spLocks noChangeArrowheads="1"/>
          </p:cNvSpPr>
          <p:nvPr/>
        </p:nvSpPr>
        <p:spPr bwMode="auto">
          <a:xfrm>
            <a:off x="85344" y="4126316"/>
            <a:ext cx="4310063" cy="1602568"/>
          </a:xfrm>
          <a:prstGeom prst="wedgeRectCallout">
            <a:avLst>
              <a:gd name="adj1" fmla="val -1241"/>
              <a:gd name="adj2" fmla="val -73083"/>
            </a:avLst>
          </a:prstGeom>
          <a:noFill/>
          <a:ln w="25400" algn="ctr">
            <a:solidFill>
              <a:srgbClr val="FFC000"/>
            </a:solidFill>
            <a:miter lim="800000"/>
            <a:headEnd/>
            <a:tailEnd/>
          </a:ln>
          <a:effectLst>
            <a:outerShdw blurRad="40000" dist="23000" dir="5400000" rotWithShape="0">
              <a:srgbClr val="000000">
                <a:alpha val="34999"/>
              </a:srgbClr>
            </a:outerShdw>
          </a:effectLst>
          <a:extLst>
            <a:ext uri="{909E8E84-426E-40dd-AFC4-6F175D3DCCD1}">
              <a14:hiddenFill xmlns="" xmlns:a14="http://schemas.microsoft.com/office/drawing/2010/main">
                <a:solidFill>
                  <a:srgbClr val="FFFFFF"/>
                </a:solidFill>
              </a14:hiddenFill>
            </a:ext>
          </a:extLst>
        </p:spPr>
        <p:txBody>
          <a:bodyPr lIns="76535" tIns="38268" rIns="76535" bIns="38268" anchor="ctr" upright="1"/>
          <a:lstStyle/>
          <a:p>
            <a:pPr>
              <a:defRPr/>
            </a:pPr>
            <a:r>
              <a:rPr lang="en-US" sz="2300" dirty="0">
                <a:solidFill>
                  <a:srgbClr val="000000"/>
                </a:solidFill>
                <a:latin typeface="Times New Roman"/>
                <a:ea typeface="MS Mincho"/>
                <a:cs typeface="Times New Roman"/>
              </a:rPr>
              <a:t> </a:t>
            </a:r>
            <a:endParaRPr lang="en-US" sz="2300" dirty="0">
              <a:latin typeface="Cambria"/>
              <a:ea typeface="MS Mincho"/>
              <a:cs typeface="Times New Roman"/>
            </a:endParaRPr>
          </a:p>
          <a:p>
            <a:pPr>
              <a:defRPr/>
            </a:pPr>
            <a:r>
              <a:rPr lang="en-US" sz="2300" dirty="0">
                <a:solidFill>
                  <a:srgbClr val="000000"/>
                </a:solidFill>
                <a:latin typeface="Times New Roman" panose="02020603050405020304" pitchFamily="18" charset="0"/>
                <a:ea typeface="MS Mincho"/>
                <a:cs typeface="Times New Roman" panose="02020603050405020304" pitchFamily="18" charset="0"/>
              </a:rPr>
              <a:t>● Supplier segmentation</a:t>
            </a:r>
          </a:p>
          <a:p>
            <a:pPr>
              <a:defRPr/>
            </a:pPr>
            <a:r>
              <a:rPr lang="en-US" sz="2300" dirty="0">
                <a:solidFill>
                  <a:srgbClr val="000000"/>
                </a:solidFill>
                <a:latin typeface="Times New Roman" panose="02020603050405020304" pitchFamily="18" charset="0"/>
                <a:ea typeface="MS Mincho"/>
                <a:cs typeface="Times New Roman" panose="02020603050405020304" pitchFamily="18" charset="0"/>
              </a:rPr>
              <a:t>● Supplier risk</a:t>
            </a:r>
          </a:p>
          <a:p>
            <a:pPr>
              <a:defRPr/>
            </a:pPr>
            <a:r>
              <a:rPr lang="en-US" sz="2300" dirty="0">
                <a:solidFill>
                  <a:srgbClr val="000000"/>
                </a:solidFill>
                <a:latin typeface="Times New Roman" panose="02020603050405020304" pitchFamily="18" charset="0"/>
                <a:ea typeface="MS Mincho"/>
                <a:cs typeface="Times New Roman" panose="02020603050405020304" pitchFamily="18" charset="0"/>
              </a:rPr>
              <a:t>● Sourcing channel options</a:t>
            </a:r>
            <a:endParaRPr lang="en-US" sz="2300" dirty="0">
              <a:latin typeface="Times New Roman" panose="02020603050405020304" pitchFamily="18" charset="0"/>
              <a:ea typeface="MS Mincho"/>
              <a:cs typeface="Times New Roman" panose="02020603050405020304" pitchFamily="18" charset="0"/>
            </a:endParaRPr>
          </a:p>
          <a:p>
            <a:pPr>
              <a:defRPr/>
            </a:pPr>
            <a:r>
              <a:rPr lang="en-US" sz="2300" dirty="0">
                <a:solidFill>
                  <a:srgbClr val="000000"/>
                </a:solidFill>
                <a:latin typeface="Times New Roman" panose="02020603050405020304" pitchFamily="18" charset="0"/>
                <a:ea typeface="MS Mincho"/>
                <a:cs typeface="Times New Roman" panose="02020603050405020304" pitchFamily="18" charset="0"/>
              </a:rPr>
              <a:t>● Supplier integration level</a:t>
            </a:r>
            <a:endParaRPr lang="en-US" sz="2300" dirty="0">
              <a:latin typeface="Times New Roman" panose="02020603050405020304" pitchFamily="18" charset="0"/>
              <a:ea typeface="MS Mincho"/>
              <a:cs typeface="Times New Roman" panose="02020603050405020304" pitchFamily="18" charset="0"/>
            </a:endParaRPr>
          </a:p>
          <a:p>
            <a:pPr>
              <a:defRPr/>
            </a:pPr>
            <a:r>
              <a:rPr lang="en-US" sz="2300" dirty="0">
                <a:solidFill>
                  <a:srgbClr val="000000"/>
                </a:solidFill>
                <a:latin typeface="Cambria"/>
                <a:ea typeface="MS Mincho"/>
                <a:cs typeface="Times New Roman"/>
              </a:rPr>
              <a:t> </a:t>
            </a:r>
            <a:endParaRPr lang="en-US" sz="2300" dirty="0">
              <a:latin typeface="Cambria"/>
              <a:ea typeface="MS Mincho"/>
              <a:cs typeface="Times New Roman"/>
            </a:endParaRPr>
          </a:p>
          <a:p>
            <a:pPr>
              <a:defRPr/>
            </a:pPr>
            <a:r>
              <a:rPr lang="en-US" sz="1000" dirty="0">
                <a:solidFill>
                  <a:srgbClr val="000000"/>
                </a:solidFill>
                <a:latin typeface="Cambria"/>
                <a:ea typeface="MS Mincho"/>
                <a:cs typeface="Times New Roman"/>
              </a:rPr>
              <a:t> </a:t>
            </a:r>
            <a:endParaRPr lang="en-US" sz="1000" dirty="0">
              <a:latin typeface="Cambria"/>
              <a:ea typeface="MS Mincho"/>
              <a:cs typeface="Times New Roman"/>
            </a:endParaRPr>
          </a:p>
          <a:p>
            <a:pPr>
              <a:defRPr/>
            </a:pPr>
            <a:r>
              <a:rPr lang="en-US" sz="1000" dirty="0">
                <a:latin typeface="Cambria"/>
                <a:ea typeface="MS Mincho"/>
                <a:cs typeface="Times New Roman"/>
              </a:rPr>
              <a:t> </a:t>
            </a:r>
          </a:p>
        </p:txBody>
      </p:sp>
      <p:sp>
        <p:nvSpPr>
          <p:cNvPr id="6" name="Rectangular Callout 5"/>
          <p:cNvSpPr>
            <a:spLocks noChangeArrowheads="1"/>
          </p:cNvSpPr>
          <p:nvPr/>
        </p:nvSpPr>
        <p:spPr bwMode="auto">
          <a:xfrm>
            <a:off x="3136127" y="78424"/>
            <a:ext cx="3667390" cy="1923231"/>
          </a:xfrm>
          <a:prstGeom prst="wedgeRectCallout">
            <a:avLst>
              <a:gd name="adj1" fmla="val -26227"/>
              <a:gd name="adj2" fmla="val 74356"/>
            </a:avLst>
          </a:prstGeom>
          <a:noFill/>
          <a:ln w="25400" algn="ctr">
            <a:solidFill>
              <a:srgbClr val="FFC000"/>
            </a:solidFill>
            <a:miter lim="800000"/>
            <a:headEnd/>
            <a:tailEnd/>
          </a:ln>
          <a:effectLst>
            <a:outerShdw blurRad="40000" dist="23000" dir="5400000" rotWithShape="0">
              <a:srgbClr val="000000">
                <a:alpha val="34999"/>
              </a:srgbClr>
            </a:outerShdw>
          </a:effectLst>
          <a:extLst>
            <a:ext uri="{909E8E84-426E-40dd-AFC4-6F175D3DCCD1}">
              <a14:hiddenFill xmlns="" xmlns:a14="http://schemas.microsoft.com/office/drawing/2010/main">
                <a:solidFill>
                  <a:srgbClr val="FFFFFF"/>
                </a:solidFill>
              </a14:hiddenFill>
            </a:ext>
          </a:extLst>
        </p:spPr>
        <p:txBody>
          <a:bodyPr lIns="76535" tIns="38268" rIns="76535" bIns="38268" anchor="ctr" upright="1"/>
          <a:lstStyle/>
          <a:p>
            <a:pPr>
              <a:defRPr/>
            </a:pPr>
            <a:endParaRPr lang="en-US" sz="2300" dirty="0">
              <a:latin typeface="Times New Roman" panose="02020603050405020304" pitchFamily="18" charset="0"/>
              <a:ea typeface="MS Mincho"/>
              <a:cs typeface="Times New Roman" panose="02020603050405020304" pitchFamily="18" charset="0"/>
            </a:endParaRPr>
          </a:p>
          <a:p>
            <a:pPr>
              <a:defRPr/>
            </a:pPr>
            <a:r>
              <a:rPr lang="en-US" sz="2300" dirty="0">
                <a:latin typeface="Times New Roman" panose="02020603050405020304" pitchFamily="18" charset="0"/>
                <a:ea typeface="MS Mincho"/>
                <a:cs typeface="Times New Roman" panose="02020603050405020304" pitchFamily="18" charset="0"/>
              </a:rPr>
              <a:t>● Inventory </a:t>
            </a:r>
          </a:p>
          <a:p>
            <a:pPr>
              <a:defRPr/>
            </a:pPr>
            <a:r>
              <a:rPr lang="en-US" sz="2300" dirty="0">
                <a:latin typeface="Times New Roman" panose="02020603050405020304" pitchFamily="18" charset="0"/>
                <a:ea typeface="MS Mincho"/>
                <a:cs typeface="Times New Roman" panose="02020603050405020304" pitchFamily="18" charset="0"/>
              </a:rPr>
              <a:t>● Capacity Constraints</a:t>
            </a:r>
          </a:p>
          <a:p>
            <a:pPr>
              <a:defRPr/>
            </a:pPr>
            <a:r>
              <a:rPr lang="en-US" sz="2300" dirty="0">
                <a:latin typeface="Times New Roman" panose="02020603050405020304" pitchFamily="18" charset="0"/>
                <a:ea typeface="MS Mincho"/>
                <a:cs typeface="Times New Roman" panose="02020603050405020304" pitchFamily="18" charset="0"/>
              </a:rPr>
              <a:t>● Facility Location</a:t>
            </a:r>
          </a:p>
          <a:p>
            <a:pPr>
              <a:defRPr/>
            </a:pPr>
            <a:r>
              <a:rPr lang="en-US" sz="2300" dirty="0">
                <a:solidFill>
                  <a:srgbClr val="000000"/>
                </a:solidFill>
                <a:latin typeface="Times New Roman" panose="02020603050405020304" pitchFamily="18" charset="0"/>
                <a:ea typeface="MS Mincho"/>
                <a:cs typeface="Times New Roman" panose="02020603050405020304" pitchFamily="18" charset="0"/>
              </a:rPr>
              <a:t>●</a:t>
            </a:r>
            <a:r>
              <a:rPr lang="en-US" sz="2300" dirty="0">
                <a:solidFill>
                  <a:schemeClr val="bg1"/>
                </a:solidFill>
                <a:latin typeface="Times New Roman" panose="02020603050405020304" pitchFamily="18" charset="0"/>
                <a:ea typeface="MS Mincho"/>
                <a:cs typeface="Times New Roman" panose="02020603050405020304" pitchFamily="18" charset="0"/>
              </a:rPr>
              <a:t> </a:t>
            </a:r>
            <a:r>
              <a:rPr lang="en-US" sz="2300" dirty="0">
                <a:latin typeface="Times New Roman" panose="02020603050405020304" pitchFamily="18" charset="0"/>
                <a:ea typeface="MS Mincho"/>
                <a:cs typeface="Times New Roman" panose="02020603050405020304" pitchFamily="18" charset="0"/>
              </a:rPr>
              <a:t>Facility Layout</a:t>
            </a:r>
          </a:p>
          <a:p>
            <a:pPr>
              <a:defRPr/>
            </a:pPr>
            <a:r>
              <a:rPr lang="en-US" sz="2300" dirty="0">
                <a:solidFill>
                  <a:srgbClr val="000000"/>
                </a:solidFill>
                <a:latin typeface="Times New Roman" panose="02020603050405020304" pitchFamily="18" charset="0"/>
                <a:ea typeface="MS Mincho"/>
                <a:cs typeface="Times New Roman" panose="02020603050405020304" pitchFamily="18" charset="0"/>
              </a:rPr>
              <a:t>● Workforce Analytics</a:t>
            </a:r>
            <a:endParaRPr lang="en-US" sz="2300" dirty="0">
              <a:latin typeface="Times New Roman" panose="02020603050405020304" pitchFamily="18" charset="0"/>
              <a:ea typeface="MS Mincho"/>
              <a:cs typeface="Times New Roman" panose="02020603050405020304" pitchFamily="18" charset="0"/>
            </a:endParaRPr>
          </a:p>
          <a:p>
            <a:pPr>
              <a:defRPr/>
            </a:pPr>
            <a:r>
              <a:rPr lang="en-US" sz="2300" dirty="0">
                <a:latin typeface="Cambria"/>
                <a:ea typeface="MS Mincho"/>
                <a:cs typeface="Times New Roman"/>
              </a:rPr>
              <a:t> </a:t>
            </a:r>
          </a:p>
        </p:txBody>
      </p:sp>
      <p:sp>
        <p:nvSpPr>
          <p:cNvPr id="7" name="Rectangular Callout 6"/>
          <p:cNvSpPr>
            <a:spLocks noChangeArrowheads="1"/>
          </p:cNvSpPr>
          <p:nvPr/>
        </p:nvSpPr>
        <p:spPr bwMode="auto">
          <a:xfrm>
            <a:off x="7975687" y="78424"/>
            <a:ext cx="4216313" cy="2164904"/>
          </a:xfrm>
          <a:prstGeom prst="wedgeRectCallout">
            <a:avLst>
              <a:gd name="adj1" fmla="val -12477"/>
              <a:gd name="adj2" fmla="val 62253"/>
            </a:avLst>
          </a:prstGeom>
          <a:noFill/>
          <a:ln w="25400" algn="ctr">
            <a:solidFill>
              <a:srgbClr val="FFC000"/>
            </a:solidFill>
            <a:miter lim="800000"/>
            <a:headEnd/>
            <a:tailEnd/>
          </a:ln>
          <a:effectLst>
            <a:outerShdw blurRad="40000" dist="23000" dir="5400000" rotWithShape="0">
              <a:srgbClr val="000000">
                <a:alpha val="34999"/>
              </a:srgbClr>
            </a:outerShdw>
          </a:effectLst>
          <a:extLst>
            <a:ext uri="{909E8E84-426E-40dd-AFC4-6F175D3DCCD1}">
              <a14:hiddenFill xmlns="" xmlns:a14="http://schemas.microsoft.com/office/drawing/2010/main">
                <a:solidFill>
                  <a:srgbClr val="FFFFFF"/>
                </a:solidFill>
              </a14:hiddenFill>
            </a:ext>
          </a:extLst>
        </p:spPr>
        <p:txBody>
          <a:bodyPr lIns="76535" tIns="38268" rIns="76535" bIns="38268" anchor="ctr" upright="1"/>
          <a:lstStyle/>
          <a:p>
            <a:pPr>
              <a:defRPr/>
            </a:pPr>
            <a:r>
              <a:rPr lang="en-US" sz="2300" dirty="0">
                <a:latin typeface="Times New Roman" panose="02020603050405020304" pitchFamily="18" charset="0"/>
                <a:ea typeface="MS Mincho"/>
                <a:cs typeface="Times New Roman" panose="02020603050405020304" pitchFamily="18" charset="0"/>
              </a:rPr>
              <a:t>● Location Based Marketing</a:t>
            </a:r>
          </a:p>
          <a:p>
            <a:pPr>
              <a:defRPr/>
            </a:pPr>
            <a:r>
              <a:rPr lang="en-US" sz="2300" dirty="0">
                <a:latin typeface="Times New Roman" panose="02020603050405020304" pitchFamily="18" charset="0"/>
                <a:ea typeface="MS Mincho"/>
                <a:cs typeface="Times New Roman" panose="02020603050405020304" pitchFamily="18" charset="0"/>
              </a:rPr>
              <a:t>● Cross-selling</a:t>
            </a:r>
          </a:p>
          <a:p>
            <a:pPr>
              <a:defRPr/>
            </a:pPr>
            <a:r>
              <a:rPr lang="en-US" sz="2300" dirty="0">
                <a:latin typeface="Times New Roman" panose="02020603050405020304" pitchFamily="18" charset="0"/>
                <a:ea typeface="MS Mincho"/>
                <a:cs typeface="Times New Roman" panose="02020603050405020304" pitchFamily="18" charset="0"/>
              </a:rPr>
              <a:t>● In-store behavior analysis</a:t>
            </a:r>
          </a:p>
          <a:p>
            <a:pPr>
              <a:defRPr/>
            </a:pPr>
            <a:r>
              <a:rPr lang="en-US" sz="2300" dirty="0">
                <a:solidFill>
                  <a:srgbClr val="000000"/>
                </a:solidFill>
                <a:latin typeface="Times New Roman" panose="02020603050405020304" pitchFamily="18" charset="0"/>
                <a:ea typeface="MS Mincho"/>
                <a:cs typeface="Times New Roman" panose="02020603050405020304" pitchFamily="18" charset="0"/>
              </a:rPr>
              <a:t>● Customer segmentation</a:t>
            </a:r>
            <a:endParaRPr lang="en-US" sz="2300" dirty="0">
              <a:latin typeface="Times New Roman" panose="02020603050405020304" pitchFamily="18" charset="0"/>
              <a:ea typeface="MS Mincho"/>
              <a:cs typeface="Times New Roman" panose="02020603050405020304" pitchFamily="18" charset="0"/>
            </a:endParaRPr>
          </a:p>
          <a:p>
            <a:pPr>
              <a:defRPr/>
            </a:pPr>
            <a:r>
              <a:rPr lang="en-US" sz="2300" dirty="0">
                <a:solidFill>
                  <a:srgbClr val="000000"/>
                </a:solidFill>
                <a:latin typeface="Times New Roman" panose="02020603050405020304" pitchFamily="18" charset="0"/>
                <a:ea typeface="MS Mincho"/>
                <a:cs typeface="Times New Roman" panose="02020603050405020304" pitchFamily="18" charset="0"/>
              </a:rPr>
              <a:t>● Price optimization</a:t>
            </a:r>
            <a:endParaRPr lang="en-US" sz="2300" dirty="0">
              <a:latin typeface="Times New Roman" panose="02020603050405020304" pitchFamily="18" charset="0"/>
              <a:ea typeface="MS Mincho"/>
              <a:cs typeface="Times New Roman" panose="02020603050405020304" pitchFamily="18" charset="0"/>
            </a:endParaRPr>
          </a:p>
          <a:p>
            <a:pPr>
              <a:defRPr/>
            </a:pPr>
            <a:r>
              <a:rPr lang="en-US" sz="1000" dirty="0">
                <a:solidFill>
                  <a:srgbClr val="000000"/>
                </a:solidFill>
                <a:latin typeface="Cambria"/>
                <a:ea typeface="MS Mincho"/>
                <a:cs typeface="Times New Roman"/>
              </a:rPr>
              <a:t> </a:t>
            </a:r>
            <a:endParaRPr lang="en-US" sz="1000" dirty="0">
              <a:latin typeface="Cambria"/>
              <a:ea typeface="MS Mincho"/>
              <a:cs typeface="Times New Roman"/>
            </a:endParaRPr>
          </a:p>
          <a:p>
            <a:pPr algn="just">
              <a:defRPr/>
            </a:pPr>
            <a:r>
              <a:rPr lang="en-US" sz="800" dirty="0">
                <a:latin typeface="Cambria"/>
                <a:ea typeface="MS Mincho"/>
                <a:cs typeface="Times New Roman"/>
              </a:rPr>
              <a:t> </a:t>
            </a:r>
            <a:endParaRPr lang="en-US" sz="1000" dirty="0">
              <a:latin typeface="Cambria"/>
              <a:ea typeface="MS Mincho"/>
              <a:cs typeface="Times New Roman"/>
            </a:endParaRPr>
          </a:p>
        </p:txBody>
      </p:sp>
      <p:sp>
        <p:nvSpPr>
          <p:cNvPr id="8" name="Rectangular Callout 7"/>
          <p:cNvSpPr>
            <a:spLocks noChangeArrowheads="1"/>
          </p:cNvSpPr>
          <p:nvPr/>
        </p:nvSpPr>
        <p:spPr bwMode="auto">
          <a:xfrm>
            <a:off x="6974205" y="4213407"/>
            <a:ext cx="4643438" cy="1571375"/>
          </a:xfrm>
          <a:prstGeom prst="wedgeRectCallout">
            <a:avLst>
              <a:gd name="adj1" fmla="val -33003"/>
              <a:gd name="adj2" fmla="val -82045"/>
            </a:avLst>
          </a:prstGeom>
          <a:noFill/>
          <a:ln w="25400" algn="ctr">
            <a:solidFill>
              <a:srgbClr val="FFC000"/>
            </a:solidFill>
            <a:miter lim="800000"/>
            <a:headEnd/>
            <a:tailEnd/>
          </a:ln>
          <a:effectLst>
            <a:outerShdw blurRad="40000" dist="23000" dir="5400000" rotWithShape="0">
              <a:srgbClr val="000000">
                <a:alpha val="34999"/>
              </a:srgbClr>
            </a:outerShdw>
          </a:effectLst>
          <a:extLst>
            <a:ext uri="{909E8E84-426E-40dd-AFC4-6F175D3DCCD1}">
              <a14:hiddenFill xmlns="" xmlns:a14="http://schemas.microsoft.com/office/drawing/2010/main">
                <a:solidFill>
                  <a:srgbClr val="FFFFFF"/>
                </a:solidFill>
              </a14:hiddenFill>
            </a:ext>
          </a:extLst>
        </p:spPr>
        <p:txBody>
          <a:bodyPr lIns="76535" tIns="38268" rIns="76535" bIns="38268" anchor="ctr" upright="1"/>
          <a:lstStyle/>
          <a:p>
            <a:pPr>
              <a:defRPr/>
            </a:pPr>
            <a:endParaRPr lang="en-US" sz="2300" dirty="0">
              <a:solidFill>
                <a:srgbClr val="000000"/>
              </a:solidFill>
              <a:latin typeface="Times New Roman"/>
              <a:ea typeface="MS Mincho"/>
              <a:cs typeface="Times New Roman"/>
            </a:endParaRPr>
          </a:p>
          <a:p>
            <a:pPr>
              <a:defRPr/>
            </a:pPr>
            <a:endParaRPr lang="en-US" sz="2300" dirty="0">
              <a:solidFill>
                <a:srgbClr val="000000"/>
              </a:solidFill>
              <a:latin typeface="Times New Roman" panose="02020603050405020304" pitchFamily="18" charset="0"/>
              <a:ea typeface="MS Mincho"/>
              <a:cs typeface="Times New Roman" panose="02020603050405020304" pitchFamily="18" charset="0"/>
            </a:endParaRPr>
          </a:p>
          <a:p>
            <a:pPr>
              <a:defRPr/>
            </a:pPr>
            <a:r>
              <a:rPr lang="en-US" sz="2300" dirty="0">
                <a:solidFill>
                  <a:srgbClr val="000000"/>
                </a:solidFill>
                <a:latin typeface="Times New Roman" panose="02020603050405020304" pitchFamily="18" charset="0"/>
                <a:ea typeface="MS Mincho"/>
                <a:cs typeface="Times New Roman" panose="02020603050405020304" pitchFamily="18" charset="0"/>
              </a:rPr>
              <a:t>● </a:t>
            </a:r>
            <a:r>
              <a:rPr lang="en-US" sz="2300" dirty="0">
                <a:latin typeface="Times New Roman" panose="02020603050405020304" pitchFamily="18" charset="0"/>
                <a:ea typeface="MS Mincho"/>
                <a:cs typeface="Times New Roman" panose="02020603050405020304" pitchFamily="18" charset="0"/>
              </a:rPr>
              <a:t>Distribution &amp; logistics </a:t>
            </a:r>
          </a:p>
          <a:p>
            <a:pPr>
              <a:defRPr/>
            </a:pPr>
            <a:r>
              <a:rPr lang="en-US" sz="2300" dirty="0">
                <a:solidFill>
                  <a:srgbClr val="000000"/>
                </a:solidFill>
                <a:latin typeface="Times New Roman" panose="02020603050405020304" pitchFamily="18" charset="0"/>
                <a:ea typeface="MS Mincho"/>
                <a:cs typeface="Times New Roman" panose="02020603050405020304" pitchFamily="18" charset="0"/>
              </a:rPr>
              <a:t>● </a:t>
            </a:r>
            <a:r>
              <a:rPr lang="en-US" sz="2300" dirty="0">
                <a:latin typeface="Times New Roman" panose="02020603050405020304" pitchFamily="18" charset="0"/>
                <a:ea typeface="MS Mincho"/>
                <a:cs typeface="Times New Roman" panose="02020603050405020304" pitchFamily="18" charset="0"/>
              </a:rPr>
              <a:t>Transportation alternatives</a:t>
            </a:r>
          </a:p>
          <a:p>
            <a:pPr>
              <a:defRPr/>
            </a:pPr>
            <a:r>
              <a:rPr lang="en-US" sz="2300" dirty="0">
                <a:solidFill>
                  <a:srgbClr val="000000"/>
                </a:solidFill>
                <a:latin typeface="Times New Roman" panose="02020603050405020304" pitchFamily="18" charset="0"/>
                <a:ea typeface="MS Mincho"/>
                <a:cs typeface="Times New Roman" panose="02020603050405020304" pitchFamily="18" charset="0"/>
              </a:rPr>
              <a:t>● Routing and Scheduling</a:t>
            </a:r>
          </a:p>
          <a:p>
            <a:pPr>
              <a:defRPr/>
            </a:pPr>
            <a:r>
              <a:rPr lang="en-US" sz="2300" dirty="0">
                <a:solidFill>
                  <a:srgbClr val="000000"/>
                </a:solidFill>
                <a:latin typeface="Times New Roman" panose="02020603050405020304" pitchFamily="18" charset="0"/>
                <a:ea typeface="MS Mincho"/>
                <a:cs typeface="Times New Roman" panose="02020603050405020304" pitchFamily="18" charset="0"/>
              </a:rPr>
              <a:t>● Warehousing</a:t>
            </a:r>
          </a:p>
          <a:p>
            <a:pPr>
              <a:defRPr/>
            </a:pPr>
            <a:endParaRPr lang="en-US" sz="2300" dirty="0">
              <a:solidFill>
                <a:srgbClr val="000000"/>
              </a:solidFill>
              <a:latin typeface="Times New Roman"/>
              <a:ea typeface="MS Mincho"/>
              <a:cs typeface="Times New Roman"/>
            </a:endParaRPr>
          </a:p>
          <a:p>
            <a:pPr>
              <a:defRPr/>
            </a:pPr>
            <a:endParaRPr lang="en-US" sz="2300" dirty="0">
              <a:solidFill>
                <a:srgbClr val="000000"/>
              </a:solidFill>
              <a:latin typeface="Times New Roman"/>
              <a:ea typeface="MS Mincho"/>
              <a:cs typeface="Times New Roman"/>
            </a:endParaRPr>
          </a:p>
        </p:txBody>
      </p:sp>
      <p:sp>
        <p:nvSpPr>
          <p:cNvPr id="10" name="Title 9"/>
          <p:cNvSpPr txBox="1">
            <a:spLocks noGrp="1"/>
          </p:cNvSpPr>
          <p:nvPr>
            <p:ph type="title"/>
          </p:nvPr>
        </p:nvSpPr>
        <p:spPr>
          <a:xfrm>
            <a:off x="0" y="5997575"/>
            <a:ext cx="12239625" cy="1446550"/>
          </a:xfrm>
          <a:prstGeom prst="rect">
            <a:avLst/>
          </a:prstGeom>
          <a:solidFill>
            <a:schemeClr val="accent2"/>
          </a:solidFill>
        </p:spPr>
        <p:txBody>
          <a:bodyPr wrap="square" rtlCol="0">
            <a:spAutoFit/>
          </a:bodyPr>
          <a:lstStyle/>
          <a:p>
            <a:pPr algn="ctr"/>
            <a:r>
              <a:rPr lang="en-US" b="1" dirty="0">
                <a:solidFill>
                  <a:schemeClr val="bg1"/>
                </a:solidFill>
              </a:rPr>
              <a:t>ANALYTICS APPLICATIONS</a:t>
            </a:r>
          </a:p>
          <a:p>
            <a:endParaRPr lang="en-US" dirty="0">
              <a:solidFill>
                <a:schemeClr val="bg1"/>
              </a:solidFill>
            </a:endParaRPr>
          </a:p>
        </p:txBody>
      </p:sp>
    </p:spTree>
    <p:extLst>
      <p:ext uri="{BB962C8B-B14F-4D97-AF65-F5344CB8AC3E}">
        <p14:creationId xmlns:p14="http://schemas.microsoft.com/office/powerpoint/2010/main" val="3414161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CA7E25-C5C7-0B49-8E79-F3401BBF0299}"/>
              </a:ext>
            </a:extLst>
          </p:cNvPr>
          <p:cNvSpPr/>
          <p:nvPr/>
        </p:nvSpPr>
        <p:spPr>
          <a:xfrm>
            <a:off x="1" y="-682526"/>
            <a:ext cx="12192000" cy="8032968"/>
          </a:xfrm>
          <a:prstGeom prst="rect">
            <a:avLst/>
          </a:prstGeom>
        </p:spPr>
        <p:txBody>
          <a:bodyPr wrap="square">
            <a:spAutoFit/>
          </a:bodyPr>
          <a:lstStyle/>
          <a:p>
            <a:endParaRPr lang="en-US" sz="36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Optimizing individual functional silos creates a fragmented patchwork approach that does not result in a responsive supply chain.</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It doesn’t provide </a:t>
            </a:r>
            <a:r>
              <a:rPr lang="en-US" sz="3200" b="1" dirty="0"/>
              <a:t>visibility, coordination or connectivity</a:t>
            </a:r>
          </a:p>
          <a:p>
            <a:pPr marL="457200" indent="-457200">
              <a:buFont typeface="Arial" panose="020B0604020202020204" pitchFamily="34" charset="0"/>
              <a:buChar char="•"/>
            </a:pPr>
            <a:endParaRPr lang="en-US" sz="3200" b="1" dirty="0"/>
          </a:p>
          <a:p>
            <a:pPr marL="457200" indent="-457200">
              <a:buFont typeface="Arial" panose="020B0604020202020204" pitchFamily="34" charset="0"/>
              <a:buChar char="•"/>
            </a:pPr>
            <a:r>
              <a:rPr lang="en-US" sz="3200" dirty="0"/>
              <a:t>Successfully managing a SC requires optimizing the system and looking at each of these supply chain levers concurrently.</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What is needed is using an algorithm that integrates human judgment with an end-to-end view of the supply chain. </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p:txBody>
      </p:sp>
      <p:sp>
        <p:nvSpPr>
          <p:cNvPr id="3" name="TextBox 2">
            <a:extLst>
              <a:ext uri="{FF2B5EF4-FFF2-40B4-BE49-F238E27FC236}">
                <a16:creationId xmlns:a16="http://schemas.microsoft.com/office/drawing/2014/main" id="{2C04CFCF-A5A9-8E4A-9936-44024B40FD8B}"/>
              </a:ext>
            </a:extLst>
          </p:cNvPr>
          <p:cNvSpPr txBox="1"/>
          <p:nvPr/>
        </p:nvSpPr>
        <p:spPr>
          <a:xfrm>
            <a:off x="-1" y="36443"/>
            <a:ext cx="12192000" cy="707886"/>
          </a:xfrm>
          <a:prstGeom prst="rect">
            <a:avLst/>
          </a:prstGeom>
          <a:solidFill>
            <a:schemeClr val="accent2"/>
          </a:solidFill>
        </p:spPr>
        <p:txBody>
          <a:bodyPr wrap="square" rtlCol="0">
            <a:spAutoFit/>
          </a:bodyPr>
          <a:lstStyle/>
          <a:p>
            <a:pPr algn="ctr"/>
            <a:r>
              <a:rPr lang="en-US" sz="4000" b="1" dirty="0">
                <a:solidFill>
                  <a:schemeClr val="bg1"/>
                </a:solidFill>
                <a:latin typeface="+mj-lt"/>
              </a:rPr>
              <a:t>CANNOT OPTIMIZE ‘SILOS’</a:t>
            </a:r>
            <a:endParaRPr lang="en-US" sz="4000" dirty="0">
              <a:solidFill>
                <a:schemeClr val="bg1"/>
              </a:solidFill>
              <a:latin typeface="+mj-lt"/>
            </a:endParaRPr>
          </a:p>
        </p:txBody>
      </p:sp>
    </p:spTree>
    <p:extLst>
      <p:ext uri="{BB962C8B-B14F-4D97-AF65-F5344CB8AC3E}">
        <p14:creationId xmlns:p14="http://schemas.microsoft.com/office/powerpoint/2010/main" val="3749716142"/>
      </p:ext>
    </p:extLst>
  </p:cSld>
  <p:clrMapOvr>
    <a:masterClrMapping/>
  </p:clrMapOvr>
</p:sld>
</file>

<file path=ppt/theme/theme1.xml><?xml version="1.0" encoding="utf-8"?>
<a:theme xmlns:a="http://schemas.openxmlformats.org/drawingml/2006/main" name="Wiley-corporate-6192017-teal-Mac">
  <a:themeElements>
    <a:clrScheme name="Wiley EMEA Sales">
      <a:dk1>
        <a:srgbClr val="000000"/>
      </a:dk1>
      <a:lt1>
        <a:srgbClr val="FFFFFF"/>
      </a:lt1>
      <a:dk2>
        <a:srgbClr val="414146"/>
      </a:dk2>
      <a:lt2>
        <a:srgbClr val="D8D9DA"/>
      </a:lt2>
      <a:accent1>
        <a:srgbClr val="009CA9"/>
      </a:accent1>
      <a:accent2>
        <a:srgbClr val="003851"/>
      </a:accent2>
      <a:accent3>
        <a:srgbClr val="02E8FB"/>
      </a:accent3>
      <a:accent4>
        <a:srgbClr val="FFD905"/>
      </a:accent4>
      <a:accent5>
        <a:srgbClr val="FFAF05"/>
      </a:accent5>
      <a:accent6>
        <a:srgbClr val="EB431B"/>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ley-corporate-6192017-teal-Mac" id="{904BAB11-473C-F646-913E-76624756D0A0}" vid="{FF56C473-C6E5-D04C-9EA4-274E5790FE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3747A888F32E40B48EFAA988C1E689" ma:contentTypeVersion="12" ma:contentTypeDescription="Create a new document." ma:contentTypeScope="" ma:versionID="782273fdea35c32cacdee02bd10db255">
  <xsd:schema xmlns:xsd="http://www.w3.org/2001/XMLSchema" xmlns:xs="http://www.w3.org/2001/XMLSchema" xmlns:p="http://schemas.microsoft.com/office/2006/metadata/properties" xmlns:ns2="895c557e-de31-40d1-a907-facf933364a0" xmlns:ns3="3696fcde-a997-4d68-a123-e77857896994" targetNamespace="http://schemas.microsoft.com/office/2006/metadata/properties" ma:root="true" ma:fieldsID="f91666ef78cc7c69f4fec8b5aebad82d" ns2:_="" ns3:_="">
    <xsd:import namespace="895c557e-de31-40d1-a907-facf933364a0"/>
    <xsd:import namespace="3696fcde-a997-4d68-a123-e7785789699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5c557e-de31-40d1-a907-facf933364a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696fcde-a997-4d68-a123-e77857896994"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3696fcde-a997-4d68-a123-e77857896994">
      <UserInfo>
        <DisplayName>Johnson, Lise</DisplayName>
        <AccountId>226</AccountId>
        <AccountType/>
      </UserInfo>
      <UserInfo>
        <DisplayName>Geiler, Jenny</DisplayName>
        <AccountId>175</AccountId>
        <AccountType/>
      </UserInfo>
      <UserInfo>
        <DisplayName>Nadia Sanders</DisplayName>
        <AccountId>471</AccountId>
        <AccountType/>
      </UserInfo>
      <UserInfo>
        <DisplayName>Farrar, Alden</DisplayName>
        <AccountId>152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F2677E-30B6-47D1-93CD-8EC62EB991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5c557e-de31-40d1-a907-facf933364a0"/>
    <ds:schemaRef ds:uri="3696fcde-a997-4d68-a123-e778578969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2E17429-13CD-4EA3-A758-BE71C39C66D3}">
  <ds:schemaRefs>
    <ds:schemaRef ds:uri="http://www.w3.org/XML/1998/namespace"/>
    <ds:schemaRef ds:uri="3696fcde-a997-4d68-a123-e77857896994"/>
    <ds:schemaRef ds:uri="http://purl.org/dc/dcmitype/"/>
    <ds:schemaRef ds:uri="http://purl.org/dc/elements/1.1/"/>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895c557e-de31-40d1-a907-facf933364a0"/>
    <ds:schemaRef ds:uri="http://schemas.microsoft.com/office/2006/metadata/properties"/>
  </ds:schemaRefs>
</ds:datastoreItem>
</file>

<file path=customXml/itemProps3.xml><?xml version="1.0" encoding="utf-8"?>
<ds:datastoreItem xmlns:ds="http://schemas.openxmlformats.org/officeDocument/2006/customXml" ds:itemID="{F61144A5-0161-4391-9709-B203457998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Wiley-corporate-6192017-teal-PC</Template>
  <TotalTime>0</TotalTime>
  <Words>1951</Words>
  <Application>Microsoft Macintosh PowerPoint</Application>
  <PresentationFormat>Widescreen</PresentationFormat>
  <Paragraphs>353</Paragraphs>
  <Slides>23</Slides>
  <Notes>19</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23</vt:i4>
      </vt:variant>
    </vt:vector>
  </HeadingPairs>
  <TitlesOfParts>
    <vt:vector size="42" baseType="lpstr">
      <vt:lpstr>Arial</vt:lpstr>
      <vt:lpstr>Arial (heading</vt:lpstr>
      <vt:lpstr>Arial (heading)</vt:lpstr>
      <vt:lpstr>Arial (headings)</vt:lpstr>
      <vt:lpstr>Calibri</vt:lpstr>
      <vt:lpstr>Cambria</vt:lpstr>
      <vt:lpstr>Courier New</vt:lpstr>
      <vt:lpstr>Didot</vt:lpstr>
      <vt:lpstr>Franklin Gothic Book</vt:lpstr>
      <vt:lpstr>Franklin Gothic Medium</vt:lpstr>
      <vt:lpstr>Open Sans</vt:lpstr>
      <vt:lpstr>Open Sans Light</vt:lpstr>
      <vt:lpstr>Open Sans Semibold</vt:lpstr>
      <vt:lpstr>Palatino</vt:lpstr>
      <vt:lpstr>Source Sans Pro</vt:lpstr>
      <vt:lpstr>Source Serif Pro</vt:lpstr>
      <vt:lpstr>Times New Roman</vt:lpstr>
      <vt:lpstr>Wingdings</vt:lpstr>
      <vt:lpstr>Wiley-corporate-6192017-teal-Mac</vt:lpstr>
      <vt:lpstr>                  Humachine: Humankind, Machines &amp; The Future of Enterprise  </vt:lpstr>
      <vt:lpstr>PowerPoint Presentation</vt:lpstr>
      <vt:lpstr>PowerPoint Presentation</vt:lpstr>
      <vt:lpstr>PowerPoint Presentation</vt:lpstr>
      <vt:lpstr>The “Intelligent SC” Is Data Driven</vt:lpstr>
      <vt:lpstr>PowerPoint Presentation</vt:lpstr>
      <vt:lpstr>The Supply Chain “System”  </vt:lpstr>
      <vt:lpstr>ANALYTICS APPLICATIONS </vt:lpstr>
      <vt:lpstr>PowerPoint Presentation</vt:lpstr>
      <vt:lpstr>Executive SURVEY</vt:lpstr>
      <vt:lpstr>Analytical “Ruts”</vt:lpstr>
      <vt:lpstr>Analytical “Ruts”</vt:lpstr>
      <vt:lpstr>Barriers to Implementation</vt:lpstr>
      <vt:lpstr>OPPORTUNITY FOR STRATEGY &amp; LEADERSHIP</vt:lpstr>
      <vt:lpstr>PowerPoint Presentation</vt:lpstr>
      <vt:lpstr>WHY IT WORKS: MORAVEC’S PARADOX</vt:lpstr>
      <vt:lpstr>Moravec’s Paradox in Management</vt:lpstr>
      <vt:lpstr>HUMACHINE TRAITS</vt:lpstr>
      <vt:lpstr>Implementation Framework</vt:lpstr>
      <vt:lpstr>IMPLEMENTATION LESSONS</vt:lpstr>
      <vt:lpstr>Concluding thoughts</vt:lpstr>
      <vt:lpstr>Concluding thoughts</vt:lpstr>
      <vt:lpstr>Concluding thoughts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Wiley Teaching and Learning Summit</dc:title>
  <dc:creator/>
  <cp:revision>1</cp:revision>
  <dcterms:created xsi:type="dcterms:W3CDTF">2017-11-21T18:34:53Z</dcterms:created>
  <dcterms:modified xsi:type="dcterms:W3CDTF">2020-11-12T17:16:23Z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0x010100BA3747A888F32E40B48EFAA988C1E689</vt:lpwstr>
  </property>
  <property fmtid="{D5CDD505-2E9C-101B-9397-08002B2CF9AE}" pid="3" name="Order">
    <vt:r8>3888600</vt:r8>
  </property>
  <property fmtid="{D5CDD505-2E9C-101B-9397-08002B2CF9AE}" pid="4" name="ComplianceAssetId">
    <vt:lpwstr/>
  </property>
</Properties>
</file>