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28" r:id="rId2"/>
    <p:sldId id="256" r:id="rId3"/>
    <p:sldId id="297" r:id="rId4"/>
    <p:sldId id="288" r:id="rId5"/>
    <p:sldId id="289" r:id="rId6"/>
    <p:sldId id="290" r:id="rId7"/>
    <p:sldId id="291" r:id="rId8"/>
    <p:sldId id="262" r:id="rId9"/>
    <p:sldId id="263" r:id="rId10"/>
    <p:sldId id="264" r:id="rId11"/>
    <p:sldId id="265" r:id="rId12"/>
    <p:sldId id="266" r:id="rId13"/>
    <p:sldId id="267" r:id="rId14"/>
    <p:sldId id="292" r:id="rId15"/>
    <p:sldId id="269" r:id="rId16"/>
    <p:sldId id="296" r:id="rId17"/>
    <p:sldId id="270" r:id="rId18"/>
    <p:sldId id="293" r:id="rId19"/>
    <p:sldId id="298" r:id="rId20"/>
    <p:sldId id="299" r:id="rId21"/>
    <p:sldId id="295" r:id="rId22"/>
    <p:sldId id="313" r:id="rId23"/>
    <p:sldId id="300" r:id="rId24"/>
    <p:sldId id="301" r:id="rId25"/>
    <p:sldId id="302" r:id="rId26"/>
    <p:sldId id="304" r:id="rId27"/>
    <p:sldId id="303" r:id="rId28"/>
    <p:sldId id="305" r:id="rId29"/>
    <p:sldId id="306" r:id="rId30"/>
    <p:sldId id="310" r:id="rId31"/>
    <p:sldId id="309"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0" d="100"/>
          <a:sy n="60" d="100"/>
        </p:scale>
        <p:origin x="40"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AFBF0A5-DC37-4DE0-8E99-392984F978C9}" type="datetimeFigureOut">
              <a:rPr lang="en-US" smtClean="0"/>
              <a:t>11/18/2022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5A03C57-199B-44E1-A719-0BC92D0F894D}" type="slidenum">
              <a:rPr lang="en-US" smtClean="0"/>
              <a:t>‹#›</a:t>
            </a:fld>
            <a:endParaRPr lang="en-US"/>
          </a:p>
        </p:txBody>
      </p:sp>
    </p:spTree>
    <p:extLst>
      <p:ext uri="{BB962C8B-B14F-4D97-AF65-F5344CB8AC3E}">
        <p14:creationId xmlns:p14="http://schemas.microsoft.com/office/powerpoint/2010/main" val="274055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0C73BC20-30C3-4468-A277-C74CB7A1064C}" type="datetimeFigureOut">
              <a:rPr lang="en-US" smtClean="0"/>
              <a:t>11/18/2022</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4023D407-47FB-4B00-B7C8-223A247442AC}" type="slidenum">
              <a:rPr lang="en-US" smtClean="0"/>
              <a:t>‹#›</a:t>
            </a:fld>
            <a:endParaRPr lang="en-US"/>
          </a:p>
        </p:txBody>
      </p:sp>
    </p:spTree>
    <p:extLst>
      <p:ext uri="{BB962C8B-B14F-4D97-AF65-F5344CB8AC3E}">
        <p14:creationId xmlns:p14="http://schemas.microsoft.com/office/powerpoint/2010/main" val="201230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basic reason why the doctrine of “social responsibility” involves the acceptance of the socialist view that political mechanisms, not market mechanisms, are the appropriate way to determine the allocation of scarce resources to alternative uses.”</a:t>
            </a:r>
          </a:p>
          <a:p>
            <a:r>
              <a:rPr lang="en-US" dirty="0"/>
              <a:t>“The difficulty of exercising “social responsibility” illustrates, of course, the great virtue of private competitive enterprise — it forces people to be responsible for their own actions and makes it difficult for them to “exploit” other people for either selfish or unselfish purposes. They can do good—but only at their own expense.”</a:t>
            </a:r>
          </a:p>
          <a:p>
            <a:r>
              <a:rPr lang="en-US" dirty="0"/>
              <a:t>“In a free society, it is hard for “good” people to do “good,” but that is a small price to pay for making it hard for “evil” people to do “evil,” especially since one man's good is anther's evil.”</a:t>
            </a:r>
          </a:p>
        </p:txBody>
      </p:sp>
      <p:sp>
        <p:nvSpPr>
          <p:cNvPr id="4" name="Slide Number Placeholder 3"/>
          <p:cNvSpPr>
            <a:spLocks noGrp="1"/>
          </p:cNvSpPr>
          <p:nvPr>
            <p:ph type="sldNum" sz="quarter" idx="10"/>
          </p:nvPr>
        </p:nvSpPr>
        <p:spPr/>
        <p:txBody>
          <a:bodyPr/>
          <a:lstStyle/>
          <a:p>
            <a:fld id="{D5FA9C36-41B3-4363-90EE-39098924C815}" type="slidenum">
              <a:rPr lang="en-US" smtClean="0"/>
              <a:t>5</a:t>
            </a:fld>
            <a:endParaRPr lang="en-US"/>
          </a:p>
        </p:txBody>
      </p:sp>
    </p:spTree>
    <p:extLst>
      <p:ext uri="{BB962C8B-B14F-4D97-AF65-F5344CB8AC3E}">
        <p14:creationId xmlns:p14="http://schemas.microsoft.com/office/powerpoint/2010/main" val="366263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A9C36-41B3-4363-90EE-39098924C815}" type="slidenum">
              <a:rPr lang="en-US" smtClean="0"/>
              <a:t>6</a:t>
            </a:fld>
            <a:endParaRPr lang="en-US"/>
          </a:p>
        </p:txBody>
      </p:sp>
    </p:spTree>
    <p:extLst>
      <p:ext uri="{BB962C8B-B14F-4D97-AF65-F5344CB8AC3E}">
        <p14:creationId xmlns:p14="http://schemas.microsoft.com/office/powerpoint/2010/main" val="309783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5111DE-CAB1-4481-9802-9B5A92C43DD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370397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111DE-CAB1-4481-9802-9B5A92C43DD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82700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111DE-CAB1-4481-9802-9B5A92C43DD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309272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111DE-CAB1-4481-9802-9B5A92C43DD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61805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5111DE-CAB1-4481-9802-9B5A92C43DD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83980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111DE-CAB1-4481-9802-9B5A92C43DD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46371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111DE-CAB1-4481-9802-9B5A92C43DDE}"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85075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111DE-CAB1-4481-9802-9B5A92C43DDE}"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337187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111DE-CAB1-4481-9802-9B5A92C43DDE}"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26434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5111DE-CAB1-4481-9802-9B5A92C43DD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150983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5111DE-CAB1-4481-9802-9B5A92C43DD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C3DA-1F56-4BA7-8A6F-68464BD06238}" type="slidenum">
              <a:rPr lang="en-US" smtClean="0"/>
              <a:t>‹#›</a:t>
            </a:fld>
            <a:endParaRPr lang="en-US"/>
          </a:p>
        </p:txBody>
      </p:sp>
    </p:spTree>
    <p:extLst>
      <p:ext uri="{BB962C8B-B14F-4D97-AF65-F5344CB8AC3E}">
        <p14:creationId xmlns:p14="http://schemas.microsoft.com/office/powerpoint/2010/main" val="362802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111DE-CAB1-4481-9802-9B5A92C43DDE}"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3C3DA-1F56-4BA7-8A6F-68464BD06238}" type="slidenum">
              <a:rPr lang="en-US" smtClean="0"/>
              <a:t>‹#›</a:t>
            </a:fld>
            <a:endParaRPr lang="en-US"/>
          </a:p>
        </p:txBody>
      </p:sp>
    </p:spTree>
    <p:extLst>
      <p:ext uri="{BB962C8B-B14F-4D97-AF65-F5344CB8AC3E}">
        <p14:creationId xmlns:p14="http://schemas.microsoft.com/office/powerpoint/2010/main" val="26382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sj.com/market-data/quotes/GM"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24544FF-36B1-4A7E-932E-BA2AB2B53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269769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under </a:t>
            </a:r>
            <a:r>
              <a:rPr lang="en-US" dirty="0">
                <a:solidFill>
                  <a:srgbClr val="C00000"/>
                </a:solidFill>
              </a:rPr>
              <a:t>U.S. securities law</a:t>
            </a:r>
          </a:p>
        </p:txBody>
      </p:sp>
      <p:sp>
        <p:nvSpPr>
          <p:cNvPr id="3" name="Content Placeholder 2"/>
          <p:cNvSpPr>
            <a:spLocks noGrp="1"/>
          </p:cNvSpPr>
          <p:nvPr>
            <p:ph idx="1"/>
          </p:nvPr>
        </p:nvSpPr>
        <p:spPr>
          <a:xfrm>
            <a:off x="838200" y="1690688"/>
            <a:ext cx="10515600" cy="4486275"/>
          </a:xfrm>
        </p:spPr>
        <p:txBody>
          <a:bodyPr/>
          <a:lstStyle/>
          <a:p>
            <a:r>
              <a:rPr lang="en-US" dirty="0"/>
              <a:t>Basic principles (I am not a lawyer):</a:t>
            </a:r>
          </a:p>
          <a:p>
            <a:endParaRPr lang="en-US" sz="1000" dirty="0"/>
          </a:p>
          <a:p>
            <a:pPr marL="971550" lvl="1" indent="-514350">
              <a:buFont typeface="+mj-lt"/>
              <a:buAutoNum type="arabicPeriod"/>
            </a:pPr>
            <a:r>
              <a:rPr lang="en-US" dirty="0"/>
              <a:t>When you speak, speak truthfully</a:t>
            </a:r>
          </a:p>
          <a:p>
            <a:pPr marL="971550" lvl="1" indent="-514350">
              <a:buFont typeface="+mj-lt"/>
              <a:buAutoNum type="arabicPeriod"/>
            </a:pPr>
            <a:endParaRPr lang="en-US" sz="1000" dirty="0"/>
          </a:p>
          <a:p>
            <a:pPr marL="971550" lvl="1" indent="-514350">
              <a:buFont typeface="+mj-lt"/>
              <a:buAutoNum type="arabicPeriod"/>
            </a:pPr>
            <a:r>
              <a:rPr lang="en-US" dirty="0"/>
              <a:t>When a specific disclosure duty exists, you must speak</a:t>
            </a:r>
          </a:p>
          <a:p>
            <a:pPr marL="971550" lvl="1" indent="-514350">
              <a:buFont typeface="+mj-lt"/>
              <a:buAutoNum type="arabicPeriod"/>
            </a:pPr>
            <a:endParaRPr lang="en-US" sz="1000" dirty="0"/>
          </a:p>
          <a:p>
            <a:pPr marL="971550" lvl="1" indent="-514350">
              <a:buFont typeface="+mj-lt"/>
              <a:buAutoNum type="arabicPeriod"/>
            </a:pPr>
            <a:r>
              <a:rPr lang="en-US" dirty="0"/>
              <a:t>Once you speak on an issue or topic, there is a duty to tell the whole truth</a:t>
            </a:r>
          </a:p>
        </p:txBody>
      </p:sp>
      <p:sp>
        <p:nvSpPr>
          <p:cNvPr id="4" name="Slide Number Placeholder 3"/>
          <p:cNvSpPr>
            <a:spLocks noGrp="1"/>
          </p:cNvSpPr>
          <p:nvPr>
            <p:ph type="sldNum" sz="quarter" idx="12"/>
          </p:nvPr>
        </p:nvSpPr>
        <p:spPr/>
        <p:txBody>
          <a:bodyPr/>
          <a:lstStyle/>
          <a:p>
            <a:fld id="{14FB1356-FB2F-46F1-B020-1492C8790675}" type="slidenum">
              <a:rPr lang="en-US" smtClean="0"/>
              <a:t>10</a:t>
            </a:fld>
            <a:endParaRPr lang="en-US"/>
          </a:p>
        </p:txBody>
      </p:sp>
      <p:sp>
        <p:nvSpPr>
          <p:cNvPr id="7" name="TextBox 6"/>
          <p:cNvSpPr txBox="1"/>
          <p:nvPr/>
        </p:nvSpPr>
        <p:spPr>
          <a:xfrm>
            <a:off x="2398144" y="4632376"/>
            <a:ext cx="6133382" cy="1200329"/>
          </a:xfrm>
          <a:prstGeom prst="rect">
            <a:avLst/>
          </a:prstGeom>
          <a:noFill/>
        </p:spPr>
        <p:txBody>
          <a:bodyPr wrap="square" rtlCol="0">
            <a:spAutoFit/>
          </a:bodyPr>
          <a:lstStyle/>
          <a:p>
            <a:pPr algn="just"/>
            <a:r>
              <a:rPr lang="en-US" i="1" dirty="0"/>
              <a:t>“There must be a substantial likelihood that the disclosure of the omitted fact would have been viewed by a reasonable investors as having significantly altered the ‘total mix’ of information available”</a:t>
            </a:r>
          </a:p>
        </p:txBody>
      </p:sp>
      <p:sp>
        <p:nvSpPr>
          <p:cNvPr id="8" name="TextBox 7"/>
          <p:cNvSpPr txBox="1"/>
          <p:nvPr/>
        </p:nvSpPr>
        <p:spPr>
          <a:xfrm>
            <a:off x="6564702" y="6305907"/>
            <a:ext cx="4468483" cy="276999"/>
          </a:xfrm>
          <a:prstGeom prst="rect">
            <a:avLst/>
          </a:prstGeom>
          <a:noFill/>
        </p:spPr>
        <p:txBody>
          <a:bodyPr wrap="square" rtlCol="0">
            <a:spAutoFit/>
          </a:bodyPr>
          <a:lstStyle/>
          <a:p>
            <a:r>
              <a:rPr lang="en-US" sz="1200" dirty="0"/>
              <a:t>Source: SASB LEGAL ROUNDTABLE at HARVARD LAW SCHOOL</a:t>
            </a:r>
          </a:p>
        </p:txBody>
      </p:sp>
      <p:pic>
        <p:nvPicPr>
          <p:cNvPr id="5" name="Picture 4"/>
          <p:cNvPicPr>
            <a:picLocks noChangeAspect="1"/>
          </p:cNvPicPr>
          <p:nvPr/>
        </p:nvPicPr>
        <p:blipFill>
          <a:blip r:embed="rId2"/>
          <a:stretch>
            <a:fillRect/>
          </a:stretch>
        </p:blipFill>
        <p:spPr>
          <a:xfrm>
            <a:off x="10936300" y="108711"/>
            <a:ext cx="1171429" cy="1171429"/>
          </a:xfrm>
          <a:prstGeom prst="rect">
            <a:avLst/>
          </a:prstGeom>
        </p:spPr>
      </p:pic>
    </p:spTree>
    <p:extLst>
      <p:ext uri="{BB962C8B-B14F-4D97-AF65-F5344CB8AC3E}">
        <p14:creationId xmlns:p14="http://schemas.microsoft.com/office/powerpoint/2010/main" val="24542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58223" cy="1325563"/>
          </a:xfrm>
        </p:spPr>
        <p:txBody>
          <a:bodyPr/>
          <a:lstStyle/>
          <a:p>
            <a:r>
              <a:rPr lang="en-US" dirty="0"/>
              <a:t>Examples of </a:t>
            </a:r>
            <a:r>
              <a:rPr lang="en-US" dirty="0">
                <a:solidFill>
                  <a:srgbClr val="C00000"/>
                </a:solidFill>
              </a:rPr>
              <a:t>targeted disclosure requirements </a:t>
            </a:r>
            <a:r>
              <a:rPr lang="en-US" dirty="0"/>
              <a:t>in U.S. securities law</a:t>
            </a:r>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normAutofit/>
          </a:bodyPr>
          <a:lstStyle/>
          <a:p>
            <a:r>
              <a:rPr lang="en-US" sz="2400" dirty="0"/>
              <a:t>Unprecedented use of securities regulation to address non-financial issues in Dodd-Frank (Sections 1502 and 1503)</a:t>
            </a:r>
          </a:p>
          <a:p>
            <a:pPr lvl="1"/>
            <a:r>
              <a:rPr lang="en-US" sz="2000" dirty="0"/>
              <a:t>Disclose safety performance in financial reports</a:t>
            </a:r>
          </a:p>
          <a:p>
            <a:pPr lvl="1"/>
            <a:r>
              <a:rPr lang="en-US" sz="2000" dirty="0"/>
              <a:t>Conflict mineral disclosures (in special disclosure documents and due diligence requirement)</a:t>
            </a:r>
          </a:p>
          <a:p>
            <a:r>
              <a:rPr lang="en-US" sz="2400" dirty="0"/>
              <a:t>Address broad societal problems rather than protect investors: </a:t>
            </a:r>
          </a:p>
          <a:p>
            <a:pPr marL="0" indent="0">
              <a:buNone/>
            </a:pPr>
            <a:r>
              <a:rPr lang="en-US" sz="1400" dirty="0"/>
              <a:t>	“Currently, there is no requirement to publicly disclose safety records, which has allowed companies to operate without critical 	checks and balances. West Virginia suffered a terrible loss recently at the Upper Big Branch mine and we owe it to our miners and 	their families to do more to make mine safety a top priority”. (Senator John D. Rockefeller IV)</a:t>
            </a:r>
          </a:p>
          <a:p>
            <a:pPr marL="457200" lvl="1" indent="0">
              <a:buNone/>
            </a:pPr>
            <a:r>
              <a:rPr lang="en-US" sz="2000" dirty="0"/>
              <a:t> </a:t>
            </a:r>
          </a:p>
        </p:txBody>
      </p:sp>
      <p:sp>
        <p:nvSpPr>
          <p:cNvPr id="4" name="Slide Number Placeholder 3"/>
          <p:cNvSpPr>
            <a:spLocks noGrp="1"/>
          </p:cNvSpPr>
          <p:nvPr>
            <p:ph type="sldNum" sz="quarter" idx="12"/>
          </p:nvPr>
        </p:nvSpPr>
        <p:spPr/>
        <p:txBody>
          <a:bodyPr/>
          <a:lstStyle/>
          <a:p>
            <a:fld id="{14FB1356-FB2F-46F1-B020-1492C8790675}" type="slidenum">
              <a:rPr lang="en-US" smtClean="0"/>
              <a:t>11</a:t>
            </a:fld>
            <a:endParaRPr lang="en-US"/>
          </a:p>
        </p:txBody>
      </p:sp>
      <p:pic>
        <p:nvPicPr>
          <p:cNvPr id="5" name="Picture 4"/>
          <p:cNvPicPr>
            <a:picLocks noChangeAspect="1"/>
          </p:cNvPicPr>
          <p:nvPr/>
        </p:nvPicPr>
        <p:blipFill>
          <a:blip r:embed="rId2"/>
          <a:stretch>
            <a:fillRect/>
          </a:stretch>
        </p:blipFill>
        <p:spPr>
          <a:xfrm>
            <a:off x="1655559" y="4969935"/>
            <a:ext cx="2665561" cy="1767383"/>
          </a:xfrm>
          <a:prstGeom prst="rect">
            <a:avLst/>
          </a:prstGeom>
        </p:spPr>
      </p:pic>
      <p:sp>
        <p:nvSpPr>
          <p:cNvPr id="6" name="TextBox 5"/>
          <p:cNvSpPr txBox="1"/>
          <p:nvPr/>
        </p:nvSpPr>
        <p:spPr>
          <a:xfrm>
            <a:off x="1337098" y="4589241"/>
            <a:ext cx="4546120" cy="307777"/>
          </a:xfrm>
          <a:prstGeom prst="rect">
            <a:avLst/>
          </a:prstGeom>
          <a:noFill/>
        </p:spPr>
        <p:txBody>
          <a:bodyPr wrap="square" rtlCol="0">
            <a:spAutoFit/>
          </a:bodyPr>
          <a:lstStyle/>
          <a:p>
            <a:r>
              <a:rPr lang="en-US" sz="1400" u="sng" dirty="0"/>
              <a:t>Upper big branch disaster West Virginia 2010</a:t>
            </a:r>
          </a:p>
        </p:txBody>
      </p:sp>
      <p:pic>
        <p:nvPicPr>
          <p:cNvPr id="7" name="Picture 6"/>
          <p:cNvPicPr>
            <a:picLocks noChangeAspect="1"/>
          </p:cNvPicPr>
          <p:nvPr/>
        </p:nvPicPr>
        <p:blipFill>
          <a:blip r:embed="rId3"/>
          <a:stretch>
            <a:fillRect/>
          </a:stretch>
        </p:blipFill>
        <p:spPr>
          <a:xfrm>
            <a:off x="6789001" y="4925031"/>
            <a:ext cx="3193199" cy="1788192"/>
          </a:xfrm>
          <a:prstGeom prst="rect">
            <a:avLst/>
          </a:prstGeom>
        </p:spPr>
      </p:pic>
      <p:sp>
        <p:nvSpPr>
          <p:cNvPr id="8" name="TextBox 7"/>
          <p:cNvSpPr txBox="1"/>
          <p:nvPr/>
        </p:nvSpPr>
        <p:spPr>
          <a:xfrm>
            <a:off x="7125407" y="4606501"/>
            <a:ext cx="2889849" cy="523220"/>
          </a:xfrm>
          <a:prstGeom prst="rect">
            <a:avLst/>
          </a:prstGeom>
          <a:noFill/>
        </p:spPr>
        <p:txBody>
          <a:bodyPr wrap="square" rtlCol="0">
            <a:spAutoFit/>
          </a:bodyPr>
          <a:lstStyle/>
          <a:p>
            <a:r>
              <a:rPr lang="en-US" sz="1400" u="sng" dirty="0"/>
              <a:t>Conflict Minerals in the DRC</a:t>
            </a:r>
          </a:p>
          <a:p>
            <a:endParaRPr lang="en-US" sz="1400" u="sng" dirty="0"/>
          </a:p>
        </p:txBody>
      </p:sp>
      <p:pic>
        <p:nvPicPr>
          <p:cNvPr id="9" name="Picture 8"/>
          <p:cNvPicPr>
            <a:picLocks noChangeAspect="1"/>
          </p:cNvPicPr>
          <p:nvPr/>
        </p:nvPicPr>
        <p:blipFill>
          <a:blip r:embed="rId4"/>
          <a:stretch>
            <a:fillRect/>
          </a:stretch>
        </p:blipFill>
        <p:spPr>
          <a:xfrm>
            <a:off x="10898652" y="42644"/>
            <a:ext cx="1238095" cy="1238095"/>
          </a:xfrm>
          <a:prstGeom prst="rect">
            <a:avLst/>
          </a:prstGeom>
        </p:spPr>
      </p:pic>
      <p:pic>
        <p:nvPicPr>
          <p:cNvPr id="10" name="Picture 9"/>
          <p:cNvPicPr>
            <a:picLocks noChangeAspect="1"/>
          </p:cNvPicPr>
          <p:nvPr/>
        </p:nvPicPr>
        <p:blipFill>
          <a:blip r:embed="rId5"/>
          <a:stretch>
            <a:fillRect/>
          </a:stretch>
        </p:blipFill>
        <p:spPr>
          <a:xfrm>
            <a:off x="9401624" y="62102"/>
            <a:ext cx="1300872" cy="1300872"/>
          </a:xfrm>
          <a:prstGeom prst="rect">
            <a:avLst/>
          </a:prstGeom>
        </p:spPr>
      </p:pic>
    </p:spTree>
    <p:extLst>
      <p:ext uri="{BB962C8B-B14F-4D97-AF65-F5344CB8AC3E}">
        <p14:creationId xmlns:p14="http://schemas.microsoft.com/office/powerpoint/2010/main" val="16650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50" y="120771"/>
            <a:ext cx="2690003" cy="1544127"/>
          </a:xfrm>
        </p:spPr>
        <p:txBody>
          <a:bodyPr>
            <a:normAutofit fontScale="90000"/>
          </a:bodyPr>
          <a:lstStyle/>
          <a:p>
            <a:r>
              <a:rPr lang="en-US" dirty="0"/>
              <a:t>Form 10K: Mine-safety disclosure</a:t>
            </a:r>
          </a:p>
        </p:txBody>
      </p:sp>
      <p:sp>
        <p:nvSpPr>
          <p:cNvPr id="4" name="Slide Number Placeholder 3"/>
          <p:cNvSpPr>
            <a:spLocks noGrp="1"/>
          </p:cNvSpPr>
          <p:nvPr>
            <p:ph type="sldNum" sz="quarter" idx="12"/>
          </p:nvPr>
        </p:nvSpPr>
        <p:spPr/>
        <p:txBody>
          <a:bodyPr/>
          <a:lstStyle/>
          <a:p>
            <a:fld id="{14FB1356-FB2F-46F1-B020-1492C8790675}" type="slidenum">
              <a:rPr lang="en-US" smtClean="0"/>
              <a:t>12</a:t>
            </a:fld>
            <a:endParaRPr lang="en-US"/>
          </a:p>
        </p:txBody>
      </p:sp>
      <p:pic>
        <p:nvPicPr>
          <p:cNvPr id="6" name="Picture 5"/>
          <p:cNvPicPr>
            <a:picLocks noChangeAspect="1"/>
          </p:cNvPicPr>
          <p:nvPr/>
        </p:nvPicPr>
        <p:blipFill>
          <a:blip r:embed="rId2"/>
          <a:stretch>
            <a:fillRect/>
          </a:stretch>
        </p:blipFill>
        <p:spPr>
          <a:xfrm>
            <a:off x="3558034" y="0"/>
            <a:ext cx="7795766" cy="6858000"/>
          </a:xfrm>
          <a:prstGeom prst="rect">
            <a:avLst/>
          </a:prstGeom>
        </p:spPr>
      </p:pic>
      <p:pic>
        <p:nvPicPr>
          <p:cNvPr id="7" name="Picture 6"/>
          <p:cNvPicPr>
            <a:picLocks noChangeAspect="1"/>
          </p:cNvPicPr>
          <p:nvPr/>
        </p:nvPicPr>
        <p:blipFill>
          <a:blip r:embed="rId3"/>
          <a:stretch>
            <a:fillRect/>
          </a:stretch>
        </p:blipFill>
        <p:spPr>
          <a:xfrm>
            <a:off x="8945160" y="0"/>
            <a:ext cx="3152381" cy="876190"/>
          </a:xfrm>
          <a:prstGeom prst="rect">
            <a:avLst/>
          </a:prstGeom>
        </p:spPr>
      </p:pic>
      <p:sp>
        <p:nvSpPr>
          <p:cNvPr id="8" name="Rectangle 7"/>
          <p:cNvSpPr/>
          <p:nvPr/>
        </p:nvSpPr>
        <p:spPr>
          <a:xfrm>
            <a:off x="3558034" y="2544792"/>
            <a:ext cx="7501030" cy="23291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2862" y="2648309"/>
            <a:ext cx="2475780" cy="707886"/>
          </a:xfrm>
          <a:prstGeom prst="rect">
            <a:avLst/>
          </a:prstGeom>
          <a:noFill/>
        </p:spPr>
        <p:txBody>
          <a:bodyPr wrap="square" rtlCol="0">
            <a:spAutoFit/>
          </a:bodyPr>
          <a:lstStyle/>
          <a:p>
            <a:r>
              <a:rPr lang="en-US" sz="2000" dirty="0">
                <a:solidFill>
                  <a:srgbClr val="C00000"/>
                </a:solidFill>
              </a:rPr>
              <a:t>What is item 4 in a 10K filing?</a:t>
            </a:r>
          </a:p>
        </p:txBody>
      </p:sp>
    </p:spTree>
    <p:extLst>
      <p:ext uri="{BB962C8B-B14F-4D97-AF65-F5344CB8AC3E}">
        <p14:creationId xmlns:p14="http://schemas.microsoft.com/office/powerpoint/2010/main" val="128807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551"/>
            <a:ext cx="4346275" cy="1181819"/>
          </a:xfrm>
        </p:spPr>
        <p:txBody>
          <a:bodyPr>
            <a:normAutofit fontScale="90000"/>
          </a:bodyPr>
          <a:lstStyle/>
          <a:p>
            <a:r>
              <a:rPr lang="en-US" dirty="0">
                <a:solidFill>
                  <a:srgbClr val="C00000"/>
                </a:solidFill>
              </a:rPr>
              <a:t>What happened to mine-safety </a:t>
            </a:r>
            <a:r>
              <a:rPr lang="en-US" dirty="0"/>
              <a:t>in the United States?</a:t>
            </a:r>
          </a:p>
        </p:txBody>
      </p:sp>
      <p:sp>
        <p:nvSpPr>
          <p:cNvPr id="3" name="Content Placeholder 2"/>
          <p:cNvSpPr>
            <a:spLocks noGrp="1"/>
          </p:cNvSpPr>
          <p:nvPr>
            <p:ph idx="1"/>
          </p:nvPr>
        </p:nvSpPr>
        <p:spPr>
          <a:xfrm>
            <a:off x="838200" y="1958195"/>
            <a:ext cx="5010509" cy="4218767"/>
          </a:xfrm>
        </p:spPr>
        <p:txBody>
          <a:bodyPr>
            <a:normAutofit/>
          </a:bodyPr>
          <a:lstStyle/>
          <a:p>
            <a:r>
              <a:rPr lang="en-US" dirty="0"/>
              <a:t>Compares mines owned by SEC-registrants to those owned by non-SEC-registrants</a:t>
            </a:r>
          </a:p>
          <a:p>
            <a:endParaRPr lang="en-US" sz="1000" dirty="0">
              <a:solidFill>
                <a:srgbClr val="C00000"/>
              </a:solidFill>
            </a:endParaRPr>
          </a:p>
          <a:p>
            <a:r>
              <a:rPr lang="en-US" dirty="0">
                <a:solidFill>
                  <a:srgbClr val="C00000"/>
                </a:solidFill>
              </a:rPr>
              <a:t>Firms change behavior around disclosure mandate</a:t>
            </a:r>
          </a:p>
          <a:p>
            <a:pPr lvl="1"/>
            <a:r>
              <a:rPr lang="en-US" dirty="0"/>
              <a:t>Less violations</a:t>
            </a:r>
          </a:p>
          <a:p>
            <a:pPr lvl="1"/>
            <a:r>
              <a:rPr lang="en-US" dirty="0"/>
              <a:t>Less injuries</a:t>
            </a:r>
          </a:p>
          <a:p>
            <a:pPr lvl="1"/>
            <a:r>
              <a:rPr lang="en-US" dirty="0"/>
              <a:t>But also lower productivity</a:t>
            </a:r>
          </a:p>
          <a:p>
            <a:endParaRPr lang="en-US" sz="1100" dirty="0"/>
          </a:p>
        </p:txBody>
      </p:sp>
      <p:sp>
        <p:nvSpPr>
          <p:cNvPr id="4" name="Slide Number Placeholder 3"/>
          <p:cNvSpPr>
            <a:spLocks noGrp="1"/>
          </p:cNvSpPr>
          <p:nvPr>
            <p:ph type="sldNum" sz="quarter" idx="12"/>
          </p:nvPr>
        </p:nvSpPr>
        <p:spPr/>
        <p:txBody>
          <a:bodyPr/>
          <a:lstStyle/>
          <a:p>
            <a:fld id="{14FB1356-FB2F-46F1-B020-1492C8790675}" type="slidenum">
              <a:rPr lang="en-US" smtClean="0"/>
              <a:t>13</a:t>
            </a:fld>
            <a:endParaRPr lang="en-US"/>
          </a:p>
        </p:txBody>
      </p:sp>
      <p:pic>
        <p:nvPicPr>
          <p:cNvPr id="5" name="Picture 4"/>
          <p:cNvPicPr>
            <a:picLocks noChangeAspect="1"/>
          </p:cNvPicPr>
          <p:nvPr/>
        </p:nvPicPr>
        <p:blipFill>
          <a:blip r:embed="rId2"/>
          <a:stretch>
            <a:fillRect/>
          </a:stretch>
        </p:blipFill>
        <p:spPr>
          <a:xfrm>
            <a:off x="6331789" y="0"/>
            <a:ext cx="5435012" cy="6765845"/>
          </a:xfrm>
          <a:prstGeom prst="rect">
            <a:avLst/>
          </a:prstGeom>
        </p:spPr>
      </p:pic>
      <p:sp>
        <p:nvSpPr>
          <p:cNvPr id="6" name="TextBox 5"/>
          <p:cNvSpPr txBox="1"/>
          <p:nvPr/>
        </p:nvSpPr>
        <p:spPr>
          <a:xfrm>
            <a:off x="1000664" y="6418051"/>
            <a:ext cx="5020574" cy="307777"/>
          </a:xfrm>
          <a:prstGeom prst="rect">
            <a:avLst/>
          </a:prstGeom>
          <a:noFill/>
        </p:spPr>
        <p:txBody>
          <a:bodyPr wrap="square" rtlCol="0">
            <a:spAutoFit/>
          </a:bodyPr>
          <a:lstStyle/>
          <a:p>
            <a:r>
              <a:rPr lang="en-US" sz="1400" dirty="0"/>
              <a:t>Source: Christensen, Floyd, Liu, and Maffett (JAE 2017) </a:t>
            </a:r>
          </a:p>
        </p:txBody>
      </p:sp>
    </p:spTree>
    <p:extLst>
      <p:ext uri="{BB962C8B-B14F-4D97-AF65-F5344CB8AC3E}">
        <p14:creationId xmlns:p14="http://schemas.microsoft.com/office/powerpoint/2010/main" val="151865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155"/>
            <a:ext cx="10515600" cy="1207699"/>
          </a:xfrm>
        </p:spPr>
        <p:txBody>
          <a:bodyPr>
            <a:normAutofit fontScale="90000"/>
          </a:bodyPr>
          <a:lstStyle/>
          <a:p>
            <a:r>
              <a:rPr lang="en-US" dirty="0">
                <a:solidFill>
                  <a:srgbClr val="C00000"/>
                </a:solidFill>
              </a:rPr>
              <a:t>What happened to conflicts </a:t>
            </a:r>
            <a:r>
              <a:rPr lang="en-US" dirty="0"/>
              <a:t>in the DRC and neighboring countries?</a:t>
            </a:r>
          </a:p>
        </p:txBody>
      </p:sp>
      <p:sp>
        <p:nvSpPr>
          <p:cNvPr id="3" name="Content Placeholder 2"/>
          <p:cNvSpPr>
            <a:spLocks noGrp="1"/>
          </p:cNvSpPr>
          <p:nvPr>
            <p:ph idx="1"/>
          </p:nvPr>
        </p:nvSpPr>
        <p:spPr>
          <a:xfrm>
            <a:off x="838200" y="1825624"/>
            <a:ext cx="5243423" cy="4816715"/>
          </a:xfrm>
        </p:spPr>
        <p:txBody>
          <a:bodyPr>
            <a:normAutofit fontScale="92500" lnSpcReduction="20000"/>
          </a:bodyPr>
          <a:lstStyle/>
          <a:p>
            <a:r>
              <a:rPr lang="en-US" dirty="0">
                <a:solidFill>
                  <a:srgbClr val="C00000"/>
                </a:solidFill>
              </a:rPr>
              <a:t>Something changed in and around the DRC</a:t>
            </a:r>
          </a:p>
          <a:p>
            <a:pPr lvl="1"/>
            <a:r>
              <a:rPr lang="en-US" dirty="0"/>
              <a:t>Less conflicts compared to the rest of Africa</a:t>
            </a:r>
          </a:p>
          <a:p>
            <a:pPr lvl="1"/>
            <a:r>
              <a:rPr lang="en-US" dirty="0"/>
              <a:t>But many things changed in Africa’s Great Lakes region from 2010 till 2020 </a:t>
            </a:r>
          </a:p>
          <a:p>
            <a:r>
              <a:rPr lang="en-US" dirty="0"/>
              <a:t>Better identified evidence on changes in supply chains</a:t>
            </a:r>
          </a:p>
          <a:p>
            <a:r>
              <a:rPr lang="en-US" dirty="0"/>
              <a:t>Lots of evidence in accounting that </a:t>
            </a:r>
            <a:r>
              <a:rPr lang="en-US" dirty="0">
                <a:solidFill>
                  <a:srgbClr val="C00000"/>
                </a:solidFill>
              </a:rPr>
              <a:t>disclosure mandates change firm behavior</a:t>
            </a:r>
          </a:p>
          <a:p>
            <a:r>
              <a:rPr lang="en-US" dirty="0"/>
              <a:t>This is likely what proponents of a CSR reporting mandate have in mind</a:t>
            </a:r>
          </a:p>
          <a:p>
            <a:endParaRPr lang="en-US" dirty="0"/>
          </a:p>
        </p:txBody>
      </p:sp>
      <p:pic>
        <p:nvPicPr>
          <p:cNvPr id="5" name="Picture 4"/>
          <p:cNvPicPr>
            <a:picLocks noChangeAspect="1"/>
          </p:cNvPicPr>
          <p:nvPr/>
        </p:nvPicPr>
        <p:blipFill>
          <a:blip r:embed="rId2"/>
          <a:stretch>
            <a:fillRect/>
          </a:stretch>
        </p:blipFill>
        <p:spPr>
          <a:xfrm>
            <a:off x="6211331" y="1532327"/>
            <a:ext cx="5082084" cy="4325326"/>
          </a:xfrm>
          <a:prstGeom prst="rect">
            <a:avLst/>
          </a:prstGeom>
        </p:spPr>
      </p:pic>
      <p:sp>
        <p:nvSpPr>
          <p:cNvPr id="6" name="TextBox 5"/>
          <p:cNvSpPr txBox="1"/>
          <p:nvPr/>
        </p:nvSpPr>
        <p:spPr>
          <a:xfrm>
            <a:off x="6452559" y="5857653"/>
            <a:ext cx="5201728" cy="738664"/>
          </a:xfrm>
          <a:prstGeom prst="rect">
            <a:avLst/>
          </a:prstGeom>
          <a:noFill/>
        </p:spPr>
        <p:txBody>
          <a:bodyPr wrap="square" rtlCol="0">
            <a:spAutoFit/>
          </a:bodyPr>
          <a:lstStyle/>
          <a:p>
            <a:r>
              <a:rPr lang="en-US" sz="1400" dirty="0"/>
              <a:t>Source: </a:t>
            </a:r>
            <a:r>
              <a:rPr lang="en-US" sz="1400" dirty="0" err="1"/>
              <a:t>Baik</a:t>
            </a:r>
            <a:r>
              <a:rPr lang="en-US" sz="1400" dirty="0"/>
              <a:t>, Even-Tov, Han, and Park (WP 2022)</a:t>
            </a:r>
          </a:p>
          <a:p>
            <a:r>
              <a:rPr lang="en-US" sz="1400" dirty="0"/>
              <a:t>Newest version available on SSRN: https://papers.ssrn.com/sol3/papers.cfm?abstract_id=3908233 </a:t>
            </a:r>
          </a:p>
        </p:txBody>
      </p:sp>
    </p:spTree>
    <p:extLst>
      <p:ext uri="{BB962C8B-B14F-4D97-AF65-F5344CB8AC3E}">
        <p14:creationId xmlns:p14="http://schemas.microsoft.com/office/powerpoint/2010/main" val="198100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482"/>
            <a:ext cx="10515600" cy="812096"/>
          </a:xfrm>
        </p:spPr>
        <p:txBody>
          <a:bodyPr/>
          <a:lstStyle/>
          <a:p>
            <a:r>
              <a:rPr lang="en-US" dirty="0"/>
              <a:t>More disclosure </a:t>
            </a:r>
            <a:r>
              <a:rPr lang="en-US" dirty="0">
                <a:solidFill>
                  <a:srgbClr val="C00000"/>
                </a:solidFill>
              </a:rPr>
              <a:t>regulation on its way…</a:t>
            </a:r>
          </a:p>
        </p:txBody>
      </p:sp>
      <p:sp>
        <p:nvSpPr>
          <p:cNvPr id="3" name="Content Placeholder 2"/>
          <p:cNvSpPr>
            <a:spLocks noGrp="1"/>
          </p:cNvSpPr>
          <p:nvPr>
            <p:ph idx="1"/>
          </p:nvPr>
        </p:nvSpPr>
        <p:spPr>
          <a:xfrm>
            <a:off x="838200" y="1052424"/>
            <a:ext cx="6615023" cy="5226292"/>
          </a:xfrm>
        </p:spPr>
        <p:txBody>
          <a:bodyPr>
            <a:normAutofit lnSpcReduction="10000"/>
          </a:bodyPr>
          <a:lstStyle/>
          <a:p>
            <a:r>
              <a:rPr lang="en-US" dirty="0"/>
              <a:t>SEC has proposed rule on climate disclosure</a:t>
            </a:r>
          </a:p>
          <a:p>
            <a:pPr lvl="1"/>
            <a:r>
              <a:rPr lang="en-US" dirty="0"/>
              <a:t>Heavily debated at the moment </a:t>
            </a:r>
          </a:p>
          <a:p>
            <a:endParaRPr lang="en-US" sz="1000" dirty="0"/>
          </a:p>
          <a:p>
            <a:r>
              <a:rPr lang="en-US" dirty="0"/>
              <a:t>IFRS foundation announced at COP 26 the creation of the </a:t>
            </a:r>
            <a:r>
              <a:rPr lang="en-US" dirty="0">
                <a:solidFill>
                  <a:srgbClr val="C00000"/>
                </a:solidFill>
              </a:rPr>
              <a:t>International Sustainability Standards Board (ISSB)</a:t>
            </a:r>
          </a:p>
          <a:p>
            <a:pPr lvl="1"/>
            <a:r>
              <a:rPr lang="en-US" dirty="0"/>
              <a:t>A full set of CSR reporting standards in the future</a:t>
            </a:r>
          </a:p>
          <a:p>
            <a:pPr lvl="1"/>
            <a:r>
              <a:rPr lang="en-US" dirty="0">
                <a:solidFill>
                  <a:srgbClr val="C00000"/>
                </a:solidFill>
              </a:rPr>
              <a:t>Do you think it is likely countries will mandate these reporting standards?</a:t>
            </a:r>
          </a:p>
          <a:p>
            <a:pPr lvl="2"/>
            <a:r>
              <a:rPr lang="en-US" dirty="0"/>
              <a:t>Like many did for IFRS that focus on financial reporting </a:t>
            </a:r>
          </a:p>
          <a:p>
            <a:pPr lvl="1"/>
            <a:endParaRPr lang="en-US" sz="1000" dirty="0"/>
          </a:p>
          <a:p>
            <a:pPr marL="0" indent="0">
              <a:buNone/>
            </a:pPr>
            <a:r>
              <a:rPr lang="en-US" dirty="0"/>
              <a:t>(Note: not a complete list of initiatives)</a:t>
            </a:r>
          </a:p>
        </p:txBody>
      </p:sp>
      <p:sp>
        <p:nvSpPr>
          <p:cNvPr id="4" name="Slide Number Placeholder 3"/>
          <p:cNvSpPr>
            <a:spLocks noGrp="1"/>
          </p:cNvSpPr>
          <p:nvPr>
            <p:ph type="sldNum" sz="quarter" idx="12"/>
          </p:nvPr>
        </p:nvSpPr>
        <p:spPr/>
        <p:txBody>
          <a:bodyPr/>
          <a:lstStyle/>
          <a:p>
            <a:fld id="{14FB1356-FB2F-46F1-B020-1492C8790675}" type="slidenum">
              <a:rPr lang="en-US" smtClean="0"/>
              <a:t>15</a:t>
            </a:fld>
            <a:endParaRPr lang="en-US"/>
          </a:p>
        </p:txBody>
      </p:sp>
      <p:pic>
        <p:nvPicPr>
          <p:cNvPr id="5" name="Picture 4"/>
          <p:cNvPicPr>
            <a:picLocks noChangeAspect="1"/>
          </p:cNvPicPr>
          <p:nvPr/>
        </p:nvPicPr>
        <p:blipFill>
          <a:blip r:embed="rId2"/>
          <a:stretch>
            <a:fillRect/>
          </a:stretch>
        </p:blipFill>
        <p:spPr>
          <a:xfrm>
            <a:off x="7470475" y="913456"/>
            <a:ext cx="4589243" cy="3314003"/>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3"/>
          <a:stretch>
            <a:fillRect/>
          </a:stretch>
        </p:blipFill>
        <p:spPr>
          <a:xfrm>
            <a:off x="7403737" y="4872639"/>
            <a:ext cx="4768740" cy="1858033"/>
          </a:xfrm>
          <a:prstGeom prst="rect">
            <a:avLst/>
          </a:prstGeom>
        </p:spPr>
      </p:pic>
      <p:pic>
        <p:nvPicPr>
          <p:cNvPr id="7" name="Picture 6"/>
          <p:cNvPicPr>
            <a:picLocks noChangeAspect="1"/>
          </p:cNvPicPr>
          <p:nvPr/>
        </p:nvPicPr>
        <p:blipFill>
          <a:blip r:embed="rId4"/>
          <a:stretch>
            <a:fillRect/>
          </a:stretch>
        </p:blipFill>
        <p:spPr>
          <a:xfrm>
            <a:off x="7429614" y="4425660"/>
            <a:ext cx="4768740" cy="426100"/>
          </a:xfrm>
          <a:prstGeom prst="rect">
            <a:avLst/>
          </a:prstGeom>
        </p:spPr>
      </p:pic>
    </p:spTree>
    <p:extLst>
      <p:ext uri="{BB962C8B-B14F-4D97-AF65-F5344CB8AC3E}">
        <p14:creationId xmlns:p14="http://schemas.microsoft.com/office/powerpoint/2010/main" val="415161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034"/>
            <a:ext cx="9608389" cy="960983"/>
          </a:xfrm>
        </p:spPr>
        <p:txBody>
          <a:bodyPr>
            <a:normAutofit fontScale="90000"/>
          </a:bodyPr>
          <a:lstStyle/>
          <a:p>
            <a:r>
              <a:rPr lang="en-US" dirty="0"/>
              <a:t>Major </a:t>
            </a:r>
            <a:r>
              <a:rPr lang="en-US" dirty="0">
                <a:solidFill>
                  <a:srgbClr val="C00000"/>
                </a:solidFill>
              </a:rPr>
              <a:t>push for mandatory sustainability </a:t>
            </a:r>
            <a:r>
              <a:rPr lang="en-US" dirty="0"/>
              <a:t>reporting globally</a:t>
            </a:r>
          </a:p>
        </p:txBody>
      </p:sp>
      <p:sp>
        <p:nvSpPr>
          <p:cNvPr id="3" name="Content Placeholder 2"/>
          <p:cNvSpPr>
            <a:spLocks noGrp="1"/>
          </p:cNvSpPr>
          <p:nvPr>
            <p:ph idx="1"/>
          </p:nvPr>
        </p:nvSpPr>
        <p:spPr>
          <a:xfrm>
            <a:off x="838200" y="1500996"/>
            <a:ext cx="3466381" cy="5071925"/>
          </a:xfrm>
        </p:spPr>
        <p:txBody>
          <a:bodyPr>
            <a:noAutofit/>
          </a:bodyPr>
          <a:lstStyle/>
          <a:p>
            <a:r>
              <a:rPr lang="en-US" sz="2400" dirty="0"/>
              <a:t>More than </a:t>
            </a:r>
            <a:r>
              <a:rPr lang="en-US" sz="2400" dirty="0">
                <a:solidFill>
                  <a:srgbClr val="C00000"/>
                </a:solidFill>
              </a:rPr>
              <a:t>600 targeted disclosure initiatives globally </a:t>
            </a:r>
            <a:r>
              <a:rPr lang="en-US" sz="2400" dirty="0"/>
              <a:t>by 2020</a:t>
            </a:r>
          </a:p>
          <a:p>
            <a:pPr lvl="1"/>
            <a:r>
              <a:rPr lang="en-US" sz="2000" dirty="0"/>
              <a:t>Not only securities regulation</a:t>
            </a:r>
          </a:p>
          <a:p>
            <a:endParaRPr lang="en-US" sz="800" dirty="0"/>
          </a:p>
          <a:p>
            <a:endParaRPr lang="en-US" sz="800" dirty="0"/>
          </a:p>
          <a:p>
            <a:pPr marL="457200" lvl="1" indent="0">
              <a:buNone/>
            </a:pPr>
            <a:endParaRPr lang="en-US" sz="2000" dirty="0"/>
          </a:p>
          <a:p>
            <a:endParaRPr lang="en-US" sz="2400" dirty="0"/>
          </a:p>
        </p:txBody>
      </p:sp>
      <p:pic>
        <p:nvPicPr>
          <p:cNvPr id="4" name="Picture 3"/>
          <p:cNvPicPr>
            <a:picLocks noChangeAspect="1"/>
          </p:cNvPicPr>
          <p:nvPr/>
        </p:nvPicPr>
        <p:blipFill>
          <a:blip r:embed="rId2"/>
          <a:stretch>
            <a:fillRect/>
          </a:stretch>
        </p:blipFill>
        <p:spPr>
          <a:xfrm>
            <a:off x="4873925" y="1432242"/>
            <a:ext cx="7217671" cy="5301954"/>
          </a:xfrm>
          <a:prstGeom prst="rect">
            <a:avLst/>
          </a:prstGeom>
        </p:spPr>
      </p:pic>
      <p:sp>
        <p:nvSpPr>
          <p:cNvPr id="5" name="TextBox 4"/>
          <p:cNvSpPr txBox="1"/>
          <p:nvPr/>
        </p:nvSpPr>
        <p:spPr>
          <a:xfrm>
            <a:off x="952967" y="5408945"/>
            <a:ext cx="2967806" cy="830997"/>
          </a:xfrm>
          <a:prstGeom prst="rect">
            <a:avLst/>
          </a:prstGeom>
          <a:noFill/>
        </p:spPr>
        <p:txBody>
          <a:bodyPr wrap="square" rtlCol="0">
            <a:spAutoFit/>
          </a:bodyPr>
          <a:lstStyle/>
          <a:p>
            <a:r>
              <a:rPr lang="en-US" sz="1600" dirty="0"/>
              <a:t>Source: Carrots &amp; Sticks 2020</a:t>
            </a:r>
          </a:p>
          <a:p>
            <a:r>
              <a:rPr lang="en-US" sz="1600" dirty="0"/>
              <a:t>(See their website for initiatives by country)</a:t>
            </a:r>
          </a:p>
        </p:txBody>
      </p:sp>
    </p:spTree>
    <p:extLst>
      <p:ext uri="{BB962C8B-B14F-4D97-AF65-F5344CB8AC3E}">
        <p14:creationId xmlns:p14="http://schemas.microsoft.com/office/powerpoint/2010/main" val="20781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97242" cy="1325563"/>
          </a:xfrm>
        </p:spPr>
        <p:txBody>
          <a:bodyPr/>
          <a:lstStyle/>
          <a:p>
            <a:r>
              <a:rPr lang="en-US" dirty="0">
                <a:solidFill>
                  <a:srgbClr val="C00000"/>
                </a:solidFill>
              </a:rPr>
              <a:t>Takeaways</a:t>
            </a:r>
            <a:r>
              <a:rPr lang="en-US" dirty="0"/>
              <a:t> on current </a:t>
            </a:r>
            <a:r>
              <a:rPr lang="en-US" dirty="0">
                <a:solidFill>
                  <a:srgbClr val="C00000"/>
                </a:solidFill>
              </a:rPr>
              <a:t>mandatory CSR reporting</a:t>
            </a:r>
            <a:endParaRPr lang="en-US" dirty="0"/>
          </a:p>
        </p:txBody>
      </p:sp>
      <p:sp>
        <p:nvSpPr>
          <p:cNvPr id="3" name="Content Placeholder 2"/>
          <p:cNvSpPr>
            <a:spLocks noGrp="1"/>
          </p:cNvSpPr>
          <p:nvPr>
            <p:ph idx="1"/>
          </p:nvPr>
        </p:nvSpPr>
        <p:spPr>
          <a:xfrm>
            <a:off x="838200" y="2113472"/>
            <a:ext cx="10515600" cy="4063490"/>
          </a:xfrm>
        </p:spPr>
        <p:txBody>
          <a:bodyPr/>
          <a:lstStyle/>
          <a:p>
            <a:r>
              <a:rPr lang="en-US" dirty="0">
                <a:solidFill>
                  <a:srgbClr val="C00000"/>
                </a:solidFill>
              </a:rPr>
              <a:t>No broad CSR reporting mandate</a:t>
            </a:r>
          </a:p>
          <a:p>
            <a:pPr lvl="1"/>
            <a:r>
              <a:rPr lang="en-US" dirty="0"/>
              <a:t>General materiality rules are likely hard to enforce in the CSR setting</a:t>
            </a:r>
          </a:p>
          <a:p>
            <a:pPr lvl="1"/>
            <a:endParaRPr lang="en-US" dirty="0"/>
          </a:p>
          <a:p>
            <a:r>
              <a:rPr lang="en-US" dirty="0"/>
              <a:t>Some </a:t>
            </a:r>
            <a:r>
              <a:rPr lang="en-US" dirty="0">
                <a:solidFill>
                  <a:srgbClr val="C00000"/>
                </a:solidFill>
              </a:rPr>
              <a:t>targeted disclosure mandates</a:t>
            </a:r>
          </a:p>
          <a:p>
            <a:pPr lvl="1"/>
            <a:r>
              <a:rPr lang="en-US" dirty="0"/>
              <a:t>E.g., conflict mineral disclosures and mine safety disclosures</a:t>
            </a:r>
          </a:p>
          <a:p>
            <a:pPr lvl="1"/>
            <a:endParaRPr lang="en-US" dirty="0"/>
          </a:p>
          <a:p>
            <a:r>
              <a:rPr lang="en-US" dirty="0"/>
              <a:t>Likely a </a:t>
            </a:r>
            <a:r>
              <a:rPr lang="en-US" dirty="0">
                <a:solidFill>
                  <a:srgbClr val="C00000"/>
                </a:solidFill>
              </a:rPr>
              <a:t>lot more regulation on its way</a:t>
            </a:r>
            <a:r>
              <a:rPr lang="en-US" dirty="0"/>
              <a:t> (not just in the US)</a:t>
            </a:r>
          </a:p>
          <a:p>
            <a:pPr lvl="1"/>
            <a:r>
              <a:rPr lang="en-US" dirty="0"/>
              <a:t>At least, it is heavily debated at the moment</a:t>
            </a:r>
          </a:p>
        </p:txBody>
      </p:sp>
      <p:sp>
        <p:nvSpPr>
          <p:cNvPr id="4" name="Slide Number Placeholder 3"/>
          <p:cNvSpPr>
            <a:spLocks noGrp="1"/>
          </p:cNvSpPr>
          <p:nvPr>
            <p:ph type="sldNum" sz="quarter" idx="12"/>
          </p:nvPr>
        </p:nvSpPr>
        <p:spPr/>
        <p:txBody>
          <a:bodyPr/>
          <a:lstStyle/>
          <a:p>
            <a:fld id="{14FB1356-FB2F-46F1-B020-1492C8790675}" type="slidenum">
              <a:rPr lang="en-US" smtClean="0"/>
              <a:t>17</a:t>
            </a:fld>
            <a:endParaRPr lang="en-US"/>
          </a:p>
        </p:txBody>
      </p:sp>
    </p:spTree>
    <p:extLst>
      <p:ext uri="{BB962C8B-B14F-4D97-AF65-F5344CB8AC3E}">
        <p14:creationId xmlns:p14="http://schemas.microsoft.com/office/powerpoint/2010/main" val="178309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76926"/>
          </a:xfrm>
        </p:spPr>
        <p:txBody>
          <a:bodyPr>
            <a:normAutofit/>
          </a:bodyPr>
          <a:lstStyle/>
          <a:p>
            <a:pPr algn="ctr"/>
            <a:r>
              <a:rPr lang="en-US" dirty="0">
                <a:solidFill>
                  <a:srgbClr val="C00000"/>
                </a:solidFill>
              </a:rPr>
              <a:t>Politics</a:t>
            </a:r>
            <a:r>
              <a:rPr lang="en-US" dirty="0"/>
              <a:t> of a CSR Regulation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908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770"/>
            <a:ext cx="10515600" cy="1086928"/>
          </a:xfrm>
        </p:spPr>
        <p:txBody>
          <a:bodyPr>
            <a:normAutofit/>
          </a:bodyPr>
          <a:lstStyle/>
          <a:p>
            <a:r>
              <a:rPr lang="en-US" dirty="0">
                <a:solidFill>
                  <a:srgbClr val="C00000"/>
                </a:solidFill>
              </a:rPr>
              <a:t>Politics </a:t>
            </a:r>
            <a:r>
              <a:rPr lang="en-US" dirty="0"/>
              <a:t>a CSR reporting</a:t>
            </a:r>
            <a:endParaRPr lang="en-US" dirty="0">
              <a:solidFill>
                <a:srgbClr val="C00000"/>
              </a:solidFill>
            </a:endParaRPr>
          </a:p>
        </p:txBody>
      </p:sp>
      <p:sp>
        <p:nvSpPr>
          <p:cNvPr id="3" name="Content Placeholder 2"/>
          <p:cNvSpPr>
            <a:spLocks noGrp="1"/>
          </p:cNvSpPr>
          <p:nvPr>
            <p:ph idx="1"/>
          </p:nvPr>
        </p:nvSpPr>
        <p:spPr>
          <a:xfrm>
            <a:off x="838200" y="1388854"/>
            <a:ext cx="10515600" cy="5149970"/>
          </a:xfrm>
        </p:spPr>
        <p:txBody>
          <a:bodyPr>
            <a:normAutofit fontScale="85000" lnSpcReduction="20000"/>
          </a:bodyPr>
          <a:lstStyle/>
          <a:p>
            <a:pPr>
              <a:spcBef>
                <a:spcPts val="0"/>
              </a:spcBef>
            </a:pPr>
            <a:r>
              <a:rPr lang="en-US" dirty="0">
                <a:solidFill>
                  <a:srgbClr val="C00000"/>
                </a:solidFill>
              </a:rPr>
              <a:t>Unsuccessful lobbying </a:t>
            </a:r>
            <a:r>
              <a:rPr lang="en-US" dirty="0"/>
              <a:t>for more traditional policy instruments</a:t>
            </a:r>
          </a:p>
          <a:p>
            <a:pPr lvl="1">
              <a:spcBef>
                <a:spcPts val="0"/>
              </a:spcBef>
            </a:pPr>
            <a:r>
              <a:rPr lang="en-US" dirty="0"/>
              <a:t>E.g., carbon tax/quota, custom laws on conflict minerals </a:t>
            </a:r>
          </a:p>
          <a:p>
            <a:endParaRPr lang="en-US" sz="1300" dirty="0"/>
          </a:p>
          <a:p>
            <a:r>
              <a:rPr lang="en-US" dirty="0">
                <a:solidFill>
                  <a:srgbClr val="C00000"/>
                </a:solidFill>
              </a:rPr>
              <a:t>Politically difficult </a:t>
            </a:r>
            <a:r>
              <a:rPr lang="en-US" dirty="0"/>
              <a:t>to address challenges through traditional regulation</a:t>
            </a:r>
          </a:p>
          <a:p>
            <a:pPr lvl="1"/>
            <a:r>
              <a:rPr lang="en-US" dirty="0"/>
              <a:t>For instance, climate change is a global problem </a:t>
            </a:r>
          </a:p>
          <a:p>
            <a:pPr lvl="2"/>
            <a:r>
              <a:rPr lang="en-US" dirty="0"/>
              <a:t>Complicated politics between developed and developing countries</a:t>
            </a:r>
          </a:p>
          <a:p>
            <a:pPr lvl="1"/>
            <a:r>
              <a:rPr lang="en-US" dirty="0"/>
              <a:t>Reporting standards “merely” prescribe disclosure, not particular actions</a:t>
            </a:r>
          </a:p>
          <a:p>
            <a:pPr lvl="1"/>
            <a:r>
              <a:rPr lang="en-US" dirty="0"/>
              <a:t>Transparency or disclosure regulation is viewed as less intrusive</a:t>
            </a:r>
          </a:p>
          <a:p>
            <a:endParaRPr lang="en-US" sz="1300" dirty="0"/>
          </a:p>
          <a:p>
            <a:r>
              <a:rPr lang="en-US" dirty="0"/>
              <a:t>Transparency is viewed as a “</a:t>
            </a:r>
            <a:r>
              <a:rPr lang="en-US" dirty="0">
                <a:solidFill>
                  <a:srgbClr val="C00000"/>
                </a:solidFill>
              </a:rPr>
              <a:t>good thing</a:t>
            </a:r>
            <a:r>
              <a:rPr lang="en-US" dirty="0"/>
              <a:t>”</a:t>
            </a:r>
          </a:p>
          <a:p>
            <a:pPr lvl="1"/>
            <a:r>
              <a:rPr lang="en-US" dirty="0"/>
              <a:t>Politically, it is hard to argue against transparency</a:t>
            </a:r>
          </a:p>
          <a:p>
            <a:pPr lvl="1"/>
            <a:r>
              <a:rPr lang="en-US" dirty="0"/>
              <a:t>That is why more regulation is likely</a:t>
            </a:r>
          </a:p>
          <a:p>
            <a:endParaRPr lang="en-US" sz="1200" dirty="0"/>
          </a:p>
          <a:p>
            <a:r>
              <a:rPr lang="en-US" dirty="0"/>
              <a:t>Disclosures </a:t>
            </a:r>
            <a:r>
              <a:rPr lang="en-US" dirty="0">
                <a:solidFill>
                  <a:srgbClr val="C00000"/>
                </a:solidFill>
              </a:rPr>
              <a:t>“unleash” incentives </a:t>
            </a:r>
            <a:r>
              <a:rPr lang="en-US" dirty="0"/>
              <a:t>and market forces</a:t>
            </a:r>
          </a:p>
          <a:p>
            <a:pPr lvl="1"/>
            <a:r>
              <a:rPr lang="en-US" dirty="0"/>
              <a:t>“Sunlight is the best disinfectant”</a:t>
            </a:r>
          </a:p>
          <a:p>
            <a:pPr lvl="1"/>
            <a:r>
              <a:rPr lang="en-US" dirty="0"/>
              <a:t>Allow investors and other stakeholders to monitor (pressure) firms</a:t>
            </a:r>
          </a:p>
          <a:p>
            <a:pPr lvl="1"/>
            <a:r>
              <a:rPr lang="en-US" dirty="0"/>
              <a:t>Many other examples where disclosure regulation is used in this way</a:t>
            </a:r>
          </a:p>
          <a:p>
            <a:pPr lvl="2"/>
            <a:r>
              <a:rPr lang="en-US" dirty="0"/>
              <a:t>Consumer protection, health care, political campaign contributions, etc.</a:t>
            </a:r>
          </a:p>
          <a:p>
            <a:endParaRPr lang="en-US" dirty="0"/>
          </a:p>
        </p:txBody>
      </p:sp>
    </p:spTree>
    <p:extLst>
      <p:ext uri="{BB962C8B-B14F-4D97-AF65-F5344CB8AC3E}">
        <p14:creationId xmlns:p14="http://schemas.microsoft.com/office/powerpoint/2010/main" val="417725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Current </a:t>
            </a:r>
            <a:r>
              <a:rPr lang="en-US" dirty="0">
                <a:solidFill>
                  <a:srgbClr val="C00000"/>
                </a:solidFill>
              </a:rPr>
              <a:t>CSR Reporting Regulation </a:t>
            </a:r>
            <a:r>
              <a:rPr lang="en-US" dirty="0"/>
              <a:t>and Issues to Consider before Mandating CSR Reporting More Broadly</a:t>
            </a:r>
          </a:p>
        </p:txBody>
      </p:sp>
      <p:sp>
        <p:nvSpPr>
          <p:cNvPr id="3" name="Subtitle 2"/>
          <p:cNvSpPr>
            <a:spLocks noGrp="1"/>
          </p:cNvSpPr>
          <p:nvPr>
            <p:ph type="subTitle" idx="1"/>
          </p:nvPr>
        </p:nvSpPr>
        <p:spPr>
          <a:xfrm>
            <a:off x="1524000" y="4364966"/>
            <a:ext cx="9144000" cy="892834"/>
          </a:xfrm>
        </p:spPr>
        <p:txBody>
          <a:bodyPr/>
          <a:lstStyle/>
          <a:p>
            <a:r>
              <a:rPr lang="en-US" dirty="0"/>
              <a:t>Hans Christensen</a:t>
            </a:r>
          </a:p>
        </p:txBody>
      </p:sp>
    </p:spTree>
    <p:extLst>
      <p:ext uri="{BB962C8B-B14F-4D97-AF65-F5344CB8AC3E}">
        <p14:creationId xmlns:p14="http://schemas.microsoft.com/office/powerpoint/2010/main" val="368112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7"/>
            <a:ext cx="9360466" cy="1325563"/>
          </a:xfrm>
        </p:spPr>
        <p:txBody>
          <a:bodyPr/>
          <a:lstStyle/>
          <a:p>
            <a:r>
              <a:rPr lang="en-US" dirty="0"/>
              <a:t>An illustrative example: </a:t>
            </a:r>
            <a:r>
              <a:rPr lang="en-US" dirty="0">
                <a:solidFill>
                  <a:srgbClr val="C00000"/>
                </a:solidFill>
              </a:rPr>
              <a:t>Conflict minerals</a:t>
            </a:r>
            <a:br>
              <a:rPr lang="en-US" dirty="0">
                <a:solidFill>
                  <a:srgbClr val="C00000"/>
                </a:solidFill>
              </a:rPr>
            </a:br>
            <a:r>
              <a:rPr lang="en-US" dirty="0"/>
              <a:t>(evidence from historical background)</a:t>
            </a:r>
          </a:p>
        </p:txBody>
      </p:sp>
      <p:sp>
        <p:nvSpPr>
          <p:cNvPr id="3" name="Content Placeholder 2"/>
          <p:cNvSpPr>
            <a:spLocks noGrp="1"/>
          </p:cNvSpPr>
          <p:nvPr>
            <p:ph idx="1"/>
          </p:nvPr>
        </p:nvSpPr>
        <p:spPr>
          <a:xfrm>
            <a:off x="838199" y="1690688"/>
            <a:ext cx="10695317" cy="4779123"/>
          </a:xfrm>
        </p:spPr>
        <p:txBody>
          <a:bodyPr>
            <a:normAutofit fontScale="70000" lnSpcReduction="20000"/>
          </a:bodyPr>
          <a:lstStyle/>
          <a:p>
            <a:r>
              <a:rPr lang="en-US" dirty="0"/>
              <a:t>Background: Aftermath of </a:t>
            </a:r>
            <a:r>
              <a:rPr lang="en-US" dirty="0">
                <a:solidFill>
                  <a:srgbClr val="C00000"/>
                </a:solidFill>
              </a:rPr>
              <a:t>the Great War of Africa </a:t>
            </a:r>
            <a:r>
              <a:rPr lang="en-US" dirty="0"/>
              <a:t>(aka the Second Congo War)</a:t>
            </a:r>
          </a:p>
          <a:p>
            <a:pPr lvl="1"/>
            <a:r>
              <a:rPr lang="en-US" dirty="0"/>
              <a:t>In and around the Democratic Republic of Congo (DRC)</a:t>
            </a:r>
          </a:p>
          <a:p>
            <a:pPr lvl="1"/>
            <a:r>
              <a:rPr lang="en-US" dirty="0"/>
              <a:t>Bloodiest conflict since World War II (fatalities &gt; 5 million)</a:t>
            </a:r>
          </a:p>
          <a:p>
            <a:pPr lvl="1"/>
            <a:r>
              <a:rPr lang="en-US" dirty="0"/>
              <a:t>Funded (in part) by the trade in conflict minerals (e.g., used in phones)</a:t>
            </a:r>
          </a:p>
          <a:p>
            <a:pPr lvl="2"/>
            <a:r>
              <a:rPr lang="en-US" dirty="0"/>
              <a:t>But minerals are not the root cause. Political failures such as political power struggles, access to land, and citizenship are. </a:t>
            </a:r>
          </a:p>
          <a:p>
            <a:pPr lvl="1"/>
            <a:r>
              <a:rPr lang="en-US" dirty="0"/>
              <a:t>Revelations that multinational firms such as Apple, Intel and Motorola were unwittingly buying conflict minerals</a:t>
            </a:r>
          </a:p>
          <a:p>
            <a:endParaRPr lang="en-US" sz="1400" dirty="0"/>
          </a:p>
          <a:p>
            <a:r>
              <a:rPr lang="en-US" dirty="0"/>
              <a:t>First, </a:t>
            </a:r>
            <a:r>
              <a:rPr lang="en-US" dirty="0">
                <a:solidFill>
                  <a:srgbClr val="C00000"/>
                </a:solidFill>
              </a:rPr>
              <a:t>NGO conflict mineral campaign in early 2000s </a:t>
            </a:r>
            <a:r>
              <a:rPr lang="en-US" dirty="0"/>
              <a:t>around the time of the Kimberley Process</a:t>
            </a:r>
          </a:p>
          <a:p>
            <a:pPr lvl="1"/>
            <a:r>
              <a:rPr lang="en-US" dirty="0"/>
              <a:t>Enough Project became a key player (created in 2007)</a:t>
            </a:r>
          </a:p>
          <a:p>
            <a:endParaRPr lang="en-US" sz="1300" dirty="0"/>
          </a:p>
          <a:p>
            <a:r>
              <a:rPr lang="en-US" dirty="0"/>
              <a:t>Political traction (Senate) in 2008: The Conflict </a:t>
            </a:r>
            <a:r>
              <a:rPr lang="en-US" dirty="0" err="1"/>
              <a:t>Coltan</a:t>
            </a:r>
            <a:r>
              <a:rPr lang="en-US" dirty="0"/>
              <a:t> and </a:t>
            </a:r>
            <a:r>
              <a:rPr lang="en-US" dirty="0" err="1"/>
              <a:t>Cassiterite</a:t>
            </a:r>
            <a:r>
              <a:rPr lang="en-US" dirty="0"/>
              <a:t> Act</a:t>
            </a:r>
          </a:p>
          <a:p>
            <a:pPr lvl="1"/>
            <a:r>
              <a:rPr lang="en-US" dirty="0"/>
              <a:t>Traditional regulation: US Customs law</a:t>
            </a:r>
          </a:p>
          <a:p>
            <a:pPr lvl="1"/>
            <a:r>
              <a:rPr lang="en-US" dirty="0"/>
              <a:t>Not sufficient political support</a:t>
            </a:r>
          </a:p>
          <a:p>
            <a:pPr lvl="1"/>
            <a:r>
              <a:rPr lang="en-US" dirty="0"/>
              <a:t>Later transformed into securities regulation and added to Dodd-Frank Act in 2010 (Section 1502)</a:t>
            </a:r>
          </a:p>
          <a:p>
            <a:pPr lvl="1"/>
            <a:r>
              <a:rPr lang="en-US" dirty="0"/>
              <a:t>Notice similarity to current push for “climate disclosures”</a:t>
            </a:r>
          </a:p>
          <a:p>
            <a:pPr lvl="2"/>
            <a:r>
              <a:rPr lang="en-US" dirty="0"/>
              <a:t>Also, started with push for CO2 taxation/quota</a:t>
            </a:r>
          </a:p>
        </p:txBody>
      </p:sp>
      <p:pic>
        <p:nvPicPr>
          <p:cNvPr id="4" name="Picture 2" descr="Consumer responsibility and European regulation on conflict minerals -  Ecology and Jesuits in Communication | Ecology and Jesuits in Communication">
            <a:extLst>
              <a:ext uri="{FF2B5EF4-FFF2-40B4-BE49-F238E27FC236}">
                <a16:creationId xmlns:a16="http://schemas.microsoft.com/office/drawing/2014/main" id="{50C2795D-CAFE-4A48-A5B9-616FD0CA37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8666" y="86265"/>
            <a:ext cx="1904716" cy="206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1" y="155279"/>
            <a:ext cx="11138140" cy="1008235"/>
          </a:xfrm>
        </p:spPr>
        <p:txBody>
          <a:bodyPr>
            <a:normAutofit fontScale="90000"/>
          </a:bodyPr>
          <a:lstStyle/>
          <a:p>
            <a:r>
              <a:rPr lang="en-US" dirty="0"/>
              <a:t>An illustrative example: </a:t>
            </a:r>
            <a:r>
              <a:rPr lang="en-US" dirty="0">
                <a:solidFill>
                  <a:srgbClr val="C00000"/>
                </a:solidFill>
              </a:rPr>
              <a:t>Conflict minerals</a:t>
            </a:r>
            <a:br>
              <a:rPr lang="en-US" dirty="0">
                <a:solidFill>
                  <a:srgbClr val="C00000"/>
                </a:solidFill>
              </a:rPr>
            </a:br>
            <a:r>
              <a:rPr lang="en-US" dirty="0"/>
              <a:t>(evidence from comment letters)</a:t>
            </a:r>
          </a:p>
        </p:txBody>
      </p:sp>
      <p:sp>
        <p:nvSpPr>
          <p:cNvPr id="3" name="Content Placeholder 2"/>
          <p:cNvSpPr>
            <a:spLocks noGrp="1"/>
          </p:cNvSpPr>
          <p:nvPr>
            <p:ph idx="1"/>
          </p:nvPr>
        </p:nvSpPr>
        <p:spPr>
          <a:xfrm>
            <a:off x="9385541" y="1428811"/>
            <a:ext cx="2700066" cy="4580942"/>
          </a:xfrm>
        </p:spPr>
        <p:txBody>
          <a:bodyPr>
            <a:normAutofit fontScale="92500" lnSpcReduction="20000"/>
          </a:bodyPr>
          <a:lstStyle/>
          <a:p>
            <a:pPr marL="0" indent="0">
              <a:buNone/>
            </a:pPr>
            <a:r>
              <a:rPr lang="en-US" sz="2000" dirty="0"/>
              <a:t>SEC question: </a:t>
            </a:r>
            <a:r>
              <a:rPr lang="en-US" sz="2000" dirty="0">
                <a:solidFill>
                  <a:srgbClr val="C00000"/>
                </a:solidFill>
              </a:rPr>
              <a:t>What do you think about mandatory conflict mineral disclosure?</a:t>
            </a:r>
          </a:p>
          <a:p>
            <a:pPr marL="0" indent="0">
              <a:buNone/>
            </a:pPr>
            <a:endParaRPr lang="en-US" sz="2000" dirty="0"/>
          </a:p>
          <a:p>
            <a:pPr marL="0" indent="0">
              <a:buNone/>
            </a:pPr>
            <a:r>
              <a:rPr lang="en-US" sz="2000" dirty="0"/>
              <a:t>Not only the </a:t>
            </a:r>
            <a:r>
              <a:rPr lang="en-US" sz="2000" dirty="0">
                <a:solidFill>
                  <a:srgbClr val="C00000"/>
                </a:solidFill>
              </a:rPr>
              <a:t>usual suspects </a:t>
            </a:r>
            <a:r>
              <a:rPr lang="en-US" sz="2000" dirty="0"/>
              <a:t>replied</a:t>
            </a:r>
          </a:p>
          <a:p>
            <a:r>
              <a:rPr lang="en-US" sz="2000" dirty="0"/>
              <a:t>80% of comment letters from </a:t>
            </a:r>
            <a:r>
              <a:rPr lang="en-US" sz="2000" dirty="0">
                <a:solidFill>
                  <a:srgbClr val="C00000"/>
                </a:solidFill>
              </a:rPr>
              <a:t>NGOs</a:t>
            </a:r>
            <a:r>
              <a:rPr lang="en-US" sz="2000" dirty="0"/>
              <a:t>, </a:t>
            </a:r>
            <a:r>
              <a:rPr lang="en-US" sz="2000" dirty="0">
                <a:solidFill>
                  <a:srgbClr val="C00000"/>
                </a:solidFill>
              </a:rPr>
              <a:t>religious groups</a:t>
            </a:r>
            <a:r>
              <a:rPr lang="en-US" sz="2000" dirty="0"/>
              <a:t>, </a:t>
            </a:r>
            <a:r>
              <a:rPr lang="en-US" sz="2000" dirty="0">
                <a:solidFill>
                  <a:srgbClr val="C00000"/>
                </a:solidFill>
              </a:rPr>
              <a:t>student organizations</a:t>
            </a:r>
            <a:r>
              <a:rPr lang="en-US" sz="2000" dirty="0"/>
              <a:t>, and </a:t>
            </a:r>
            <a:r>
              <a:rPr lang="en-US" sz="2000" dirty="0">
                <a:solidFill>
                  <a:srgbClr val="C00000"/>
                </a:solidFill>
              </a:rPr>
              <a:t>Think Tanks</a:t>
            </a:r>
          </a:p>
          <a:p>
            <a:pPr marL="0" indent="0">
              <a:buNone/>
            </a:pPr>
            <a:endParaRPr lang="en-US" sz="2000" dirty="0"/>
          </a:p>
          <a:p>
            <a:r>
              <a:rPr lang="en-US" sz="2000" dirty="0"/>
              <a:t>They do </a:t>
            </a:r>
            <a:r>
              <a:rPr lang="en-US" sz="2000" dirty="0">
                <a:solidFill>
                  <a:srgbClr val="C00000"/>
                </a:solidFill>
              </a:rPr>
              <a:t>not</a:t>
            </a:r>
            <a:r>
              <a:rPr lang="en-US" sz="2000" dirty="0"/>
              <a:t> have the </a:t>
            </a:r>
            <a:r>
              <a:rPr lang="en-US" sz="2000" dirty="0">
                <a:solidFill>
                  <a:srgbClr val="C00000"/>
                </a:solidFill>
              </a:rPr>
              <a:t>same</a:t>
            </a:r>
            <a:r>
              <a:rPr lang="en-US" sz="2000" dirty="0"/>
              <a:t> </a:t>
            </a:r>
            <a:r>
              <a:rPr lang="en-US" sz="2000" dirty="0">
                <a:solidFill>
                  <a:srgbClr val="C00000"/>
                </a:solidFill>
              </a:rPr>
              <a:t>opinions or types of arguments</a:t>
            </a:r>
            <a:r>
              <a:rPr lang="en-US" sz="2000" dirty="0"/>
              <a:t> as the usual suspects</a:t>
            </a:r>
          </a:p>
          <a:p>
            <a:pPr marL="0" indent="0">
              <a:buNone/>
            </a:pPr>
            <a:endParaRPr lang="en-US" sz="2000" dirty="0"/>
          </a:p>
        </p:txBody>
      </p:sp>
      <p:sp>
        <p:nvSpPr>
          <p:cNvPr id="4" name="Slide Number Placeholder 3"/>
          <p:cNvSpPr>
            <a:spLocks noGrp="1"/>
          </p:cNvSpPr>
          <p:nvPr>
            <p:ph type="sldNum" sz="quarter" idx="12"/>
          </p:nvPr>
        </p:nvSpPr>
        <p:spPr/>
        <p:txBody>
          <a:bodyPr/>
          <a:lstStyle/>
          <a:p>
            <a:fld id="{14FB1356-FB2F-46F1-B020-1492C8790675}" type="slidenum">
              <a:rPr lang="en-US" smtClean="0"/>
              <a:t>21</a:t>
            </a:fld>
            <a:endParaRPr lang="en-US" dirty="0"/>
          </a:p>
        </p:txBody>
      </p:sp>
      <p:pic>
        <p:nvPicPr>
          <p:cNvPr id="9" name="Picture 8">
            <a:extLst>
              <a:ext uri="{FF2B5EF4-FFF2-40B4-BE49-F238E27FC236}">
                <a16:creationId xmlns:a16="http://schemas.microsoft.com/office/drawing/2014/main" id="{01800251-CA1C-D4D3-3B1E-9D3001F05072}"/>
              </a:ext>
            </a:extLst>
          </p:cNvPr>
          <p:cNvPicPr>
            <a:picLocks noChangeAspect="1"/>
          </p:cNvPicPr>
          <p:nvPr/>
        </p:nvPicPr>
        <p:blipFill>
          <a:blip r:embed="rId2"/>
          <a:stretch>
            <a:fillRect/>
          </a:stretch>
        </p:blipFill>
        <p:spPr>
          <a:xfrm>
            <a:off x="141501" y="1215270"/>
            <a:ext cx="4613107" cy="5506205"/>
          </a:xfrm>
          <a:prstGeom prst="rect">
            <a:avLst/>
          </a:prstGeom>
        </p:spPr>
      </p:pic>
      <p:sp>
        <p:nvSpPr>
          <p:cNvPr id="10" name="Rectangle 9"/>
          <p:cNvSpPr/>
          <p:nvPr/>
        </p:nvSpPr>
        <p:spPr>
          <a:xfrm>
            <a:off x="2501677" y="2277337"/>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22485" y="2421111"/>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90180" y="2990450"/>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54130" y="2993335"/>
            <a:ext cx="293298" cy="2904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95933" y="3850210"/>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5488" y="3703558"/>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33988" y="4425300"/>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18928" y="4563324"/>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98" y="5129791"/>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31118" y="5276432"/>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20165" y="5854407"/>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20555" y="5845780"/>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96877" y="1851773"/>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60823" y="1857531"/>
            <a:ext cx="293298" cy="163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132157" y="1215270"/>
            <a:ext cx="4153151" cy="3930547"/>
          </a:xfrm>
          <a:prstGeom prst="rect">
            <a:avLst/>
          </a:prstGeom>
        </p:spPr>
      </p:pic>
      <p:sp>
        <p:nvSpPr>
          <p:cNvPr id="7" name="Rectangle 6"/>
          <p:cNvSpPr/>
          <p:nvPr/>
        </p:nvSpPr>
        <p:spPr>
          <a:xfrm>
            <a:off x="5124086" y="5215493"/>
            <a:ext cx="4024216" cy="15465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050" dirty="0"/>
              <a:t>NOTE: The alleged causal chain from CMD to gorillas' wellbeing appears rather long and is not well articulated by the comment-letter writers making this argument. From the limited number of comment letters that include a rationale, the writers' positions seem to be rooted in anecdotal evidence that miners occasionally hunt endangered gorillas for bush meat, presumably when they get sufficiently hungry and have few alternatives. Those letter writers do not explain how CMD reduce hunger among miners or how CMD protect gorillas in other ways.</a:t>
            </a:r>
          </a:p>
        </p:txBody>
      </p:sp>
      <p:cxnSp>
        <p:nvCxnSpPr>
          <p:cNvPr id="24" name="Straight Connector 23"/>
          <p:cNvCxnSpPr/>
          <p:nvPr/>
        </p:nvCxnSpPr>
        <p:spPr>
          <a:xfrm>
            <a:off x="7832785" y="2585084"/>
            <a:ext cx="777815"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416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mandate used to </a:t>
            </a:r>
            <a:r>
              <a:rPr lang="en-US" dirty="0">
                <a:solidFill>
                  <a:srgbClr val="C00000"/>
                </a:solidFill>
              </a:rPr>
              <a:t>show political action</a:t>
            </a:r>
            <a:r>
              <a:rPr lang="en-US" dirty="0"/>
              <a:t> but no real change (political greenwashing)</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rPr>
              <a:t>Worst case</a:t>
            </a:r>
            <a:r>
              <a:rPr lang="en-US" dirty="0"/>
              <a:t>: Disclosure regulation used politically to say we did something but ultimately ineffective</a:t>
            </a:r>
          </a:p>
          <a:p>
            <a:pPr lvl="1"/>
            <a:r>
              <a:rPr lang="en-US" dirty="0">
                <a:solidFill>
                  <a:srgbClr val="C00000"/>
                </a:solidFill>
              </a:rPr>
              <a:t>Political greenwashing</a:t>
            </a:r>
          </a:p>
          <a:p>
            <a:r>
              <a:rPr lang="en-US" dirty="0"/>
              <a:t>Consider requirement for healthcare providers to </a:t>
            </a:r>
            <a:r>
              <a:rPr lang="en-US" dirty="0">
                <a:solidFill>
                  <a:srgbClr val="C00000"/>
                </a:solidFill>
              </a:rPr>
              <a:t>disclose charge prices </a:t>
            </a:r>
          </a:p>
          <a:p>
            <a:pPr lvl="1"/>
            <a:r>
              <a:rPr lang="en-US" dirty="0"/>
              <a:t>Charge prices are list prices (similar to room rate written hotel door)</a:t>
            </a:r>
          </a:p>
          <a:p>
            <a:pPr lvl="2"/>
            <a:r>
              <a:rPr lang="en-US" dirty="0"/>
              <a:t>(Almost) nobody pays the list price</a:t>
            </a:r>
          </a:p>
          <a:p>
            <a:pPr lvl="1"/>
            <a:r>
              <a:rPr lang="en-US" dirty="0"/>
              <a:t>Hospitals reduced list price and discount by similar amount</a:t>
            </a:r>
          </a:p>
          <a:p>
            <a:pPr lvl="2"/>
            <a:r>
              <a:rPr lang="en-US" dirty="0"/>
              <a:t>Disclosed item (charge prices) can be decoupled from construct of interest (actual payments)</a:t>
            </a:r>
          </a:p>
          <a:p>
            <a:pPr lvl="2"/>
            <a:r>
              <a:rPr lang="en-US" dirty="0"/>
              <a:t>Some stakeholders’ did not understand (e.g., voters)</a:t>
            </a:r>
          </a:p>
          <a:p>
            <a:pPr lvl="2"/>
            <a:r>
              <a:rPr lang="en-US" dirty="0"/>
              <a:t>See evidence in Christensen, Floyd, and Maffett (2020): “The Only Prescription is Transparency” and associated NPR podcast</a:t>
            </a:r>
          </a:p>
          <a:p>
            <a:r>
              <a:rPr lang="en-US" dirty="0"/>
              <a:t>Political greenwashing can </a:t>
            </a:r>
            <a:r>
              <a:rPr lang="en-US" dirty="0">
                <a:solidFill>
                  <a:srgbClr val="C00000"/>
                </a:solidFill>
              </a:rPr>
              <a:t>delay real action </a:t>
            </a:r>
            <a:r>
              <a:rPr lang="en-US" dirty="0"/>
              <a:t>on real problems (e.g., climate change)</a:t>
            </a:r>
          </a:p>
        </p:txBody>
      </p:sp>
    </p:spTree>
    <p:extLst>
      <p:ext uri="{BB962C8B-B14F-4D97-AF65-F5344CB8AC3E}">
        <p14:creationId xmlns:p14="http://schemas.microsoft.com/office/powerpoint/2010/main" val="87784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41"/>
            <a:ext cx="10515600" cy="931651"/>
          </a:xfrm>
        </p:spPr>
        <p:txBody>
          <a:bodyPr/>
          <a:lstStyle/>
          <a:p>
            <a:r>
              <a:rPr lang="en-US" dirty="0"/>
              <a:t>Likely </a:t>
            </a:r>
            <a:r>
              <a:rPr lang="en-US" dirty="0">
                <a:solidFill>
                  <a:srgbClr val="C00000"/>
                </a:solidFill>
              </a:rPr>
              <a:t>scenarios </a:t>
            </a:r>
            <a:r>
              <a:rPr lang="en-US" dirty="0"/>
              <a:t>related to CSR politics</a:t>
            </a:r>
          </a:p>
        </p:txBody>
      </p:sp>
      <p:sp>
        <p:nvSpPr>
          <p:cNvPr id="3" name="Content Placeholder 2"/>
          <p:cNvSpPr>
            <a:spLocks noGrp="1"/>
          </p:cNvSpPr>
          <p:nvPr>
            <p:ph idx="1"/>
          </p:nvPr>
        </p:nvSpPr>
        <p:spPr>
          <a:xfrm>
            <a:off x="838200" y="1233577"/>
            <a:ext cx="10515600" cy="4943386"/>
          </a:xfrm>
        </p:spPr>
        <p:txBody>
          <a:bodyPr>
            <a:normAutofit/>
          </a:bodyPr>
          <a:lstStyle/>
          <a:p>
            <a:r>
              <a:rPr lang="en-US" sz="2400" dirty="0"/>
              <a:t>Focus on issues that </a:t>
            </a:r>
            <a:r>
              <a:rPr lang="en-US" sz="2400" dirty="0">
                <a:solidFill>
                  <a:srgbClr val="C00000"/>
                </a:solidFill>
              </a:rPr>
              <a:t>lack (traditional) political solutions in Congress</a:t>
            </a:r>
          </a:p>
          <a:p>
            <a:pPr lvl="1"/>
            <a:r>
              <a:rPr lang="en-US" sz="1800" dirty="0"/>
              <a:t>Traditional policy instruments: Taxation, penalties, etc. </a:t>
            </a:r>
          </a:p>
          <a:p>
            <a:pPr lvl="1"/>
            <a:r>
              <a:rPr lang="en-US" sz="1800" dirty="0"/>
              <a:t>Often start with potentially better traditional regulation</a:t>
            </a:r>
          </a:p>
          <a:p>
            <a:pPr lvl="2"/>
            <a:r>
              <a:rPr lang="en-US" sz="1600" dirty="0"/>
              <a:t>Proponents probably know reporting mandate is not the best solution. Just the solution which is politically feasible </a:t>
            </a:r>
          </a:p>
          <a:p>
            <a:pPr lvl="2"/>
            <a:r>
              <a:rPr lang="en-US" sz="1600" dirty="0"/>
              <a:t>Decision-decision power further away from voters </a:t>
            </a:r>
          </a:p>
          <a:p>
            <a:r>
              <a:rPr lang="en-US" sz="2400" dirty="0">
                <a:solidFill>
                  <a:srgbClr val="C00000"/>
                </a:solidFill>
              </a:rPr>
              <a:t>Different groups </a:t>
            </a:r>
            <a:r>
              <a:rPr lang="en-US" sz="2400" dirty="0"/>
              <a:t>enter the lobbying process</a:t>
            </a:r>
          </a:p>
          <a:p>
            <a:pPr lvl="1"/>
            <a:r>
              <a:rPr lang="en-US" sz="1800" dirty="0"/>
              <a:t>Different arguments and objectives</a:t>
            </a:r>
          </a:p>
          <a:p>
            <a:pPr lvl="2"/>
            <a:r>
              <a:rPr lang="en-US" sz="1600" dirty="0"/>
              <a:t>“Conflicts are bad” versus “capital formation”</a:t>
            </a:r>
          </a:p>
          <a:p>
            <a:pPr lvl="2"/>
            <a:r>
              <a:rPr lang="en-US" sz="1600" dirty="0"/>
              <a:t>“Save the world” versus “reduce the cost of capital”</a:t>
            </a:r>
          </a:p>
          <a:p>
            <a:pPr lvl="2"/>
            <a:r>
              <a:rPr lang="en-US" sz="1600" dirty="0"/>
              <a:t>Difficult for lawyers and accountants to make reasonably objective decisions</a:t>
            </a:r>
          </a:p>
          <a:p>
            <a:r>
              <a:rPr lang="en-US" sz="2400" dirty="0"/>
              <a:t>Tough to manage </a:t>
            </a:r>
            <a:r>
              <a:rPr lang="en-US" sz="2400" dirty="0">
                <a:solidFill>
                  <a:srgbClr val="C00000"/>
                </a:solidFill>
              </a:rPr>
              <a:t>SEC agenda</a:t>
            </a:r>
          </a:p>
          <a:p>
            <a:pPr lvl="1"/>
            <a:r>
              <a:rPr lang="en-US" sz="1600" dirty="0"/>
              <a:t>Disclosures on abortion coverage in healthcare plans?</a:t>
            </a:r>
          </a:p>
          <a:p>
            <a:r>
              <a:rPr lang="en-US" sz="2400" dirty="0"/>
              <a:t>Instances of </a:t>
            </a:r>
            <a:r>
              <a:rPr lang="en-US" sz="2400" dirty="0">
                <a:solidFill>
                  <a:srgbClr val="C00000"/>
                </a:solidFill>
              </a:rPr>
              <a:t>political greenwashing</a:t>
            </a:r>
            <a:endParaRPr lang="en-US" sz="2000" dirty="0">
              <a:solidFill>
                <a:srgbClr val="C00000"/>
              </a:solidFill>
            </a:endParaRPr>
          </a:p>
        </p:txBody>
      </p:sp>
      <p:sp>
        <p:nvSpPr>
          <p:cNvPr id="4" name="Rectangle 3"/>
          <p:cNvSpPr/>
          <p:nvPr/>
        </p:nvSpPr>
        <p:spPr>
          <a:xfrm>
            <a:off x="5762190" y="5634833"/>
            <a:ext cx="6096000"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n-US" sz="1400" b="0" i="0" dirty="0">
                <a:solidFill>
                  <a:srgbClr val="454545"/>
                </a:solidFill>
                <a:effectLst/>
                <a:latin typeface="Verdana" panose="020B0604030504040204" pitchFamily="34" charset="0"/>
              </a:rPr>
              <a:t>“Because expertise about these events does not reside within the Commission or our staff, we have drafted these proposed rules carefully to follow the direction of Congress.” Then chairperson Mary L. Schapiro in speech on December 15, 2010.</a:t>
            </a:r>
          </a:p>
          <a:p>
            <a:pPr algn="just"/>
            <a:r>
              <a:rPr lang="en-US" sz="700" dirty="0">
                <a:solidFill>
                  <a:srgbClr val="454545"/>
                </a:solidFill>
                <a:latin typeface="Verdana" panose="020B0604030504040204" pitchFamily="34" charset="0"/>
              </a:rPr>
              <a:t>Link: https://www.sec.gov/news/speech/2010/spch121510mls-2.htm</a:t>
            </a:r>
            <a:r>
              <a:rPr lang="en-US" sz="700" b="0" i="0" dirty="0">
                <a:solidFill>
                  <a:srgbClr val="454545"/>
                </a:solidFill>
                <a:effectLst/>
                <a:latin typeface="Verdana" panose="020B0604030504040204" pitchFamily="34" charset="0"/>
              </a:rPr>
              <a:t> </a:t>
            </a:r>
            <a:endParaRPr lang="en-US" sz="700" dirty="0"/>
          </a:p>
        </p:txBody>
      </p:sp>
    </p:spTree>
    <p:extLst>
      <p:ext uri="{BB962C8B-B14F-4D97-AF65-F5344CB8AC3E}">
        <p14:creationId xmlns:p14="http://schemas.microsoft.com/office/powerpoint/2010/main" val="64246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76926"/>
          </a:xfrm>
        </p:spPr>
        <p:txBody>
          <a:bodyPr>
            <a:normAutofit fontScale="90000"/>
          </a:bodyPr>
          <a:lstStyle/>
          <a:p>
            <a:pPr algn="ctr"/>
            <a:r>
              <a:rPr lang="en-US" dirty="0">
                <a:solidFill>
                  <a:srgbClr val="C00000"/>
                </a:solidFill>
              </a:rPr>
              <a:t>Real effects</a:t>
            </a:r>
            <a:r>
              <a:rPr lang="en-US" dirty="0"/>
              <a:t> of a CSR Reporting Mandate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081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will </a:t>
            </a:r>
            <a:r>
              <a:rPr lang="en-US" dirty="0">
                <a:solidFill>
                  <a:srgbClr val="C00000"/>
                </a:solidFill>
              </a:rPr>
              <a:t>be real </a:t>
            </a:r>
            <a:r>
              <a:rPr lang="en-US" dirty="0"/>
              <a:t>effects</a:t>
            </a:r>
          </a:p>
        </p:txBody>
      </p:sp>
      <p:sp>
        <p:nvSpPr>
          <p:cNvPr id="3" name="Content Placeholder 2"/>
          <p:cNvSpPr>
            <a:spLocks noGrp="1"/>
          </p:cNvSpPr>
          <p:nvPr>
            <p:ph idx="1"/>
          </p:nvPr>
        </p:nvSpPr>
        <p:spPr/>
        <p:txBody>
          <a:bodyPr>
            <a:normAutofit fontScale="92500" lnSpcReduction="20000"/>
          </a:bodyPr>
          <a:lstStyle/>
          <a:p>
            <a:r>
              <a:rPr lang="en-US" dirty="0"/>
              <a:t>By real effects, I mean </a:t>
            </a:r>
            <a:r>
              <a:rPr lang="en-US" dirty="0">
                <a:solidFill>
                  <a:srgbClr val="C00000"/>
                </a:solidFill>
              </a:rPr>
              <a:t>changes in corporate investment policies</a:t>
            </a:r>
          </a:p>
          <a:p>
            <a:pPr lvl="1"/>
            <a:r>
              <a:rPr lang="en-US" dirty="0"/>
              <a:t>For instance:</a:t>
            </a:r>
          </a:p>
          <a:p>
            <a:pPr lvl="2"/>
            <a:r>
              <a:rPr lang="en-US" dirty="0"/>
              <a:t>Increase investment in CSR (e.g., labor safety, non-conflict mineral supply chain, lower CO</a:t>
            </a:r>
            <a:r>
              <a:rPr lang="en-US" baseline="-25000" dirty="0"/>
              <a:t>2</a:t>
            </a:r>
            <a:r>
              <a:rPr lang="en-US" dirty="0"/>
              <a:t> emissions)</a:t>
            </a:r>
          </a:p>
          <a:p>
            <a:pPr lvl="2"/>
            <a:r>
              <a:rPr lang="en-US" dirty="0"/>
              <a:t>Exit from high CSR-risk areas </a:t>
            </a:r>
          </a:p>
          <a:p>
            <a:endParaRPr lang="en-US" sz="800" dirty="0"/>
          </a:p>
          <a:p>
            <a:r>
              <a:rPr lang="en-US" dirty="0"/>
              <a:t>Lot’s of evidence in accounting that disclosures/reporting change investment policies (both CSR and financial reporting)</a:t>
            </a:r>
          </a:p>
          <a:p>
            <a:pPr lvl="1"/>
            <a:r>
              <a:rPr lang="en-US" dirty="0"/>
              <a:t>One of very few findings most accounting researchers agree on</a:t>
            </a:r>
          </a:p>
          <a:p>
            <a:endParaRPr lang="en-US" sz="800" dirty="0"/>
          </a:p>
          <a:p>
            <a:r>
              <a:rPr lang="en-US" dirty="0"/>
              <a:t>But, </a:t>
            </a:r>
            <a:r>
              <a:rPr lang="en-US" dirty="0">
                <a:solidFill>
                  <a:srgbClr val="C00000"/>
                </a:solidFill>
              </a:rPr>
              <a:t>not all real effects benefit society </a:t>
            </a:r>
            <a:r>
              <a:rPr lang="en-US" dirty="0"/>
              <a:t>more broadly</a:t>
            </a:r>
          </a:p>
          <a:p>
            <a:pPr lvl="1"/>
            <a:r>
              <a:rPr lang="en-US" dirty="0"/>
              <a:t>Shifting mining operations from US SEC-registrants to US private or Chinese/Russian firms (no evidence this will improve the lives of people in DRC or mine safety more broadly)</a:t>
            </a:r>
          </a:p>
        </p:txBody>
      </p:sp>
    </p:spTree>
    <p:extLst>
      <p:ext uri="{BB962C8B-B14F-4D97-AF65-F5344CB8AC3E}">
        <p14:creationId xmlns:p14="http://schemas.microsoft.com/office/powerpoint/2010/main" val="350638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76"/>
            <a:ext cx="9746411" cy="828136"/>
          </a:xfrm>
        </p:spPr>
        <p:txBody>
          <a:bodyPr>
            <a:normAutofit fontScale="90000"/>
          </a:bodyPr>
          <a:lstStyle/>
          <a:p>
            <a:r>
              <a:rPr lang="en-US" dirty="0"/>
              <a:t>Bad</a:t>
            </a:r>
            <a:r>
              <a:rPr lang="en-US" dirty="0">
                <a:solidFill>
                  <a:srgbClr val="C00000"/>
                </a:solidFill>
              </a:rPr>
              <a:t> measurement </a:t>
            </a:r>
            <a:r>
              <a:rPr lang="en-US" dirty="0"/>
              <a:t>can lead to bad real effects </a:t>
            </a:r>
          </a:p>
        </p:txBody>
      </p:sp>
      <p:sp>
        <p:nvSpPr>
          <p:cNvPr id="3" name="Content Placeholder 2"/>
          <p:cNvSpPr>
            <a:spLocks noGrp="1"/>
          </p:cNvSpPr>
          <p:nvPr>
            <p:ph idx="1"/>
          </p:nvPr>
        </p:nvSpPr>
        <p:spPr>
          <a:xfrm>
            <a:off x="838199" y="1268084"/>
            <a:ext cx="10738449" cy="5253486"/>
          </a:xfrm>
        </p:spPr>
        <p:txBody>
          <a:bodyPr>
            <a:normAutofit lnSpcReduction="10000"/>
          </a:bodyPr>
          <a:lstStyle/>
          <a:p>
            <a:r>
              <a:rPr lang="en-US" dirty="0">
                <a:solidFill>
                  <a:srgbClr val="C00000"/>
                </a:solidFill>
              </a:rPr>
              <a:t>Uninformative CSR metrics </a:t>
            </a:r>
            <a:r>
              <a:rPr lang="en-US" dirty="0"/>
              <a:t>(e.g., disclosure/ratings)</a:t>
            </a:r>
            <a:r>
              <a:rPr lang="en-US" dirty="0">
                <a:solidFill>
                  <a:srgbClr val="C00000"/>
                </a:solidFill>
              </a:rPr>
              <a:t> can have real effects</a:t>
            </a:r>
            <a:endParaRPr lang="en-US" dirty="0"/>
          </a:p>
          <a:p>
            <a:pPr lvl="1"/>
            <a:r>
              <a:rPr lang="en-US" dirty="0"/>
              <a:t>Good (bad) CSR metrics are (un)correlated with underlying CSR activities</a:t>
            </a:r>
          </a:p>
          <a:p>
            <a:pPr lvl="1"/>
            <a:r>
              <a:rPr lang="en-US" dirty="0"/>
              <a:t>Hard to measure many aspects of CSR  </a:t>
            </a:r>
          </a:p>
          <a:p>
            <a:endParaRPr lang="en-US" sz="500" dirty="0"/>
          </a:p>
          <a:p>
            <a:r>
              <a:rPr lang="en-US" dirty="0"/>
              <a:t>If some </a:t>
            </a:r>
            <a:r>
              <a:rPr lang="en-US" dirty="0">
                <a:solidFill>
                  <a:srgbClr val="C00000"/>
                </a:solidFill>
              </a:rPr>
              <a:t>stakeholders</a:t>
            </a:r>
            <a:r>
              <a:rPr lang="en-US" dirty="0"/>
              <a:t> that can impose costs on firms </a:t>
            </a:r>
            <a:r>
              <a:rPr lang="en-US" dirty="0">
                <a:solidFill>
                  <a:srgbClr val="C00000"/>
                </a:solidFill>
              </a:rPr>
              <a:t>do not understand </a:t>
            </a:r>
          </a:p>
          <a:p>
            <a:pPr lvl="1"/>
            <a:r>
              <a:rPr lang="en-US" dirty="0"/>
              <a:t>E.g., consumers or voters</a:t>
            </a:r>
          </a:p>
          <a:p>
            <a:endParaRPr lang="en-US" sz="500" dirty="0"/>
          </a:p>
          <a:p>
            <a:r>
              <a:rPr lang="en-US" dirty="0"/>
              <a:t>After a random CSR disaster, a bad CSR metrics can still be used to </a:t>
            </a:r>
            <a:r>
              <a:rPr lang="en-US" dirty="0">
                <a:solidFill>
                  <a:srgbClr val="C00000"/>
                </a:solidFill>
              </a:rPr>
              <a:t>shame the CSR reporter</a:t>
            </a:r>
          </a:p>
          <a:p>
            <a:pPr lvl="1"/>
            <a:r>
              <a:rPr lang="en-US" dirty="0"/>
              <a:t>A good rating can be used as an excuse (“we did all we could”)</a:t>
            </a:r>
          </a:p>
          <a:p>
            <a:pPr lvl="1"/>
            <a:r>
              <a:rPr lang="en-US" dirty="0"/>
              <a:t>Create incentives to invest (real effect) in “favorable” uninformative CSR metrics</a:t>
            </a:r>
          </a:p>
          <a:p>
            <a:endParaRPr lang="en-US" sz="500" dirty="0">
              <a:solidFill>
                <a:srgbClr val="C00000"/>
              </a:solidFill>
            </a:endParaRPr>
          </a:p>
          <a:p>
            <a:r>
              <a:rPr lang="en-US" dirty="0">
                <a:solidFill>
                  <a:srgbClr val="C00000"/>
                </a:solidFill>
              </a:rPr>
              <a:t>Unlikely that real effects from this channel are desirable </a:t>
            </a:r>
            <a:r>
              <a:rPr lang="en-US" dirty="0"/>
              <a:t>from society’s perspective</a:t>
            </a:r>
          </a:p>
          <a:p>
            <a:endParaRPr lang="en-US" dirty="0"/>
          </a:p>
        </p:txBody>
      </p:sp>
      <p:sp>
        <p:nvSpPr>
          <p:cNvPr id="4" name="Slide Number Placeholder 3"/>
          <p:cNvSpPr>
            <a:spLocks noGrp="1"/>
          </p:cNvSpPr>
          <p:nvPr>
            <p:ph type="sldNum" sz="quarter" idx="12"/>
          </p:nvPr>
        </p:nvSpPr>
        <p:spPr/>
        <p:txBody>
          <a:bodyPr/>
          <a:lstStyle/>
          <a:p>
            <a:fld id="{E8B65DC9-F63B-4F28-B9D1-9A8C1D1693F2}" type="slidenum">
              <a:rPr lang="en-US" smtClean="0"/>
              <a:t>26</a:t>
            </a:fld>
            <a:endParaRPr lang="en-US"/>
          </a:p>
        </p:txBody>
      </p:sp>
    </p:spTree>
    <p:extLst>
      <p:ext uri="{BB962C8B-B14F-4D97-AF65-F5344CB8AC3E}">
        <p14:creationId xmlns:p14="http://schemas.microsoft.com/office/powerpoint/2010/main" val="365378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a:t>
            </a:r>
            <a:r>
              <a:rPr lang="en-US" dirty="0">
                <a:solidFill>
                  <a:srgbClr val="C00000"/>
                </a:solidFill>
              </a:rPr>
              <a:t>real effects </a:t>
            </a:r>
            <a:r>
              <a:rPr lang="en-US" dirty="0"/>
              <a:t>of CSR disclosure </a:t>
            </a:r>
            <a:r>
              <a:rPr lang="en-US" dirty="0">
                <a:solidFill>
                  <a:srgbClr val="C00000"/>
                </a:solidFill>
              </a:rPr>
              <a:t>not enough</a:t>
            </a:r>
            <a:r>
              <a:rPr lang="en-US" dirty="0"/>
              <a:t> to justify a reporting mandate</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Unintentional consequences</a:t>
            </a:r>
            <a:r>
              <a:rPr lang="en-US" dirty="0"/>
              <a:t> can easily happen</a:t>
            </a:r>
          </a:p>
          <a:p>
            <a:pPr lvl="1"/>
            <a:r>
              <a:rPr lang="en-US" dirty="0"/>
              <a:t>Especially with </a:t>
            </a:r>
            <a:r>
              <a:rPr lang="en-US" dirty="0">
                <a:solidFill>
                  <a:srgbClr val="C00000"/>
                </a:solidFill>
              </a:rPr>
              <a:t>unsophisticated users </a:t>
            </a:r>
            <a:r>
              <a:rPr lang="en-US" dirty="0"/>
              <a:t>(e.g., consumers)</a:t>
            </a:r>
          </a:p>
          <a:p>
            <a:pPr lvl="1"/>
            <a:r>
              <a:rPr lang="en-US" dirty="0"/>
              <a:t>Trade-offs are </a:t>
            </a:r>
            <a:r>
              <a:rPr lang="en-US" dirty="0">
                <a:solidFill>
                  <a:srgbClr val="C00000"/>
                </a:solidFill>
              </a:rPr>
              <a:t>complicated</a:t>
            </a:r>
            <a:r>
              <a:rPr lang="en-US" dirty="0"/>
              <a:t> </a:t>
            </a:r>
          </a:p>
          <a:p>
            <a:pPr lvl="2"/>
            <a:r>
              <a:rPr lang="en-US" dirty="0"/>
              <a:t>Users (e.g., consumers) unwilling to spend time understanding issues </a:t>
            </a:r>
          </a:p>
          <a:p>
            <a:pPr lvl="1"/>
            <a:r>
              <a:rPr lang="en-US" dirty="0"/>
              <a:t>In the presence of </a:t>
            </a:r>
            <a:r>
              <a:rPr lang="en-US" dirty="0">
                <a:solidFill>
                  <a:srgbClr val="C00000"/>
                </a:solidFill>
              </a:rPr>
              <a:t>nefarious political objectives</a:t>
            </a:r>
            <a:r>
              <a:rPr lang="en-US" dirty="0"/>
              <a:t> </a:t>
            </a:r>
          </a:p>
          <a:p>
            <a:pPr lvl="2"/>
            <a:r>
              <a:rPr lang="en-US" dirty="0"/>
              <a:t>For instance, Amazon does not pay federal taxes. (the average person does not understand deferred taxes)</a:t>
            </a:r>
          </a:p>
          <a:p>
            <a:endParaRPr lang="en-US" sz="500" dirty="0"/>
          </a:p>
          <a:p>
            <a:r>
              <a:rPr lang="en-US" dirty="0"/>
              <a:t>Evidence that CSR reporting causing </a:t>
            </a:r>
            <a:r>
              <a:rPr lang="en-US" dirty="0">
                <a:solidFill>
                  <a:srgbClr val="C00000"/>
                </a:solidFill>
              </a:rPr>
              <a:t>real effects are costly</a:t>
            </a:r>
          </a:p>
          <a:p>
            <a:pPr lvl="1"/>
            <a:r>
              <a:rPr lang="en-US" dirty="0"/>
              <a:t>Lower productivity (Christensen at al. JAE 2017)</a:t>
            </a:r>
          </a:p>
          <a:p>
            <a:pPr lvl="1"/>
            <a:r>
              <a:rPr lang="en-US" dirty="0"/>
              <a:t>Exit by regulated firms can lead to lower aggregate productivity (Rauter JAR 2021)</a:t>
            </a:r>
          </a:p>
        </p:txBody>
      </p:sp>
    </p:spTree>
    <p:extLst>
      <p:ext uri="{BB962C8B-B14F-4D97-AF65-F5344CB8AC3E}">
        <p14:creationId xmlns:p14="http://schemas.microsoft.com/office/powerpoint/2010/main" val="292906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rPr>
              <a:t>Cost Effectiveness </a:t>
            </a:r>
            <a:r>
              <a:rPr lang="en-US" dirty="0"/>
              <a:t>of Mandatory CSR Reporting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315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Reporting</a:t>
            </a:r>
            <a:r>
              <a:rPr lang="en-US" dirty="0"/>
              <a:t> mandate versus </a:t>
            </a:r>
            <a:r>
              <a:rPr lang="en-US" dirty="0">
                <a:solidFill>
                  <a:srgbClr val="C00000"/>
                </a:solidFill>
              </a:rPr>
              <a:t>traditional policy </a:t>
            </a:r>
            <a:r>
              <a:rPr lang="en-US" dirty="0"/>
              <a:t>instruments</a:t>
            </a:r>
          </a:p>
        </p:txBody>
      </p:sp>
      <p:sp>
        <p:nvSpPr>
          <p:cNvPr id="3" name="Content Placeholder 2"/>
          <p:cNvSpPr>
            <a:spLocks noGrp="1"/>
          </p:cNvSpPr>
          <p:nvPr>
            <p:ph idx="1"/>
          </p:nvPr>
        </p:nvSpPr>
        <p:spPr/>
        <p:txBody>
          <a:bodyPr>
            <a:normAutofit fontScale="92500" lnSpcReduction="20000"/>
          </a:bodyPr>
          <a:lstStyle/>
          <a:p>
            <a:r>
              <a:rPr lang="en-US" dirty="0"/>
              <a:t>Traditional policy instruments: Taxation, subsidies, penalties</a:t>
            </a:r>
          </a:p>
          <a:p>
            <a:r>
              <a:rPr lang="en-US" sz="2800" dirty="0"/>
              <a:t>Even if reporting mandate leads to desirable real effects and politics managed well, </a:t>
            </a:r>
            <a:r>
              <a:rPr lang="en-US" sz="2800" dirty="0">
                <a:solidFill>
                  <a:srgbClr val="C00000"/>
                </a:solidFill>
              </a:rPr>
              <a:t>is it cost effective? </a:t>
            </a:r>
          </a:p>
          <a:p>
            <a:r>
              <a:rPr lang="en-US" sz="2800" dirty="0"/>
              <a:t>Example: Conflict mineral disclosure:</a:t>
            </a:r>
          </a:p>
          <a:p>
            <a:pPr lvl="1"/>
            <a:r>
              <a:rPr lang="en-US" sz="2800" dirty="0"/>
              <a:t>Early estimates by the commission suggested initial cost of $3 to $4 billion and reoccurring costs of $207 to $609 million. Anecdotes from businesses suggest that is an understatement but debatable.</a:t>
            </a:r>
          </a:p>
          <a:p>
            <a:r>
              <a:rPr lang="en-US" dirty="0">
                <a:solidFill>
                  <a:srgbClr val="C00000"/>
                </a:solidFill>
              </a:rPr>
              <a:t>Proponents of reporting mandates realize </a:t>
            </a:r>
            <a:r>
              <a:rPr lang="en-US" dirty="0"/>
              <a:t>they are unlikely cost effective</a:t>
            </a:r>
          </a:p>
          <a:p>
            <a:pPr lvl="1"/>
            <a:r>
              <a:rPr lang="en-US" dirty="0"/>
              <a:t>The first thing they argued for:</a:t>
            </a:r>
          </a:p>
          <a:p>
            <a:pPr lvl="2"/>
            <a:r>
              <a:rPr lang="en-US" dirty="0"/>
              <a:t>Conflict mineral disclosures </a:t>
            </a:r>
            <a:r>
              <a:rPr lang="en-US" dirty="0">
                <a:sym typeface="Wingdings" panose="05000000000000000000" pitchFamily="2" charset="2"/>
              </a:rPr>
              <a:t> </a:t>
            </a:r>
            <a:r>
              <a:rPr lang="en-US" dirty="0"/>
              <a:t>Customs law</a:t>
            </a:r>
            <a:endParaRPr lang="en-US" dirty="0">
              <a:sym typeface="Wingdings" panose="05000000000000000000" pitchFamily="2" charset="2"/>
            </a:endParaRPr>
          </a:p>
          <a:p>
            <a:pPr lvl="2"/>
            <a:r>
              <a:rPr lang="en-US" dirty="0"/>
              <a:t>Healthcare </a:t>
            </a:r>
            <a:r>
              <a:rPr lang="en-US" dirty="0">
                <a:sym typeface="Wingdings" panose="05000000000000000000" pitchFamily="2" charset="2"/>
              </a:rPr>
              <a:t> </a:t>
            </a:r>
            <a:r>
              <a:rPr lang="en-US" dirty="0"/>
              <a:t>actual price disclosures</a:t>
            </a:r>
          </a:p>
          <a:p>
            <a:pPr lvl="2"/>
            <a:r>
              <a:rPr lang="en-US" dirty="0"/>
              <a:t>Climate change </a:t>
            </a:r>
            <a:r>
              <a:rPr lang="en-US" dirty="0">
                <a:sym typeface="Wingdings" panose="05000000000000000000" pitchFamily="2" charset="2"/>
              </a:rPr>
              <a:t> Taxation and quota</a:t>
            </a:r>
          </a:p>
          <a:p>
            <a:pPr lvl="1"/>
            <a:r>
              <a:rPr lang="en-US" dirty="0"/>
              <a:t>Reporting regulation is just the policy instrument with the least political resistance</a:t>
            </a:r>
          </a:p>
        </p:txBody>
      </p:sp>
    </p:spTree>
    <p:extLst>
      <p:ext uri="{BB962C8B-B14F-4D97-AF65-F5344CB8AC3E}">
        <p14:creationId xmlns:p14="http://schemas.microsoft.com/office/powerpoint/2010/main" val="14577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Corporate Social Responsibility: </a:t>
            </a:r>
            <a:r>
              <a:rPr lang="en-US" dirty="0">
                <a:solidFill>
                  <a:srgbClr val="C00000"/>
                </a:solidFill>
              </a:rPr>
              <a:t>Who Cares?</a:t>
            </a:r>
          </a:p>
        </p:txBody>
      </p:sp>
      <p:sp>
        <p:nvSpPr>
          <p:cNvPr id="4" name="Slide Number Placeholder 3"/>
          <p:cNvSpPr>
            <a:spLocks noGrp="1"/>
          </p:cNvSpPr>
          <p:nvPr>
            <p:ph type="sldNum" sz="quarter" idx="12"/>
          </p:nvPr>
        </p:nvSpPr>
        <p:spPr/>
        <p:txBody>
          <a:bodyPr/>
          <a:lstStyle/>
          <a:p>
            <a:fld id="{14FB1356-FB2F-46F1-B020-1492C8790675}" type="slidenum">
              <a:rPr lang="en-US" smtClean="0"/>
              <a:t>3</a:t>
            </a:fld>
            <a:endParaRPr lang="en-US"/>
          </a:p>
        </p:txBody>
      </p:sp>
    </p:spTree>
    <p:extLst>
      <p:ext uri="{BB962C8B-B14F-4D97-AF65-F5344CB8AC3E}">
        <p14:creationId xmlns:p14="http://schemas.microsoft.com/office/powerpoint/2010/main" val="1850743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987"/>
            <a:ext cx="8504208" cy="1325563"/>
          </a:xfrm>
        </p:spPr>
        <p:txBody>
          <a:bodyPr>
            <a:normAutofit fontScale="90000"/>
          </a:bodyPr>
          <a:lstStyle/>
          <a:p>
            <a:r>
              <a:rPr lang="en-US" dirty="0"/>
              <a:t>Should we </a:t>
            </a:r>
            <a:r>
              <a:rPr lang="en-US" dirty="0">
                <a:solidFill>
                  <a:srgbClr val="C00000"/>
                </a:solidFill>
              </a:rPr>
              <a:t>replace the Federal Aviation Authority</a:t>
            </a:r>
            <a:r>
              <a:rPr lang="en-US" dirty="0"/>
              <a:t> (FAA) with a plane-safety disclosure mandate?</a:t>
            </a:r>
          </a:p>
        </p:txBody>
      </p:sp>
      <p:sp>
        <p:nvSpPr>
          <p:cNvPr id="3" name="Content Placeholder 2"/>
          <p:cNvSpPr>
            <a:spLocks noGrp="1"/>
          </p:cNvSpPr>
          <p:nvPr>
            <p:ph idx="1"/>
          </p:nvPr>
        </p:nvSpPr>
        <p:spPr>
          <a:xfrm>
            <a:off x="838200" y="2096219"/>
            <a:ext cx="10515600" cy="4416724"/>
          </a:xfrm>
        </p:spPr>
        <p:txBody>
          <a:bodyPr>
            <a:normAutofit fontScale="85000" lnSpcReduction="20000"/>
          </a:bodyPr>
          <a:lstStyle/>
          <a:p>
            <a:r>
              <a:rPr lang="en-US" dirty="0"/>
              <a:t>FDA inspect airlines and air planes and assess whether safety procedures meet a certain code</a:t>
            </a:r>
          </a:p>
          <a:p>
            <a:pPr lvl="1"/>
            <a:r>
              <a:rPr lang="en-US" dirty="0"/>
              <a:t>If it does, airline can operate</a:t>
            </a:r>
          </a:p>
          <a:p>
            <a:endParaRPr lang="en-US" sz="600" dirty="0"/>
          </a:p>
          <a:p>
            <a:r>
              <a:rPr lang="en-US" dirty="0"/>
              <a:t>What if we replaced the FAA with disclosures on safety instead: </a:t>
            </a:r>
          </a:p>
          <a:p>
            <a:pPr lvl="1"/>
            <a:r>
              <a:rPr lang="en-US" dirty="0"/>
              <a:t>You can decide which airline you fly with and that will create an incentive for airlines to keep a certain safety level, right? </a:t>
            </a:r>
          </a:p>
          <a:p>
            <a:pPr lvl="1"/>
            <a:r>
              <a:rPr lang="en-US" dirty="0"/>
              <a:t>Problems with this idea include</a:t>
            </a:r>
          </a:p>
          <a:p>
            <a:pPr lvl="2"/>
            <a:r>
              <a:rPr lang="en-US" dirty="0"/>
              <a:t>Costs of becoming informed (we are not all experts in flight safety)</a:t>
            </a:r>
          </a:p>
          <a:p>
            <a:pPr lvl="2"/>
            <a:r>
              <a:rPr lang="en-US" dirty="0"/>
              <a:t>Duplication of effort</a:t>
            </a:r>
          </a:p>
          <a:p>
            <a:endParaRPr lang="en-US" sz="600" dirty="0"/>
          </a:p>
          <a:p>
            <a:r>
              <a:rPr lang="en-US" dirty="0"/>
              <a:t>Many CSR issues are also complex, for instance:</a:t>
            </a:r>
          </a:p>
          <a:p>
            <a:pPr lvl="1"/>
            <a:r>
              <a:rPr lang="en-US" dirty="0"/>
              <a:t>Trade-offs between pollutants</a:t>
            </a:r>
          </a:p>
          <a:p>
            <a:pPr lvl="1"/>
            <a:r>
              <a:rPr lang="en-US" dirty="0"/>
              <a:t>Measurements of labor safety</a:t>
            </a:r>
          </a:p>
          <a:p>
            <a:pPr lvl="1"/>
            <a:r>
              <a:rPr lang="en-US" dirty="0"/>
              <a:t>Conflict in and around the Democratic Republic of the Congo</a:t>
            </a:r>
          </a:p>
        </p:txBody>
      </p:sp>
      <p:pic>
        <p:nvPicPr>
          <p:cNvPr id="5" name="Picture 4"/>
          <p:cNvPicPr>
            <a:picLocks noChangeAspect="1"/>
          </p:cNvPicPr>
          <p:nvPr/>
        </p:nvPicPr>
        <p:blipFill>
          <a:blip r:embed="rId2"/>
          <a:stretch>
            <a:fillRect/>
          </a:stretch>
        </p:blipFill>
        <p:spPr>
          <a:xfrm>
            <a:off x="9668191" y="0"/>
            <a:ext cx="2523809" cy="1809524"/>
          </a:xfrm>
          <a:prstGeom prst="rect">
            <a:avLst/>
          </a:prstGeom>
        </p:spPr>
      </p:pic>
    </p:spTree>
    <p:extLst>
      <p:ext uri="{BB962C8B-B14F-4D97-AF65-F5344CB8AC3E}">
        <p14:creationId xmlns:p14="http://schemas.microsoft.com/office/powerpoint/2010/main" val="8110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Takeaways</a:t>
            </a:r>
          </a:p>
        </p:txBody>
      </p:sp>
      <p:sp>
        <p:nvSpPr>
          <p:cNvPr id="3" name="Content Placeholder 2"/>
          <p:cNvSpPr>
            <a:spLocks noGrp="1"/>
          </p:cNvSpPr>
          <p:nvPr>
            <p:ph idx="1"/>
          </p:nvPr>
        </p:nvSpPr>
        <p:spPr/>
        <p:txBody>
          <a:bodyPr>
            <a:normAutofit fontScale="92500" lnSpcReduction="20000"/>
          </a:bodyPr>
          <a:lstStyle/>
          <a:p>
            <a:r>
              <a:rPr lang="en-US" dirty="0"/>
              <a:t>Little regulation, lots of </a:t>
            </a:r>
            <a:r>
              <a:rPr lang="en-US" dirty="0">
                <a:solidFill>
                  <a:srgbClr val="C00000"/>
                </a:solidFill>
              </a:rPr>
              <a:t>variation in reporting practices</a:t>
            </a:r>
          </a:p>
          <a:p>
            <a:pPr lvl="1"/>
            <a:r>
              <a:rPr lang="en-US" dirty="0"/>
              <a:t>Potential for a reporting mandate: Accountability and reporting is important</a:t>
            </a:r>
          </a:p>
          <a:p>
            <a:pPr lvl="1"/>
            <a:endParaRPr lang="en-US" sz="500" dirty="0"/>
          </a:p>
          <a:p>
            <a:r>
              <a:rPr lang="en-US" dirty="0"/>
              <a:t>But </a:t>
            </a:r>
            <a:r>
              <a:rPr lang="en-US" dirty="0">
                <a:solidFill>
                  <a:srgbClr val="C00000"/>
                </a:solidFill>
              </a:rPr>
              <a:t>three issues to consider</a:t>
            </a:r>
            <a:r>
              <a:rPr lang="en-US" dirty="0"/>
              <a:t> before a reporting mandate enforced by the Securities and Exchange Commission</a:t>
            </a:r>
          </a:p>
          <a:p>
            <a:pPr marL="971550" lvl="1" indent="-514350">
              <a:buFont typeface="+mj-lt"/>
              <a:buAutoNum type="arabicPeriod"/>
            </a:pPr>
            <a:r>
              <a:rPr lang="en-US" dirty="0"/>
              <a:t>Politics</a:t>
            </a:r>
          </a:p>
          <a:p>
            <a:pPr marL="971550" lvl="1" indent="-514350">
              <a:buFont typeface="+mj-lt"/>
              <a:buAutoNum type="arabicPeriod"/>
            </a:pPr>
            <a:r>
              <a:rPr lang="en-US" dirty="0"/>
              <a:t>Unintentional real effects</a:t>
            </a:r>
          </a:p>
          <a:p>
            <a:pPr marL="971550" lvl="1" indent="-514350">
              <a:buFont typeface="+mj-lt"/>
              <a:buAutoNum type="arabicPeriod"/>
            </a:pPr>
            <a:r>
              <a:rPr lang="en-US" dirty="0"/>
              <a:t>Cost effectiveness</a:t>
            </a:r>
          </a:p>
          <a:p>
            <a:pPr marL="971550" lvl="1" indent="-514350">
              <a:buFont typeface="+mj-lt"/>
              <a:buAutoNum type="arabicPeriod"/>
            </a:pPr>
            <a:endParaRPr lang="en-US" sz="500" dirty="0"/>
          </a:p>
          <a:p>
            <a:r>
              <a:rPr lang="en-US" dirty="0">
                <a:solidFill>
                  <a:srgbClr val="C00000"/>
                </a:solidFill>
              </a:rPr>
              <a:t>Limited evidence</a:t>
            </a:r>
            <a:r>
              <a:rPr lang="en-US" dirty="0"/>
              <a:t> on these issues (or even conceptual arguments for some of them)</a:t>
            </a:r>
          </a:p>
          <a:p>
            <a:pPr lvl="1"/>
            <a:r>
              <a:rPr lang="en-US" dirty="0"/>
              <a:t>Large scope for evidence and conceptual arguments</a:t>
            </a:r>
          </a:p>
          <a:p>
            <a:pPr lvl="1"/>
            <a:r>
              <a:rPr lang="en-US" dirty="0"/>
              <a:t>“Whatever you do, just don’t mess it up”</a:t>
            </a:r>
          </a:p>
          <a:p>
            <a:pPr lvl="2"/>
            <a:r>
              <a:rPr lang="en-US" dirty="0"/>
              <a:t>The future of the planet depends on it!</a:t>
            </a:r>
          </a:p>
        </p:txBody>
      </p:sp>
      <p:pic>
        <p:nvPicPr>
          <p:cNvPr id="4" name="Picture 3"/>
          <p:cNvPicPr>
            <a:picLocks noChangeAspect="1"/>
          </p:cNvPicPr>
          <p:nvPr/>
        </p:nvPicPr>
        <p:blipFill>
          <a:blip r:embed="rId2"/>
          <a:stretch>
            <a:fillRect/>
          </a:stretch>
        </p:blipFill>
        <p:spPr>
          <a:xfrm>
            <a:off x="9401485" y="0"/>
            <a:ext cx="2790515" cy="1509623"/>
          </a:xfrm>
          <a:prstGeom prst="rect">
            <a:avLst/>
          </a:prstGeom>
        </p:spPr>
      </p:pic>
    </p:spTree>
    <p:extLst>
      <p:ext uri="{BB962C8B-B14F-4D97-AF65-F5344CB8AC3E}">
        <p14:creationId xmlns:p14="http://schemas.microsoft.com/office/powerpoint/2010/main" val="382350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907" y="1122363"/>
            <a:ext cx="10041146" cy="2387600"/>
          </a:xfrm>
        </p:spPr>
        <p:txBody>
          <a:bodyPr>
            <a:normAutofit fontScale="90000"/>
          </a:bodyPr>
          <a:lstStyle/>
          <a:p>
            <a:br>
              <a:rPr lang="en-US" dirty="0"/>
            </a:br>
            <a:br>
              <a:rPr lang="en-US" dirty="0"/>
            </a:br>
            <a:r>
              <a:rPr lang="en-US" dirty="0"/>
              <a:t>Appendix:</a:t>
            </a:r>
            <a:br>
              <a:rPr lang="en-US" dirty="0"/>
            </a:br>
            <a:r>
              <a:rPr lang="en-US" dirty="0"/>
              <a:t>CSR Information </a:t>
            </a:r>
            <a:r>
              <a:rPr lang="en-US" dirty="0">
                <a:solidFill>
                  <a:srgbClr val="C00000"/>
                </a:solidFill>
              </a:rPr>
              <a:t>Available Today</a:t>
            </a:r>
            <a:br>
              <a:rPr lang="en-US" dirty="0">
                <a:solidFill>
                  <a:srgbClr val="C00000"/>
                </a:solidFill>
              </a:rPr>
            </a:br>
            <a:r>
              <a:rPr lang="en-US" sz="2800" dirty="0"/>
              <a:t>(in addition to targeted-disclosure rules)</a:t>
            </a:r>
            <a:endParaRPr lang="en-US" dirty="0"/>
          </a:p>
        </p:txBody>
      </p:sp>
      <p:sp>
        <p:nvSpPr>
          <p:cNvPr id="4" name="Slide Number Placeholder 3"/>
          <p:cNvSpPr>
            <a:spLocks noGrp="1"/>
          </p:cNvSpPr>
          <p:nvPr>
            <p:ph type="sldNum" sz="quarter" idx="12"/>
          </p:nvPr>
        </p:nvSpPr>
        <p:spPr/>
        <p:txBody>
          <a:bodyPr/>
          <a:lstStyle/>
          <a:p>
            <a:fld id="{14FB1356-FB2F-46F1-B020-1492C8790675}" type="slidenum">
              <a:rPr lang="en-US" smtClean="0"/>
              <a:t>32</a:t>
            </a:fld>
            <a:endParaRPr lang="en-US"/>
          </a:p>
        </p:txBody>
      </p:sp>
    </p:spTree>
    <p:extLst>
      <p:ext uri="{BB962C8B-B14F-4D97-AF65-F5344CB8AC3E}">
        <p14:creationId xmlns:p14="http://schemas.microsoft.com/office/powerpoint/2010/main" val="279264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ESG landscape </a:t>
            </a:r>
          </a:p>
        </p:txBody>
      </p:sp>
      <p:sp>
        <p:nvSpPr>
          <p:cNvPr id="3" name="Content Placeholder 2"/>
          <p:cNvSpPr>
            <a:spLocks noGrp="1"/>
          </p:cNvSpPr>
          <p:nvPr>
            <p:ph idx="1"/>
          </p:nvPr>
        </p:nvSpPr>
        <p:spPr/>
        <p:txBody>
          <a:bodyPr>
            <a:normAutofit fontScale="92500"/>
          </a:bodyPr>
          <a:lstStyle/>
          <a:p>
            <a:r>
              <a:rPr lang="en-US" dirty="0">
                <a:solidFill>
                  <a:srgbClr val="C00000"/>
                </a:solidFill>
              </a:rPr>
              <a:t>Largely voluntary </a:t>
            </a:r>
            <a:r>
              <a:rPr lang="en-US" dirty="0"/>
              <a:t>disclosures </a:t>
            </a:r>
          </a:p>
          <a:p>
            <a:pPr lvl="1"/>
            <a:r>
              <a:rPr lang="en-US" dirty="0"/>
              <a:t>Except for targeted disclosure rules and general SEC materiality rules (see prior slides)</a:t>
            </a:r>
          </a:p>
          <a:p>
            <a:endParaRPr lang="en-US" sz="1100" dirty="0"/>
          </a:p>
          <a:p>
            <a:r>
              <a:rPr lang="en-US" dirty="0"/>
              <a:t>Most S&amp;P firms report </a:t>
            </a:r>
            <a:r>
              <a:rPr lang="en-US" dirty="0">
                <a:solidFill>
                  <a:srgbClr val="C00000"/>
                </a:solidFill>
              </a:rPr>
              <a:t>standalone CSR reports</a:t>
            </a:r>
          </a:p>
          <a:p>
            <a:pPr lvl="1"/>
            <a:r>
              <a:rPr lang="en-US" dirty="0"/>
              <a:t>More than 95%</a:t>
            </a:r>
          </a:p>
          <a:p>
            <a:pPr lvl="1"/>
            <a:r>
              <a:rPr lang="en-US" dirty="0"/>
              <a:t>Use different names (CSR, sustainability, climate report, community reports, etc.)</a:t>
            </a:r>
          </a:p>
          <a:p>
            <a:pPr lvl="1"/>
            <a:r>
              <a:rPr lang="en-US" dirty="0"/>
              <a:t>No SEC form (like 10K or 10Q) so </a:t>
            </a:r>
            <a:r>
              <a:rPr lang="en-US" dirty="0">
                <a:solidFill>
                  <a:srgbClr val="C00000"/>
                </a:solidFill>
              </a:rPr>
              <a:t>formats vary widely</a:t>
            </a:r>
          </a:p>
          <a:p>
            <a:pPr lvl="2"/>
            <a:r>
              <a:rPr lang="en-US" dirty="0"/>
              <a:t>Firms generally just upload them to their website and sometimes send out a press release </a:t>
            </a:r>
          </a:p>
          <a:p>
            <a:pPr lvl="2"/>
            <a:r>
              <a:rPr lang="en-US" dirty="0"/>
              <a:t>Even make changes after first publishing the reports (and simply upload new report to website)</a:t>
            </a:r>
          </a:p>
          <a:p>
            <a:pPr lvl="2"/>
            <a:r>
              <a:rPr lang="en-US" dirty="0"/>
              <a:t>Some only report every second year </a:t>
            </a:r>
          </a:p>
        </p:txBody>
      </p:sp>
      <p:sp>
        <p:nvSpPr>
          <p:cNvPr id="4" name="Slide Number Placeholder 3"/>
          <p:cNvSpPr>
            <a:spLocks noGrp="1"/>
          </p:cNvSpPr>
          <p:nvPr>
            <p:ph type="sldNum" sz="quarter" idx="12"/>
          </p:nvPr>
        </p:nvSpPr>
        <p:spPr/>
        <p:txBody>
          <a:bodyPr/>
          <a:lstStyle/>
          <a:p>
            <a:fld id="{14FB1356-FB2F-46F1-B020-1492C8790675}" type="slidenum">
              <a:rPr lang="en-US" smtClean="0"/>
              <a:t>33</a:t>
            </a:fld>
            <a:endParaRPr lang="en-US"/>
          </a:p>
        </p:txBody>
      </p:sp>
    </p:spTree>
    <p:extLst>
      <p:ext uri="{BB962C8B-B14F-4D97-AF65-F5344CB8AC3E}">
        <p14:creationId xmlns:p14="http://schemas.microsoft.com/office/powerpoint/2010/main" val="432357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a:t>
            </a:r>
            <a:r>
              <a:rPr lang="en-US" dirty="0">
                <a:solidFill>
                  <a:srgbClr val="C00000"/>
                </a:solidFill>
              </a:rPr>
              <a:t>standard setters and data providers</a:t>
            </a:r>
          </a:p>
        </p:txBody>
      </p:sp>
      <p:sp>
        <p:nvSpPr>
          <p:cNvPr id="4" name="Slide Number Placeholder 3"/>
          <p:cNvSpPr>
            <a:spLocks noGrp="1"/>
          </p:cNvSpPr>
          <p:nvPr>
            <p:ph type="sldNum" sz="quarter" idx="12"/>
          </p:nvPr>
        </p:nvSpPr>
        <p:spPr/>
        <p:txBody>
          <a:bodyPr/>
          <a:lstStyle/>
          <a:p>
            <a:fld id="{14FB1356-FB2F-46F1-B020-1492C8790675}" type="slidenum">
              <a:rPr lang="en-US" smtClean="0"/>
              <a:t>34</a:t>
            </a:fld>
            <a:endParaRPr lang="en-US"/>
          </a:p>
        </p:txBody>
      </p:sp>
      <p:pic>
        <p:nvPicPr>
          <p:cNvPr id="5" name="Picture 4"/>
          <p:cNvPicPr>
            <a:picLocks noChangeAspect="1"/>
          </p:cNvPicPr>
          <p:nvPr/>
        </p:nvPicPr>
        <p:blipFill>
          <a:blip r:embed="rId2"/>
          <a:stretch>
            <a:fillRect/>
          </a:stretch>
        </p:blipFill>
        <p:spPr>
          <a:xfrm>
            <a:off x="838200" y="1870075"/>
            <a:ext cx="9573367" cy="4398378"/>
          </a:xfrm>
          <a:prstGeom prst="rect">
            <a:avLst/>
          </a:prstGeom>
        </p:spPr>
      </p:pic>
    </p:spTree>
    <p:extLst>
      <p:ext uri="{BB962C8B-B14F-4D97-AF65-F5344CB8AC3E}">
        <p14:creationId xmlns:p14="http://schemas.microsoft.com/office/powerpoint/2010/main" val="1492207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166"/>
            <a:ext cx="10515600" cy="890710"/>
          </a:xfrm>
        </p:spPr>
        <p:txBody>
          <a:bodyPr/>
          <a:lstStyle/>
          <a:p>
            <a:r>
              <a:rPr lang="en-US" dirty="0"/>
              <a:t>Making sense of the </a:t>
            </a:r>
            <a:r>
              <a:rPr lang="en-US" dirty="0">
                <a:solidFill>
                  <a:srgbClr val="C00000"/>
                </a:solidFill>
              </a:rPr>
              <a:t>information sources</a:t>
            </a:r>
          </a:p>
        </p:txBody>
      </p:sp>
      <p:sp>
        <p:nvSpPr>
          <p:cNvPr id="4" name="Slide Number Placeholder 3"/>
          <p:cNvSpPr>
            <a:spLocks noGrp="1"/>
          </p:cNvSpPr>
          <p:nvPr>
            <p:ph type="sldNum" sz="quarter" idx="12"/>
          </p:nvPr>
        </p:nvSpPr>
        <p:spPr/>
        <p:txBody>
          <a:bodyPr/>
          <a:lstStyle/>
          <a:p>
            <a:fld id="{14FB1356-FB2F-46F1-B020-1492C8790675}" type="slidenum">
              <a:rPr lang="en-US" smtClean="0"/>
              <a:t>35</a:t>
            </a:fld>
            <a:endParaRPr lang="en-US"/>
          </a:p>
        </p:txBody>
      </p:sp>
      <p:pic>
        <p:nvPicPr>
          <p:cNvPr id="5" name="Picture 4"/>
          <p:cNvPicPr>
            <a:picLocks noChangeAspect="1"/>
          </p:cNvPicPr>
          <p:nvPr/>
        </p:nvPicPr>
        <p:blipFill>
          <a:blip r:embed="rId2"/>
          <a:stretch>
            <a:fillRect/>
          </a:stretch>
        </p:blipFill>
        <p:spPr>
          <a:xfrm>
            <a:off x="838200" y="1219828"/>
            <a:ext cx="9861993" cy="5397947"/>
          </a:xfrm>
          <a:prstGeom prst="rect">
            <a:avLst/>
          </a:prstGeom>
        </p:spPr>
      </p:pic>
      <p:sp>
        <p:nvSpPr>
          <p:cNvPr id="6" name="TextBox 5"/>
          <p:cNvSpPr txBox="1"/>
          <p:nvPr/>
        </p:nvSpPr>
        <p:spPr>
          <a:xfrm>
            <a:off x="7410090" y="6435302"/>
            <a:ext cx="4451230" cy="307777"/>
          </a:xfrm>
          <a:prstGeom prst="rect">
            <a:avLst/>
          </a:prstGeom>
          <a:noFill/>
        </p:spPr>
        <p:txBody>
          <a:bodyPr wrap="square" rtlCol="0">
            <a:spAutoFit/>
          </a:bodyPr>
          <a:lstStyle/>
          <a:p>
            <a:r>
              <a:rPr lang="en-US" sz="1400" dirty="0"/>
              <a:t>Source: Value Reporting Foundation</a:t>
            </a:r>
          </a:p>
        </p:txBody>
      </p:sp>
    </p:spTree>
    <p:extLst>
      <p:ext uri="{BB962C8B-B14F-4D97-AF65-F5344CB8AC3E}">
        <p14:creationId xmlns:p14="http://schemas.microsoft.com/office/powerpoint/2010/main" val="1175311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3"/>
            <a:ext cx="10515600" cy="1102358"/>
          </a:xfrm>
        </p:spPr>
        <p:txBody>
          <a:bodyPr/>
          <a:lstStyle/>
          <a:p>
            <a:r>
              <a:rPr lang="en-US" dirty="0"/>
              <a:t>Guidance for </a:t>
            </a:r>
            <a:r>
              <a:rPr lang="en-US" dirty="0">
                <a:solidFill>
                  <a:srgbClr val="C00000"/>
                </a:solidFill>
              </a:rPr>
              <a:t>different purposes</a:t>
            </a:r>
          </a:p>
        </p:txBody>
      </p:sp>
      <p:sp>
        <p:nvSpPr>
          <p:cNvPr id="3" name="Content Placeholder 2"/>
          <p:cNvSpPr>
            <a:spLocks noGrp="1"/>
          </p:cNvSpPr>
          <p:nvPr>
            <p:ph idx="1"/>
          </p:nvPr>
        </p:nvSpPr>
        <p:spPr>
          <a:xfrm>
            <a:off x="9514936" y="1822449"/>
            <a:ext cx="2329132" cy="4351338"/>
          </a:xfrm>
        </p:spPr>
        <p:txBody>
          <a:bodyPr/>
          <a:lstStyle/>
          <a:p>
            <a:r>
              <a:rPr lang="en-US" dirty="0"/>
              <a:t>Should reporting standards focus on investors?</a:t>
            </a:r>
          </a:p>
          <a:p>
            <a:endParaRPr lang="en-US" dirty="0"/>
          </a:p>
          <a:p>
            <a:r>
              <a:rPr lang="en-US" dirty="0"/>
              <a:t>What is the difference in practice?</a:t>
            </a:r>
          </a:p>
        </p:txBody>
      </p:sp>
      <p:sp>
        <p:nvSpPr>
          <p:cNvPr id="4" name="Slide Number Placeholder 3"/>
          <p:cNvSpPr>
            <a:spLocks noGrp="1"/>
          </p:cNvSpPr>
          <p:nvPr>
            <p:ph type="sldNum" sz="quarter" idx="12"/>
          </p:nvPr>
        </p:nvSpPr>
        <p:spPr/>
        <p:txBody>
          <a:bodyPr/>
          <a:lstStyle/>
          <a:p>
            <a:fld id="{14FB1356-FB2F-46F1-B020-1492C8790675}" type="slidenum">
              <a:rPr lang="en-US" smtClean="0"/>
              <a:t>36</a:t>
            </a:fld>
            <a:endParaRPr lang="en-US"/>
          </a:p>
        </p:txBody>
      </p:sp>
      <p:pic>
        <p:nvPicPr>
          <p:cNvPr id="5" name="Picture 4"/>
          <p:cNvPicPr>
            <a:picLocks noChangeAspect="1"/>
          </p:cNvPicPr>
          <p:nvPr/>
        </p:nvPicPr>
        <p:blipFill>
          <a:blip r:embed="rId2"/>
          <a:stretch>
            <a:fillRect/>
          </a:stretch>
        </p:blipFill>
        <p:spPr>
          <a:xfrm>
            <a:off x="373811" y="1152058"/>
            <a:ext cx="9289211" cy="5386854"/>
          </a:xfrm>
          <a:prstGeom prst="rect">
            <a:avLst/>
          </a:prstGeom>
        </p:spPr>
      </p:pic>
    </p:spTree>
    <p:extLst>
      <p:ext uri="{BB962C8B-B14F-4D97-AF65-F5344CB8AC3E}">
        <p14:creationId xmlns:p14="http://schemas.microsoft.com/office/powerpoint/2010/main" val="113938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73747" cy="1325563"/>
          </a:xfrm>
        </p:spPr>
        <p:txBody>
          <a:bodyPr>
            <a:normAutofit fontScale="90000"/>
          </a:bodyPr>
          <a:lstStyle/>
          <a:p>
            <a:r>
              <a:rPr lang="en-US" dirty="0">
                <a:solidFill>
                  <a:srgbClr val="C00000"/>
                </a:solidFill>
              </a:rPr>
              <a:t>Trending</a:t>
            </a:r>
            <a:r>
              <a:rPr lang="en-US" dirty="0"/>
              <a:t> towards a capital market focus</a:t>
            </a:r>
          </a:p>
        </p:txBody>
      </p:sp>
      <p:sp>
        <p:nvSpPr>
          <p:cNvPr id="3" name="Content Placeholder 2"/>
          <p:cNvSpPr>
            <a:spLocks noGrp="1"/>
          </p:cNvSpPr>
          <p:nvPr>
            <p:ph idx="1"/>
          </p:nvPr>
        </p:nvSpPr>
        <p:spPr>
          <a:xfrm>
            <a:off x="838200" y="2053087"/>
            <a:ext cx="4113362" cy="4123876"/>
          </a:xfrm>
        </p:spPr>
        <p:txBody>
          <a:bodyPr>
            <a:normAutofit lnSpcReduction="10000"/>
          </a:bodyPr>
          <a:lstStyle/>
          <a:p>
            <a:r>
              <a:rPr lang="en-US" dirty="0"/>
              <a:t>SASB is gaining traction </a:t>
            </a:r>
          </a:p>
          <a:p>
            <a:endParaRPr lang="en-US" sz="1100" dirty="0"/>
          </a:p>
          <a:p>
            <a:r>
              <a:rPr lang="en-US" dirty="0"/>
              <a:t>SASB standards focus on investors and have an industry focus</a:t>
            </a:r>
          </a:p>
          <a:p>
            <a:pPr lvl="1"/>
            <a:r>
              <a:rPr lang="en-US" dirty="0"/>
              <a:t>That is, there is one standard per industry.</a:t>
            </a:r>
          </a:p>
          <a:p>
            <a:pPr lvl="1"/>
            <a:endParaRPr lang="en-US" sz="1100" dirty="0"/>
          </a:p>
          <a:p>
            <a:r>
              <a:rPr lang="en-US" dirty="0">
                <a:solidFill>
                  <a:srgbClr val="C00000"/>
                </a:solidFill>
              </a:rPr>
              <a:t>What information is material in a particular industry? </a:t>
            </a:r>
          </a:p>
        </p:txBody>
      </p:sp>
      <p:sp>
        <p:nvSpPr>
          <p:cNvPr id="4" name="Slide Number Placeholder 3"/>
          <p:cNvSpPr>
            <a:spLocks noGrp="1"/>
          </p:cNvSpPr>
          <p:nvPr>
            <p:ph type="sldNum" sz="quarter" idx="12"/>
          </p:nvPr>
        </p:nvSpPr>
        <p:spPr/>
        <p:txBody>
          <a:bodyPr/>
          <a:lstStyle/>
          <a:p>
            <a:fld id="{14FB1356-FB2F-46F1-B020-1492C8790675}" type="slidenum">
              <a:rPr lang="en-US" smtClean="0"/>
              <a:t>37</a:t>
            </a:fld>
            <a:endParaRPr lang="en-US"/>
          </a:p>
        </p:txBody>
      </p:sp>
      <p:pic>
        <p:nvPicPr>
          <p:cNvPr id="7" name="Picture 6"/>
          <p:cNvPicPr>
            <a:picLocks noChangeAspect="1"/>
          </p:cNvPicPr>
          <p:nvPr/>
        </p:nvPicPr>
        <p:blipFill>
          <a:blip r:embed="rId2"/>
          <a:stretch>
            <a:fillRect/>
          </a:stretch>
        </p:blipFill>
        <p:spPr>
          <a:xfrm>
            <a:off x="5514114" y="260827"/>
            <a:ext cx="6002150" cy="6364349"/>
          </a:xfrm>
          <a:prstGeom prst="rect">
            <a:avLst/>
          </a:prstGeom>
        </p:spPr>
      </p:pic>
    </p:spTree>
    <p:extLst>
      <p:ext uri="{BB962C8B-B14F-4D97-AF65-F5344CB8AC3E}">
        <p14:creationId xmlns:p14="http://schemas.microsoft.com/office/powerpoint/2010/main" val="993163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529"/>
            <a:ext cx="10515600" cy="1276710"/>
          </a:xfrm>
        </p:spPr>
        <p:txBody>
          <a:bodyPr/>
          <a:lstStyle/>
          <a:p>
            <a:r>
              <a:rPr lang="en-US" dirty="0"/>
              <a:t>Increasing use of </a:t>
            </a:r>
            <a:r>
              <a:rPr lang="en-US" dirty="0">
                <a:solidFill>
                  <a:srgbClr val="C00000"/>
                </a:solidFill>
              </a:rPr>
              <a:t>SASB standards globally</a:t>
            </a:r>
          </a:p>
        </p:txBody>
      </p:sp>
      <p:sp>
        <p:nvSpPr>
          <p:cNvPr id="3" name="Content Placeholder 2"/>
          <p:cNvSpPr>
            <a:spLocks noGrp="1"/>
          </p:cNvSpPr>
          <p:nvPr>
            <p:ph idx="1"/>
          </p:nvPr>
        </p:nvSpPr>
        <p:spPr>
          <a:xfrm>
            <a:off x="838200" y="1825625"/>
            <a:ext cx="2620992" cy="4351338"/>
          </a:xfrm>
        </p:spPr>
        <p:txBody>
          <a:bodyPr>
            <a:normAutofit fontScale="92500"/>
          </a:bodyPr>
          <a:lstStyle/>
          <a:p>
            <a:r>
              <a:rPr lang="en-US" dirty="0"/>
              <a:t>Growth is global and across small, mid, and large cap</a:t>
            </a:r>
          </a:p>
          <a:p>
            <a:endParaRPr lang="en-US" sz="1100" dirty="0"/>
          </a:p>
          <a:p>
            <a:r>
              <a:rPr lang="en-US" dirty="0"/>
              <a:t>A mandate will likely look somewhat like SASB standards (e.g., IFRS foundation)</a:t>
            </a:r>
          </a:p>
        </p:txBody>
      </p:sp>
      <p:sp>
        <p:nvSpPr>
          <p:cNvPr id="4" name="Slide Number Placeholder 3"/>
          <p:cNvSpPr>
            <a:spLocks noGrp="1"/>
          </p:cNvSpPr>
          <p:nvPr>
            <p:ph type="sldNum" sz="quarter" idx="12"/>
          </p:nvPr>
        </p:nvSpPr>
        <p:spPr/>
        <p:txBody>
          <a:bodyPr/>
          <a:lstStyle/>
          <a:p>
            <a:fld id="{14FB1356-FB2F-46F1-B020-1492C8790675}" type="slidenum">
              <a:rPr lang="en-US" smtClean="0"/>
              <a:t>38</a:t>
            </a:fld>
            <a:endParaRPr lang="en-US"/>
          </a:p>
        </p:txBody>
      </p:sp>
      <p:pic>
        <p:nvPicPr>
          <p:cNvPr id="5" name="Picture 4"/>
          <p:cNvPicPr>
            <a:picLocks noChangeAspect="1"/>
          </p:cNvPicPr>
          <p:nvPr/>
        </p:nvPicPr>
        <p:blipFill>
          <a:blip r:embed="rId2"/>
          <a:stretch>
            <a:fillRect/>
          </a:stretch>
        </p:blipFill>
        <p:spPr>
          <a:xfrm>
            <a:off x="3648974" y="1825625"/>
            <a:ext cx="8543026" cy="3530847"/>
          </a:xfrm>
          <a:prstGeom prst="rect">
            <a:avLst/>
          </a:prstGeom>
        </p:spPr>
      </p:pic>
    </p:spTree>
    <p:extLst>
      <p:ext uri="{BB962C8B-B14F-4D97-AF65-F5344CB8AC3E}">
        <p14:creationId xmlns:p14="http://schemas.microsoft.com/office/powerpoint/2010/main" val="257437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987"/>
            <a:ext cx="8995913" cy="1325563"/>
          </a:xfrm>
        </p:spPr>
        <p:txBody>
          <a:bodyPr/>
          <a:lstStyle/>
          <a:p>
            <a:r>
              <a:rPr lang="en-US" dirty="0"/>
              <a:t>Many </a:t>
            </a:r>
            <a:r>
              <a:rPr lang="en-US" dirty="0">
                <a:solidFill>
                  <a:srgbClr val="C00000"/>
                </a:solidFill>
              </a:rPr>
              <a:t>CSR topics are </a:t>
            </a:r>
            <a:r>
              <a:rPr lang="en-US" dirty="0"/>
              <a:t>(somewhat) </a:t>
            </a:r>
            <a:r>
              <a:rPr lang="en-US" dirty="0">
                <a:solidFill>
                  <a:srgbClr val="C00000"/>
                </a:solidFill>
              </a:rPr>
              <a:t>industry specific</a:t>
            </a:r>
          </a:p>
        </p:txBody>
      </p:sp>
      <p:sp>
        <p:nvSpPr>
          <p:cNvPr id="3" name="Content Placeholder 2"/>
          <p:cNvSpPr>
            <a:spLocks noGrp="1"/>
          </p:cNvSpPr>
          <p:nvPr>
            <p:ph idx="1"/>
          </p:nvPr>
        </p:nvSpPr>
        <p:spPr>
          <a:xfrm>
            <a:off x="838200" y="1825625"/>
            <a:ext cx="5752381" cy="4351338"/>
          </a:xfrm>
        </p:spPr>
        <p:txBody>
          <a:bodyPr>
            <a:normAutofit/>
          </a:bodyPr>
          <a:lstStyle/>
          <a:p>
            <a:r>
              <a:rPr lang="en-US" dirty="0"/>
              <a:t>Data analyzed from CDP indicates that </a:t>
            </a:r>
            <a:r>
              <a:rPr lang="en-US" dirty="0">
                <a:solidFill>
                  <a:srgbClr val="C00000"/>
                </a:solidFill>
              </a:rPr>
              <a:t>85% of Scope 1 GHG emissions comes from 7 industries</a:t>
            </a:r>
          </a:p>
          <a:p>
            <a:pPr lvl="1"/>
            <a:r>
              <a:rPr lang="en-US" dirty="0"/>
              <a:t>Scope 1 emissions are direct greenhouse (GHG) emissions that occur from sources that are controlled or owned by an organization (e.g., emissions associated with fuel combustion in boilers, furnaces, vehicles)</a:t>
            </a:r>
          </a:p>
        </p:txBody>
      </p:sp>
      <p:sp>
        <p:nvSpPr>
          <p:cNvPr id="4" name="Slide Number Placeholder 3"/>
          <p:cNvSpPr>
            <a:spLocks noGrp="1"/>
          </p:cNvSpPr>
          <p:nvPr>
            <p:ph type="sldNum" sz="quarter" idx="12"/>
          </p:nvPr>
        </p:nvSpPr>
        <p:spPr/>
        <p:txBody>
          <a:bodyPr/>
          <a:lstStyle/>
          <a:p>
            <a:fld id="{14FB1356-FB2F-46F1-B020-1492C8790675}" type="slidenum">
              <a:rPr lang="en-US" smtClean="0"/>
              <a:t>39</a:t>
            </a:fld>
            <a:endParaRPr lang="en-US"/>
          </a:p>
        </p:txBody>
      </p:sp>
      <p:pic>
        <p:nvPicPr>
          <p:cNvPr id="5" name="Picture 4"/>
          <p:cNvPicPr>
            <a:picLocks noChangeAspect="1"/>
          </p:cNvPicPr>
          <p:nvPr/>
        </p:nvPicPr>
        <p:blipFill>
          <a:blip r:embed="rId2"/>
          <a:stretch>
            <a:fillRect/>
          </a:stretch>
        </p:blipFill>
        <p:spPr>
          <a:xfrm>
            <a:off x="6340415" y="2210444"/>
            <a:ext cx="4893416" cy="4647556"/>
          </a:xfrm>
          <a:prstGeom prst="rect">
            <a:avLst/>
          </a:prstGeom>
        </p:spPr>
      </p:pic>
      <p:pic>
        <p:nvPicPr>
          <p:cNvPr id="6" name="Picture 5"/>
          <p:cNvPicPr>
            <a:picLocks noChangeAspect="1"/>
          </p:cNvPicPr>
          <p:nvPr/>
        </p:nvPicPr>
        <p:blipFill>
          <a:blip r:embed="rId3"/>
          <a:stretch>
            <a:fillRect/>
          </a:stretch>
        </p:blipFill>
        <p:spPr>
          <a:xfrm>
            <a:off x="7792382" y="1480891"/>
            <a:ext cx="3168631" cy="592637"/>
          </a:xfrm>
          <a:prstGeom prst="rect">
            <a:avLst/>
          </a:prstGeom>
        </p:spPr>
      </p:pic>
      <p:pic>
        <p:nvPicPr>
          <p:cNvPr id="8" name="Picture 7"/>
          <p:cNvPicPr>
            <a:picLocks noChangeAspect="1"/>
          </p:cNvPicPr>
          <p:nvPr/>
        </p:nvPicPr>
        <p:blipFill>
          <a:blip r:embed="rId4"/>
          <a:stretch>
            <a:fillRect/>
          </a:stretch>
        </p:blipFill>
        <p:spPr>
          <a:xfrm>
            <a:off x="10714008" y="13392"/>
            <a:ext cx="1477992" cy="1515567"/>
          </a:xfrm>
          <a:prstGeom prst="rect">
            <a:avLst/>
          </a:prstGeom>
        </p:spPr>
      </p:pic>
    </p:spTree>
    <p:extLst>
      <p:ext uri="{BB962C8B-B14F-4D97-AF65-F5344CB8AC3E}">
        <p14:creationId xmlns:p14="http://schemas.microsoft.com/office/powerpoint/2010/main" val="11221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corporate social </a:t>
            </a:r>
            <a:r>
              <a:rPr lang="en-US" dirty="0">
                <a:solidFill>
                  <a:srgbClr val="C00000"/>
                </a:solidFill>
              </a:rPr>
              <a:t>responsibility?</a:t>
            </a:r>
          </a:p>
        </p:txBody>
      </p:sp>
      <p:sp>
        <p:nvSpPr>
          <p:cNvPr id="3" name="Content Placeholder 2"/>
          <p:cNvSpPr>
            <a:spLocks noGrp="1"/>
          </p:cNvSpPr>
          <p:nvPr>
            <p:ph idx="1"/>
          </p:nvPr>
        </p:nvSpPr>
        <p:spPr>
          <a:xfrm>
            <a:off x="838200" y="1613140"/>
            <a:ext cx="10515600" cy="4563823"/>
          </a:xfrm>
        </p:spPr>
        <p:txBody>
          <a:bodyPr>
            <a:normAutofit lnSpcReduction="10000"/>
          </a:bodyPr>
          <a:lstStyle/>
          <a:p>
            <a:r>
              <a:rPr lang="en-US" dirty="0"/>
              <a:t>Corporate social responsibility (CSR); Environment, Social, and Governance (ESG); Sustainability (used interchangeably) </a:t>
            </a:r>
          </a:p>
          <a:p>
            <a:r>
              <a:rPr lang="en-US" dirty="0"/>
              <a:t>What type of activities could CSR/ESG be?</a:t>
            </a:r>
          </a:p>
          <a:p>
            <a:pPr lvl="1"/>
            <a:r>
              <a:rPr lang="en-US" dirty="0"/>
              <a:t>Treat employees well</a:t>
            </a:r>
          </a:p>
          <a:p>
            <a:pPr lvl="2"/>
            <a:r>
              <a:rPr lang="en-US" dirty="0"/>
              <a:t>Labor safety, fair pay, equal pay, etc.</a:t>
            </a:r>
          </a:p>
          <a:p>
            <a:pPr lvl="1"/>
            <a:r>
              <a:rPr lang="en-US" dirty="0"/>
              <a:t>Treat customers well </a:t>
            </a:r>
          </a:p>
          <a:p>
            <a:pPr lvl="2"/>
            <a:r>
              <a:rPr lang="en-US" dirty="0"/>
              <a:t>Charge fair prices, not mislead customers, equal treatment, etc.</a:t>
            </a:r>
          </a:p>
          <a:p>
            <a:pPr lvl="1"/>
            <a:r>
              <a:rPr lang="en-US" dirty="0"/>
              <a:t>Avoid pollution </a:t>
            </a:r>
          </a:p>
          <a:p>
            <a:pPr lvl="2"/>
            <a:r>
              <a:rPr lang="en-US" dirty="0"/>
              <a:t>CO2 emissions, water consumption, deforestation, etc.</a:t>
            </a:r>
          </a:p>
          <a:p>
            <a:pPr lvl="1"/>
            <a:r>
              <a:rPr lang="en-US" dirty="0"/>
              <a:t>Do good for the community </a:t>
            </a:r>
          </a:p>
          <a:p>
            <a:pPr lvl="2"/>
            <a:r>
              <a:rPr lang="en-US" dirty="0"/>
              <a:t>No corrupt payments, support local infrastructure, etc.</a:t>
            </a:r>
          </a:p>
          <a:p>
            <a:pPr lvl="1"/>
            <a:r>
              <a:rPr lang="en-US" dirty="0"/>
              <a:t>Probably many more topics…  </a:t>
            </a:r>
          </a:p>
        </p:txBody>
      </p:sp>
    </p:spTree>
    <p:extLst>
      <p:ext uri="{BB962C8B-B14F-4D97-AF65-F5344CB8AC3E}">
        <p14:creationId xmlns:p14="http://schemas.microsoft.com/office/powerpoint/2010/main" val="24689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8" y="365126"/>
            <a:ext cx="10844842" cy="782188"/>
          </a:xfrm>
        </p:spPr>
        <p:txBody>
          <a:bodyPr/>
          <a:lstStyle/>
          <a:p>
            <a:r>
              <a:rPr lang="en-US" dirty="0"/>
              <a:t>Materiality</a:t>
            </a:r>
          </a:p>
        </p:txBody>
      </p:sp>
      <p:sp>
        <p:nvSpPr>
          <p:cNvPr id="3" name="Content Placeholder 2"/>
          <p:cNvSpPr>
            <a:spLocks noGrp="1"/>
          </p:cNvSpPr>
          <p:nvPr>
            <p:ph idx="1"/>
          </p:nvPr>
        </p:nvSpPr>
        <p:spPr>
          <a:xfrm>
            <a:off x="362310" y="1825625"/>
            <a:ext cx="3332814" cy="4351338"/>
          </a:xfrm>
        </p:spPr>
        <p:txBody>
          <a:bodyPr>
            <a:normAutofit fontScale="92500" lnSpcReduction="10000"/>
          </a:bodyPr>
          <a:lstStyle/>
          <a:p>
            <a:r>
              <a:rPr lang="en-US" dirty="0"/>
              <a:t>SASB’s Materiality Map</a:t>
            </a:r>
            <a:r>
              <a:rPr lang="en-US" baseline="30000" dirty="0"/>
              <a:t>®</a:t>
            </a:r>
          </a:p>
          <a:p>
            <a:pPr lvl="1"/>
            <a:r>
              <a:rPr lang="en-US" dirty="0"/>
              <a:t>11 sectors and 77 industries</a:t>
            </a:r>
          </a:p>
          <a:p>
            <a:pPr lvl="1"/>
            <a:r>
              <a:rPr lang="en-US" dirty="0"/>
              <a:t>Here just extractive industries</a:t>
            </a:r>
          </a:p>
          <a:p>
            <a:pPr marL="457200" lvl="1" indent="0">
              <a:buNone/>
            </a:pPr>
            <a:endParaRPr lang="en-US" dirty="0"/>
          </a:p>
          <a:p>
            <a:r>
              <a:rPr lang="en-US" dirty="0">
                <a:solidFill>
                  <a:srgbClr val="C00000"/>
                </a:solidFill>
              </a:rPr>
              <a:t>When does human rights &amp; community relations matter a lot in extractive industries?</a:t>
            </a:r>
          </a:p>
          <a:p>
            <a:pPr lvl="1"/>
            <a:endParaRPr lang="en-US" dirty="0"/>
          </a:p>
        </p:txBody>
      </p:sp>
      <p:sp>
        <p:nvSpPr>
          <p:cNvPr id="4" name="Slide Number Placeholder 3"/>
          <p:cNvSpPr>
            <a:spLocks noGrp="1"/>
          </p:cNvSpPr>
          <p:nvPr>
            <p:ph type="sldNum" sz="quarter" idx="12"/>
          </p:nvPr>
        </p:nvSpPr>
        <p:spPr/>
        <p:txBody>
          <a:bodyPr/>
          <a:lstStyle/>
          <a:p>
            <a:fld id="{14FB1356-FB2F-46F1-B020-1492C8790675}" type="slidenum">
              <a:rPr lang="en-US" smtClean="0"/>
              <a:t>40</a:t>
            </a:fld>
            <a:endParaRPr lang="en-US"/>
          </a:p>
        </p:txBody>
      </p:sp>
      <p:pic>
        <p:nvPicPr>
          <p:cNvPr id="5" name="Picture 4"/>
          <p:cNvPicPr>
            <a:picLocks noChangeAspect="1"/>
          </p:cNvPicPr>
          <p:nvPr/>
        </p:nvPicPr>
        <p:blipFill>
          <a:blip r:embed="rId2"/>
          <a:stretch>
            <a:fillRect/>
          </a:stretch>
        </p:blipFill>
        <p:spPr>
          <a:xfrm>
            <a:off x="3695123" y="535287"/>
            <a:ext cx="8399148" cy="5486400"/>
          </a:xfrm>
          <a:prstGeom prst="rect">
            <a:avLst/>
          </a:prstGeom>
        </p:spPr>
      </p:pic>
      <p:sp>
        <p:nvSpPr>
          <p:cNvPr id="6" name="Rectangle 5"/>
          <p:cNvSpPr/>
          <p:nvPr/>
        </p:nvSpPr>
        <p:spPr>
          <a:xfrm>
            <a:off x="3765304" y="2717321"/>
            <a:ext cx="8318992" cy="181154"/>
          </a:xfrm>
          <a:prstGeom prst="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3277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9151" cy="1325563"/>
          </a:xfrm>
        </p:spPr>
        <p:txBody>
          <a:bodyPr/>
          <a:lstStyle/>
          <a:p>
            <a:r>
              <a:rPr lang="en-US" dirty="0">
                <a:solidFill>
                  <a:srgbClr val="C00000"/>
                </a:solidFill>
              </a:rPr>
              <a:t>Materiality is a tricky </a:t>
            </a:r>
            <a:r>
              <a:rPr lang="en-US" dirty="0"/>
              <a:t>construct for sustainability reporting</a:t>
            </a:r>
          </a:p>
        </p:txBody>
      </p:sp>
      <p:sp>
        <p:nvSpPr>
          <p:cNvPr id="3" name="Content Placeholder 2"/>
          <p:cNvSpPr>
            <a:spLocks noGrp="1"/>
          </p:cNvSpPr>
          <p:nvPr>
            <p:ph idx="1"/>
          </p:nvPr>
        </p:nvSpPr>
        <p:spPr>
          <a:xfrm>
            <a:off x="838200" y="1825625"/>
            <a:ext cx="11038242" cy="4779570"/>
          </a:xfrm>
        </p:spPr>
        <p:txBody>
          <a:bodyPr>
            <a:normAutofit/>
          </a:bodyPr>
          <a:lstStyle/>
          <a:p>
            <a:r>
              <a:rPr lang="en-US" dirty="0"/>
              <a:t>Sustainability information is </a:t>
            </a:r>
            <a:r>
              <a:rPr lang="en-US" dirty="0">
                <a:solidFill>
                  <a:srgbClr val="C00000"/>
                </a:solidFill>
              </a:rPr>
              <a:t>rarely expressed in monetary units </a:t>
            </a:r>
            <a:r>
              <a:rPr lang="en-US" dirty="0"/>
              <a:t>and usually concerns activities with a </a:t>
            </a:r>
            <a:r>
              <a:rPr lang="en-US" dirty="0">
                <a:solidFill>
                  <a:srgbClr val="C00000"/>
                </a:solidFill>
              </a:rPr>
              <a:t>long-term horizon</a:t>
            </a:r>
          </a:p>
          <a:p>
            <a:r>
              <a:rPr lang="en-US" dirty="0"/>
              <a:t>Materiality of sustainability topics is </a:t>
            </a:r>
            <a:r>
              <a:rPr lang="en-US" dirty="0">
                <a:solidFill>
                  <a:srgbClr val="C00000"/>
                </a:solidFill>
              </a:rPr>
              <a:t>time-variant</a:t>
            </a:r>
            <a:r>
              <a:rPr lang="en-US" dirty="0"/>
              <a:t> (e.g., plastic bottles)</a:t>
            </a:r>
          </a:p>
          <a:p>
            <a:pPr lvl="1"/>
            <a:r>
              <a:rPr lang="en-US" dirty="0"/>
              <a:t>Probably change faster than for financial reporting (e.g., Me too and BLM movements)</a:t>
            </a:r>
          </a:p>
          <a:p>
            <a:pPr lvl="1"/>
            <a:r>
              <a:rPr lang="en-US" dirty="0"/>
              <a:t>But standard setting/new regulation is often a slow process</a:t>
            </a:r>
          </a:p>
          <a:p>
            <a:r>
              <a:rPr lang="en-US" dirty="0"/>
              <a:t>Sustainability could </a:t>
            </a:r>
            <a:r>
              <a:rPr lang="en-US" dirty="0">
                <a:solidFill>
                  <a:srgbClr val="C00000"/>
                </a:solidFill>
              </a:rPr>
              <a:t>target investors only  </a:t>
            </a:r>
          </a:p>
          <a:p>
            <a:pPr lvl="1"/>
            <a:r>
              <a:rPr lang="en-US" dirty="0"/>
              <a:t>Everything that stakeholders (that can impose costs on firms) care about, investors potentially care about if they want to predict future cash flows </a:t>
            </a:r>
          </a:p>
          <a:p>
            <a:pPr lvl="1"/>
            <a:r>
              <a:rPr lang="en-US" dirty="0"/>
              <a:t>Also, once information is publicly disclosed, anyone can use it (e.g., customers, activists, and NGOs) </a:t>
            </a:r>
          </a:p>
          <a:p>
            <a:pPr lvl="2"/>
            <a:r>
              <a:rPr lang="en-US" dirty="0"/>
              <a:t>Disclosure could make something that is immaterial, material</a:t>
            </a:r>
          </a:p>
        </p:txBody>
      </p:sp>
    </p:spTree>
    <p:extLst>
      <p:ext uri="{BB962C8B-B14F-4D97-AF65-F5344CB8AC3E}">
        <p14:creationId xmlns:p14="http://schemas.microsoft.com/office/powerpoint/2010/main" val="1153645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rPr>
              <a:t>Quality of voluntary CSR information</a:t>
            </a:r>
            <a:r>
              <a:rPr lang="en-US" sz="3600" dirty="0"/>
              <a:t>: Evidence from UK gender pay gap information</a:t>
            </a:r>
          </a:p>
        </p:txBody>
      </p:sp>
      <p:sp>
        <p:nvSpPr>
          <p:cNvPr id="3" name="Content Placeholder 2"/>
          <p:cNvSpPr>
            <a:spLocks noGrp="1"/>
          </p:cNvSpPr>
          <p:nvPr>
            <p:ph idx="1"/>
          </p:nvPr>
        </p:nvSpPr>
        <p:spPr/>
        <p:txBody>
          <a:bodyPr>
            <a:normAutofit fontScale="85000" lnSpcReduction="10000"/>
          </a:bodyPr>
          <a:lstStyle/>
          <a:p>
            <a:r>
              <a:rPr lang="en-US" dirty="0"/>
              <a:t>All UK employers with &gt; 250 employees must report</a:t>
            </a:r>
          </a:p>
          <a:p>
            <a:pPr lvl="1"/>
            <a:r>
              <a:rPr lang="en-US" dirty="0"/>
              <a:t>Median female versus male compensation and quantiles</a:t>
            </a:r>
          </a:p>
          <a:p>
            <a:pPr lvl="1"/>
            <a:r>
              <a:rPr lang="en-US" dirty="0"/>
              <a:t>No audit requirement and little government enforcement</a:t>
            </a:r>
          </a:p>
          <a:p>
            <a:pPr lvl="1"/>
            <a:r>
              <a:rPr lang="en-US" dirty="0"/>
              <a:t>Can litigation and stakeholder monitoring ensure accurate reporting?</a:t>
            </a:r>
          </a:p>
          <a:p>
            <a:endParaRPr lang="en-US" sz="1100" dirty="0"/>
          </a:p>
          <a:p>
            <a:r>
              <a:rPr lang="en-US" dirty="0"/>
              <a:t>Evidence from Bailey et al. (WP 2022)</a:t>
            </a:r>
          </a:p>
          <a:p>
            <a:pPr lvl="1"/>
            <a:r>
              <a:rPr lang="en-US" dirty="0"/>
              <a:t>In 5% of disclosures, reported numbers are mathematically impossible</a:t>
            </a:r>
          </a:p>
          <a:p>
            <a:pPr lvl="2"/>
            <a:r>
              <a:rPr lang="en-US" dirty="0"/>
              <a:t>Among impossible disclosures, restatements mainly occur when information is unfavorable to employer</a:t>
            </a:r>
          </a:p>
          <a:p>
            <a:pPr lvl="2"/>
            <a:r>
              <a:rPr lang="en-US" dirty="0"/>
              <a:t>Voluntary audits only has limited effect</a:t>
            </a:r>
          </a:p>
          <a:p>
            <a:pPr lvl="2"/>
            <a:r>
              <a:rPr lang="en-US" dirty="0"/>
              <a:t>Firms with ESG controversies are more likely to report impossible numbers</a:t>
            </a:r>
          </a:p>
          <a:p>
            <a:pPr lvl="1"/>
            <a:r>
              <a:rPr lang="en-US" dirty="0"/>
              <a:t>Unusual high number of employers report 0.0% pay gap</a:t>
            </a:r>
          </a:p>
          <a:p>
            <a:pPr lvl="2"/>
            <a:r>
              <a:rPr lang="en-US" dirty="0"/>
              <a:t>And they have higher ESG ratings</a:t>
            </a:r>
          </a:p>
          <a:p>
            <a:endParaRPr lang="en-US" sz="1200" dirty="0">
              <a:solidFill>
                <a:srgbClr val="C00000"/>
              </a:solidFill>
            </a:endParaRPr>
          </a:p>
          <a:p>
            <a:r>
              <a:rPr lang="en-US" dirty="0">
                <a:solidFill>
                  <a:srgbClr val="C00000"/>
                </a:solidFill>
              </a:rPr>
              <a:t>Can we trust voluntary CSR/ESG reporting?</a:t>
            </a:r>
          </a:p>
        </p:txBody>
      </p:sp>
      <p:sp>
        <p:nvSpPr>
          <p:cNvPr id="4" name="Slide Number Placeholder 3"/>
          <p:cNvSpPr>
            <a:spLocks noGrp="1"/>
          </p:cNvSpPr>
          <p:nvPr>
            <p:ph type="sldNum" sz="quarter" idx="12"/>
          </p:nvPr>
        </p:nvSpPr>
        <p:spPr/>
        <p:txBody>
          <a:bodyPr/>
          <a:lstStyle/>
          <a:p>
            <a:fld id="{14FB1356-FB2F-46F1-B020-1492C8790675}" type="slidenum">
              <a:rPr lang="en-US" smtClean="0"/>
              <a:t>42</a:t>
            </a:fld>
            <a:endParaRPr lang="en-US"/>
          </a:p>
        </p:txBody>
      </p:sp>
    </p:spTree>
    <p:extLst>
      <p:ext uri="{BB962C8B-B14F-4D97-AF65-F5344CB8AC3E}">
        <p14:creationId xmlns:p14="http://schemas.microsoft.com/office/powerpoint/2010/main" val="2914154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38" y="365126"/>
            <a:ext cx="10971362" cy="738392"/>
          </a:xfrm>
        </p:spPr>
        <p:txBody>
          <a:bodyPr/>
          <a:lstStyle/>
          <a:p>
            <a:r>
              <a:rPr lang="en-US" dirty="0"/>
              <a:t>Can we “just” rely on </a:t>
            </a:r>
            <a:r>
              <a:rPr lang="en-US" dirty="0">
                <a:solidFill>
                  <a:srgbClr val="C00000"/>
                </a:solidFill>
              </a:rPr>
              <a:t>ESG ratings</a:t>
            </a:r>
            <a:r>
              <a:rPr lang="en-US" dirty="0"/>
              <a:t>? </a:t>
            </a:r>
          </a:p>
        </p:txBody>
      </p:sp>
      <p:sp>
        <p:nvSpPr>
          <p:cNvPr id="3" name="Content Placeholder 2"/>
          <p:cNvSpPr>
            <a:spLocks noGrp="1"/>
          </p:cNvSpPr>
          <p:nvPr>
            <p:ph idx="1"/>
          </p:nvPr>
        </p:nvSpPr>
        <p:spPr>
          <a:xfrm>
            <a:off x="284672" y="1222975"/>
            <a:ext cx="11069128" cy="4953988"/>
          </a:xfrm>
        </p:spPr>
        <p:txBody>
          <a:bodyPr>
            <a:normAutofit/>
          </a:bodyPr>
          <a:lstStyle/>
          <a:p>
            <a:r>
              <a:rPr lang="en-US" dirty="0"/>
              <a:t>Investor spending on ESG ratings increased from $200M to $500M from 2014 to 2018</a:t>
            </a:r>
          </a:p>
          <a:p>
            <a:pPr lvl="1"/>
            <a:r>
              <a:rPr lang="en-US" dirty="0"/>
              <a:t>Most funds probably mainly rely on ESG ratings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4FB1356-FB2F-46F1-B020-1492C8790675}" type="slidenum">
              <a:rPr lang="en-US" smtClean="0"/>
              <a:t>43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24027"/>
            <a:ext cx="5863274" cy="3190212"/>
          </a:xfrm>
          <a:prstGeom prst="rect">
            <a:avLst/>
          </a:prstGeom>
        </p:spPr>
      </p:pic>
      <p:sp>
        <p:nvSpPr>
          <p:cNvPr id="7" name="TextBox 6"/>
          <p:cNvSpPr txBox="1"/>
          <p:nvPr/>
        </p:nvSpPr>
        <p:spPr>
          <a:xfrm>
            <a:off x="6245525" y="6236893"/>
            <a:ext cx="4615132" cy="584775"/>
          </a:xfrm>
          <a:prstGeom prst="rect">
            <a:avLst/>
          </a:prstGeom>
          <a:noFill/>
        </p:spPr>
        <p:txBody>
          <a:bodyPr wrap="square" rtlCol="0">
            <a:spAutoFit/>
          </a:bodyPr>
          <a:lstStyle/>
          <a:p>
            <a:r>
              <a:rPr lang="en-US" sz="1600" dirty="0"/>
              <a:t>The Wall Street Journal “Why It’s So Hard to Be an ‘Ethical’ Investor” September 1, 2018</a:t>
            </a:r>
          </a:p>
        </p:txBody>
      </p:sp>
      <p:sp>
        <p:nvSpPr>
          <p:cNvPr id="8" name="Rectangle 7"/>
          <p:cNvSpPr/>
          <p:nvPr/>
        </p:nvSpPr>
        <p:spPr>
          <a:xfrm>
            <a:off x="396813" y="5106859"/>
            <a:ext cx="5538165" cy="646331"/>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222222"/>
                </a:solidFill>
                <a:latin typeface="Exchange"/>
              </a:rPr>
              <a:t>“Everyone has their own definition of ESG, so what we’ve done is come up with our own definition of ESG for our products,” Mr. </a:t>
            </a:r>
            <a:r>
              <a:rPr lang="en-US" sz="1200" dirty="0" err="1">
                <a:solidFill>
                  <a:srgbClr val="222222"/>
                </a:solidFill>
                <a:latin typeface="Exchange"/>
              </a:rPr>
              <a:t>Rieger</a:t>
            </a:r>
            <a:r>
              <a:rPr lang="en-US" sz="1200" dirty="0">
                <a:solidFill>
                  <a:srgbClr val="222222"/>
                </a:solidFill>
                <a:latin typeface="Exchange"/>
              </a:rPr>
              <a:t>, Deutsche Bank asset management</a:t>
            </a:r>
            <a:endParaRPr lang="en-US" sz="1200" dirty="0"/>
          </a:p>
        </p:txBody>
      </p:sp>
      <p:sp>
        <p:nvSpPr>
          <p:cNvPr id="9" name="Rectangle 8"/>
          <p:cNvSpPr/>
          <p:nvPr/>
        </p:nvSpPr>
        <p:spPr>
          <a:xfrm>
            <a:off x="362309" y="2717319"/>
            <a:ext cx="5529529" cy="646331"/>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222222"/>
                </a:solidFill>
                <a:latin typeface="Exchange"/>
              </a:rPr>
              <a:t>Sustainability also is hard to quantify. A Journal analysis of four leading ESG ratings </a:t>
            </a:r>
            <a:r>
              <a:rPr lang="en-US" sz="1100" dirty="0">
                <a:solidFill>
                  <a:srgbClr val="222222"/>
                </a:solidFill>
                <a:latin typeface="Exchange"/>
              </a:rPr>
              <a:t>providers</a:t>
            </a:r>
            <a:r>
              <a:rPr lang="en-US" sz="1200" dirty="0">
                <a:solidFill>
                  <a:srgbClr val="222222"/>
                </a:solidFill>
                <a:latin typeface="Exchange"/>
              </a:rPr>
              <a:t> found that they come to completely different conclusions about what makes a company a “sustainable” investment.</a:t>
            </a:r>
            <a:endParaRPr lang="en-US" sz="1200" dirty="0"/>
          </a:p>
        </p:txBody>
      </p:sp>
      <p:sp>
        <p:nvSpPr>
          <p:cNvPr id="10" name="Rectangle 9"/>
          <p:cNvSpPr/>
          <p:nvPr/>
        </p:nvSpPr>
        <p:spPr>
          <a:xfrm>
            <a:off x="382438" y="3441310"/>
            <a:ext cx="5552530" cy="1569660"/>
          </a:xfrm>
          <a:prstGeom prst="rect">
            <a:avLst/>
          </a:prstGeom>
          <a:ln>
            <a:solidFill>
              <a:srgbClr val="C00000"/>
            </a:solidFill>
          </a:ln>
        </p:spPr>
        <p:txBody>
          <a:bodyPr wrap="square">
            <a:spAutoFit/>
          </a:bodyPr>
          <a:lstStyle/>
          <a:p>
            <a:r>
              <a:rPr lang="en-US" sz="1200" u="sng" dirty="0">
                <a:latin typeface="Exchange"/>
                <a:hlinkClick r:id="rId3"/>
              </a:rPr>
              <a:t>General Motors</a:t>
            </a:r>
            <a:r>
              <a:rPr lang="en-US" sz="1200" dirty="0">
                <a:solidFill>
                  <a:srgbClr val="222222"/>
                </a:solidFill>
                <a:latin typeface="Exchange"/>
              </a:rPr>
              <a:t> Co., for example, is given an ESG score of about average by </a:t>
            </a:r>
            <a:r>
              <a:rPr lang="en-US" sz="1200" dirty="0" err="1">
                <a:solidFill>
                  <a:srgbClr val="222222"/>
                </a:solidFill>
                <a:latin typeface="Exchange"/>
              </a:rPr>
              <a:t>Sustainalytics</a:t>
            </a:r>
            <a:r>
              <a:rPr lang="en-US" sz="1200" dirty="0">
                <a:solidFill>
                  <a:srgbClr val="222222"/>
                </a:solidFill>
                <a:latin typeface="Exchange"/>
              </a:rPr>
              <a:t>, but rated at the very bottom by MSCI, which puts more weight on GM’s focus on building low-fuel efficiency vehicles….. </a:t>
            </a:r>
          </a:p>
          <a:p>
            <a:endParaRPr lang="en-US" sz="1200" dirty="0">
              <a:solidFill>
                <a:srgbClr val="222222"/>
              </a:solidFill>
              <a:latin typeface="Exchange"/>
            </a:endParaRPr>
          </a:p>
          <a:p>
            <a:r>
              <a:rPr lang="en-US" sz="1200" dirty="0">
                <a:latin typeface="Exchange"/>
              </a:rPr>
              <a:t>That is in sharp contrast to credit ratings, which measure the riskiness of a company’s debt. The three major credit rating companies—S&amp;P, Moody’s and Fitch—tend to give similar ratings to companies in the S&amp;P 500. S&amp;P and Fitch both give GM’s debt the same BBB rating.</a:t>
            </a:r>
          </a:p>
        </p:txBody>
      </p:sp>
      <p:sp>
        <p:nvSpPr>
          <p:cNvPr id="11" name="TextBox 10"/>
          <p:cNvSpPr txBox="1"/>
          <p:nvPr/>
        </p:nvSpPr>
        <p:spPr>
          <a:xfrm>
            <a:off x="9299275" y="2665558"/>
            <a:ext cx="2406770" cy="379562"/>
          </a:xfrm>
          <a:prstGeom prst="rect">
            <a:avLst/>
          </a:prstGeom>
          <a:noFill/>
        </p:spPr>
        <p:txBody>
          <a:bodyPr wrap="square" rtlCol="0">
            <a:spAutoFit/>
          </a:bodyPr>
          <a:lstStyle/>
          <a:p>
            <a:pPr algn="ctr"/>
            <a:r>
              <a:rPr lang="en-US" u="sng" dirty="0"/>
              <a:t>Credit ratings</a:t>
            </a:r>
          </a:p>
        </p:txBody>
      </p:sp>
      <p:sp>
        <p:nvSpPr>
          <p:cNvPr id="12" name="TextBox 11"/>
          <p:cNvSpPr txBox="1"/>
          <p:nvPr/>
        </p:nvSpPr>
        <p:spPr>
          <a:xfrm>
            <a:off x="6328917" y="2671310"/>
            <a:ext cx="2406770" cy="379562"/>
          </a:xfrm>
          <a:prstGeom prst="rect">
            <a:avLst/>
          </a:prstGeom>
          <a:noFill/>
        </p:spPr>
        <p:txBody>
          <a:bodyPr wrap="square" rtlCol="0">
            <a:spAutoFit/>
          </a:bodyPr>
          <a:lstStyle/>
          <a:p>
            <a:pPr algn="ctr"/>
            <a:r>
              <a:rPr lang="en-US" u="sng" dirty="0"/>
              <a:t>ESG ratings</a:t>
            </a:r>
          </a:p>
        </p:txBody>
      </p:sp>
      <p:sp>
        <p:nvSpPr>
          <p:cNvPr id="5" name="TextBox 4"/>
          <p:cNvSpPr txBox="1"/>
          <p:nvPr/>
        </p:nvSpPr>
        <p:spPr>
          <a:xfrm>
            <a:off x="396813" y="5857338"/>
            <a:ext cx="5538155" cy="923330"/>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Takeaway: We need reporting and accountability </a:t>
            </a:r>
          </a:p>
          <a:p>
            <a:r>
              <a:rPr lang="en-US" dirty="0"/>
              <a:t>(i.e., accountants)</a:t>
            </a:r>
          </a:p>
          <a:p>
            <a:pPr marL="742950" lvl="1" indent="-285750">
              <a:buFont typeface="Arial" panose="020B0604020202020204" pitchFamily="34" charset="0"/>
              <a:buChar char="•"/>
            </a:pPr>
            <a:r>
              <a:rPr lang="en-US" dirty="0"/>
              <a:t>Similar to financial information</a:t>
            </a:r>
          </a:p>
        </p:txBody>
      </p:sp>
    </p:spTree>
    <p:extLst>
      <p:ext uri="{BB962C8B-B14F-4D97-AF65-F5344CB8AC3E}">
        <p14:creationId xmlns:p14="http://schemas.microsoft.com/office/powerpoint/2010/main" val="38093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Securities and Exchange Commission is </a:t>
            </a:r>
            <a:r>
              <a:rPr lang="en-US" dirty="0">
                <a:solidFill>
                  <a:srgbClr val="C00000"/>
                </a:solidFill>
              </a:rPr>
              <a:t>cracking down </a:t>
            </a:r>
            <a:r>
              <a:rPr lang="en-US" dirty="0"/>
              <a:t>on “ bad voluntary” disclosures… </a:t>
            </a:r>
          </a:p>
        </p:txBody>
      </p:sp>
      <p:sp>
        <p:nvSpPr>
          <p:cNvPr id="3" name="Content Placeholder 2"/>
          <p:cNvSpPr>
            <a:spLocks noGrp="1"/>
          </p:cNvSpPr>
          <p:nvPr>
            <p:ph idx="1"/>
          </p:nvPr>
        </p:nvSpPr>
        <p:spPr>
          <a:xfrm>
            <a:off x="838200" y="1932317"/>
            <a:ext cx="10515600" cy="4244646"/>
          </a:xfrm>
        </p:spPr>
        <p:txBody>
          <a:bodyPr>
            <a:normAutofit fontScale="85000" lnSpcReduction="10000"/>
          </a:bodyPr>
          <a:lstStyle/>
          <a:p>
            <a:r>
              <a:rPr lang="en-US" dirty="0"/>
              <a:t>SEC created its Climate and ESG Task Force</a:t>
            </a:r>
          </a:p>
          <a:p>
            <a:pPr lvl="1"/>
            <a:r>
              <a:rPr lang="en-US" dirty="0"/>
              <a:t>Democrats and investor advocates pushed to put ESG at the top of the agency’s agenda</a:t>
            </a:r>
          </a:p>
          <a:p>
            <a:endParaRPr lang="en-US" sz="1200" dirty="0"/>
          </a:p>
          <a:p>
            <a:r>
              <a:rPr lang="en-US" dirty="0"/>
              <a:t>Allegations of misleading claims</a:t>
            </a:r>
          </a:p>
          <a:p>
            <a:pPr lvl="1"/>
            <a:r>
              <a:rPr lang="en-US" dirty="0"/>
              <a:t>E.g., Bank of New York Mellon Corp., health insurance distributor </a:t>
            </a:r>
            <a:r>
              <a:rPr lang="en-US" dirty="0" err="1"/>
              <a:t>Benefytt</a:t>
            </a:r>
            <a:r>
              <a:rPr lang="en-US" dirty="0"/>
              <a:t> Technologies Inc., and Brazilian mining company Vale S.A</a:t>
            </a:r>
          </a:p>
          <a:p>
            <a:pPr lvl="2"/>
            <a:r>
              <a:rPr lang="en-US" dirty="0"/>
              <a:t>E.g., BNY Mellon fined $1.5 M for misstating in prospectuses that its mutual funds received ESG quality reviews when that wasn’t always the case</a:t>
            </a:r>
          </a:p>
          <a:p>
            <a:pPr lvl="1"/>
            <a:endParaRPr lang="en-US" sz="1200" dirty="0"/>
          </a:p>
          <a:p>
            <a:pPr lvl="1"/>
            <a:r>
              <a:rPr lang="en-US" dirty="0"/>
              <a:t>The SEC is investigating claims that some of Goldman Sachs’ funds </a:t>
            </a:r>
            <a:r>
              <a:rPr lang="en-US" dirty="0">
                <a:solidFill>
                  <a:srgbClr val="C00000"/>
                </a:solidFill>
              </a:rPr>
              <a:t>didn’t align with ESG metrics touted in marketing material </a:t>
            </a:r>
          </a:p>
          <a:p>
            <a:pPr lvl="1"/>
            <a:endParaRPr lang="en-US" sz="1200" dirty="0"/>
          </a:p>
          <a:p>
            <a:pPr lvl="1"/>
            <a:r>
              <a:rPr lang="en-US" dirty="0"/>
              <a:t>SEC is looking to see how ESG fund investment in practice lines up with companies’ promises to shareholders.</a:t>
            </a:r>
          </a:p>
          <a:p>
            <a:pPr lvl="2"/>
            <a:r>
              <a:rPr lang="en-US" dirty="0"/>
              <a:t>Basic principle: When you speak, speak truthfully</a:t>
            </a:r>
          </a:p>
        </p:txBody>
      </p:sp>
      <p:sp>
        <p:nvSpPr>
          <p:cNvPr id="4" name="Slide Number Placeholder 3"/>
          <p:cNvSpPr>
            <a:spLocks noGrp="1"/>
          </p:cNvSpPr>
          <p:nvPr>
            <p:ph type="sldNum" sz="quarter" idx="12"/>
          </p:nvPr>
        </p:nvSpPr>
        <p:spPr/>
        <p:txBody>
          <a:bodyPr/>
          <a:lstStyle/>
          <a:p>
            <a:fld id="{14FB1356-FB2F-46F1-B020-1492C8790675}" type="slidenum">
              <a:rPr lang="en-US" smtClean="0"/>
              <a:t>44</a:t>
            </a:fld>
            <a:endParaRPr lang="en-US"/>
          </a:p>
        </p:txBody>
      </p:sp>
      <p:pic>
        <p:nvPicPr>
          <p:cNvPr id="5" name="Picture 4"/>
          <p:cNvPicPr>
            <a:picLocks noChangeAspect="1"/>
          </p:cNvPicPr>
          <p:nvPr/>
        </p:nvPicPr>
        <p:blipFill>
          <a:blip r:embed="rId2"/>
          <a:stretch>
            <a:fillRect/>
          </a:stretch>
        </p:blipFill>
        <p:spPr>
          <a:xfrm>
            <a:off x="10734752" y="185738"/>
            <a:ext cx="1238095" cy="1238095"/>
          </a:xfrm>
          <a:prstGeom prst="rect">
            <a:avLst/>
          </a:prstGeom>
        </p:spPr>
      </p:pic>
    </p:spTree>
    <p:extLst>
      <p:ext uri="{BB962C8B-B14F-4D97-AF65-F5344CB8AC3E}">
        <p14:creationId xmlns:p14="http://schemas.microsoft.com/office/powerpoint/2010/main" val="363852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5412"/>
          </a:xfrm>
        </p:spPr>
        <p:txBody>
          <a:bodyPr/>
          <a:lstStyle/>
          <a:p>
            <a:r>
              <a:rPr lang="en-US" dirty="0"/>
              <a:t>Conclusions:</a:t>
            </a:r>
            <a:r>
              <a:rPr lang="en-US" dirty="0">
                <a:solidFill>
                  <a:srgbClr val="C00000"/>
                </a:solidFill>
              </a:rPr>
              <a:t> Current CSR Reporting</a:t>
            </a:r>
          </a:p>
        </p:txBody>
      </p:sp>
      <p:sp>
        <p:nvSpPr>
          <p:cNvPr id="3" name="Content Placeholder 2"/>
          <p:cNvSpPr>
            <a:spLocks noGrp="1"/>
          </p:cNvSpPr>
          <p:nvPr>
            <p:ph idx="1"/>
          </p:nvPr>
        </p:nvSpPr>
        <p:spPr>
          <a:xfrm>
            <a:off x="838200" y="1603094"/>
            <a:ext cx="10515600" cy="4762982"/>
          </a:xfrm>
        </p:spPr>
        <p:txBody>
          <a:bodyPr>
            <a:normAutofit fontScale="92500" lnSpcReduction="10000"/>
          </a:bodyPr>
          <a:lstStyle/>
          <a:p>
            <a:r>
              <a:rPr lang="en-US" dirty="0">
                <a:solidFill>
                  <a:srgbClr val="C00000"/>
                </a:solidFill>
              </a:rPr>
              <a:t>No broad CSR/ESG reporting mandate</a:t>
            </a:r>
          </a:p>
          <a:p>
            <a:pPr lvl="1"/>
            <a:r>
              <a:rPr lang="en-US" dirty="0"/>
              <a:t>Some targeted disclosure regulation (e.g., mine safety and conflict minerals)</a:t>
            </a:r>
          </a:p>
          <a:p>
            <a:pPr lvl="1"/>
            <a:r>
              <a:rPr lang="en-US" dirty="0"/>
              <a:t>Several initiative on its way (e.g., climate change and diversity)</a:t>
            </a:r>
          </a:p>
          <a:p>
            <a:r>
              <a:rPr lang="en-US" dirty="0">
                <a:solidFill>
                  <a:srgbClr val="C00000"/>
                </a:solidFill>
              </a:rPr>
              <a:t>Most reporting is voluntary</a:t>
            </a:r>
          </a:p>
          <a:p>
            <a:pPr lvl="1"/>
            <a:r>
              <a:rPr lang="en-US" dirty="0"/>
              <a:t>Almost all S&amp;P 500 firms discloses CSR reports</a:t>
            </a:r>
          </a:p>
          <a:p>
            <a:pPr lvl="1"/>
            <a:r>
              <a:rPr lang="en-US" dirty="0"/>
              <a:t>Information varies widely but some voluntarily apply reporting standards (e.g., SASB)</a:t>
            </a:r>
          </a:p>
          <a:p>
            <a:pPr lvl="1"/>
            <a:r>
              <a:rPr lang="en-US" dirty="0"/>
              <a:t>It is unclear how high the quality of voluntary CSR reporting is</a:t>
            </a:r>
          </a:p>
          <a:p>
            <a:r>
              <a:rPr lang="en-US" dirty="0">
                <a:solidFill>
                  <a:srgbClr val="C00000"/>
                </a:solidFill>
              </a:rPr>
              <a:t>ESG/CSR ratings are only a partial solution</a:t>
            </a:r>
          </a:p>
          <a:p>
            <a:pPr lvl="1"/>
            <a:r>
              <a:rPr lang="en-US" dirty="0"/>
              <a:t>They too largely rely on firms’ voluntary disclosures</a:t>
            </a:r>
          </a:p>
          <a:p>
            <a:pPr lvl="1"/>
            <a:r>
              <a:rPr lang="en-US" dirty="0"/>
              <a:t>Unlike credit ratings, ESG/CSR ratings vary widely depending on agency providing the ratings</a:t>
            </a:r>
          </a:p>
          <a:p>
            <a:r>
              <a:rPr lang="en-US" dirty="0"/>
              <a:t>Highly likely that there will be </a:t>
            </a:r>
            <a:r>
              <a:rPr lang="en-US" dirty="0">
                <a:solidFill>
                  <a:srgbClr val="C00000"/>
                </a:solidFill>
              </a:rPr>
              <a:t>more regulation of ESG/CSR reporting </a:t>
            </a:r>
            <a:r>
              <a:rPr lang="en-US" dirty="0"/>
              <a:t>going forward</a:t>
            </a:r>
          </a:p>
        </p:txBody>
      </p:sp>
      <p:sp>
        <p:nvSpPr>
          <p:cNvPr id="4" name="Slide Number Placeholder 3"/>
          <p:cNvSpPr>
            <a:spLocks noGrp="1"/>
          </p:cNvSpPr>
          <p:nvPr>
            <p:ph type="sldNum" sz="quarter" idx="12"/>
          </p:nvPr>
        </p:nvSpPr>
        <p:spPr/>
        <p:txBody>
          <a:bodyPr/>
          <a:lstStyle/>
          <a:p>
            <a:fld id="{14FB1356-FB2F-46F1-B020-1492C8790675}" type="slidenum">
              <a:rPr lang="en-US" smtClean="0"/>
              <a:t>45</a:t>
            </a:fld>
            <a:endParaRPr lang="en-US"/>
          </a:p>
        </p:txBody>
      </p:sp>
    </p:spTree>
    <p:extLst>
      <p:ext uri="{BB962C8B-B14F-4D97-AF65-F5344CB8AC3E}">
        <p14:creationId xmlns:p14="http://schemas.microsoft.com/office/powerpoint/2010/main" val="202673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Do CEOs/</a:t>
            </a:r>
            <a:r>
              <a:rPr lang="en-US" sz="3600" dirty="0">
                <a:solidFill>
                  <a:srgbClr val="C00000"/>
                </a:solidFill>
              </a:rPr>
              <a:t>firms have social responsibility </a:t>
            </a:r>
            <a:r>
              <a:rPr lang="en-US" sz="3600" dirty="0"/>
              <a:t>or should they only focus on profit? In whose interest should managers act?</a:t>
            </a:r>
          </a:p>
        </p:txBody>
      </p:sp>
      <p:sp>
        <p:nvSpPr>
          <p:cNvPr id="3" name="Content Placeholder 2"/>
          <p:cNvSpPr>
            <a:spLocks noGrp="1"/>
          </p:cNvSpPr>
          <p:nvPr>
            <p:ph idx="1"/>
          </p:nvPr>
        </p:nvSpPr>
        <p:spPr>
          <a:xfrm>
            <a:off x="838200" y="1940943"/>
            <a:ext cx="10962736" cy="4580626"/>
          </a:xfrm>
        </p:spPr>
        <p:txBody>
          <a:bodyPr>
            <a:normAutofit/>
          </a:bodyPr>
          <a:lstStyle/>
          <a:p>
            <a:r>
              <a:rPr lang="en-US" dirty="0"/>
              <a:t>Friedman in NYT September 13, 1970</a:t>
            </a:r>
          </a:p>
          <a:p>
            <a:pPr lvl="1"/>
            <a:r>
              <a:rPr lang="en-US" sz="1600" dirty="0"/>
              <a:t>https://www.nytimes.com/1970/09/13/archives/a-friedman-doctrine-the-social-responsibility-of-business-is-to.html</a:t>
            </a:r>
          </a:p>
          <a:p>
            <a:r>
              <a:rPr lang="en-US" dirty="0"/>
              <a:t>What does it mean to say that executives have social responsibility?</a:t>
            </a:r>
          </a:p>
          <a:p>
            <a:pPr lvl="1"/>
            <a:r>
              <a:rPr lang="en-US" dirty="0"/>
              <a:t>Act in some way that is </a:t>
            </a:r>
            <a:r>
              <a:rPr lang="en-US" dirty="0">
                <a:solidFill>
                  <a:srgbClr val="C00000"/>
                </a:solidFill>
              </a:rPr>
              <a:t>not in the interest of shareholders</a:t>
            </a:r>
            <a:endParaRPr lang="en-US" dirty="0"/>
          </a:p>
          <a:p>
            <a:pPr lvl="2"/>
            <a:r>
              <a:rPr lang="en-US" dirty="0"/>
              <a:t>E.g., Refrain from increasing the price of the product in order to contribute to the social objective of </a:t>
            </a:r>
            <a:r>
              <a:rPr lang="en-US" dirty="0">
                <a:solidFill>
                  <a:srgbClr val="C00000"/>
                </a:solidFill>
              </a:rPr>
              <a:t>preventing inflation</a:t>
            </a:r>
          </a:p>
          <a:p>
            <a:pPr lvl="2"/>
            <a:r>
              <a:rPr lang="en-US" dirty="0"/>
              <a:t>Reducing pollution beyond the amount that is in the best interests of the corporation or that is required by law</a:t>
            </a:r>
          </a:p>
          <a:p>
            <a:pPr lvl="2"/>
            <a:r>
              <a:rPr lang="en-US" dirty="0"/>
              <a:t>CEO spend </a:t>
            </a:r>
            <a:r>
              <a:rPr lang="en-US" dirty="0">
                <a:solidFill>
                  <a:srgbClr val="C00000"/>
                </a:solidFill>
              </a:rPr>
              <a:t>someone else's money for a general social interest</a:t>
            </a:r>
            <a:r>
              <a:rPr lang="en-US" dirty="0"/>
              <a:t>. </a:t>
            </a:r>
          </a:p>
          <a:p>
            <a:pPr lvl="3"/>
            <a:r>
              <a:rPr lang="en-US" dirty="0"/>
              <a:t>Effectively imposing taxes and spending the tax proceeds</a:t>
            </a:r>
          </a:p>
          <a:p>
            <a:r>
              <a:rPr lang="en-US" dirty="0"/>
              <a:t>Companies should focus on making money and leave ethical issues to individuals and government</a:t>
            </a:r>
          </a:p>
        </p:txBody>
      </p:sp>
    </p:spTree>
    <p:extLst>
      <p:ext uri="{BB962C8B-B14F-4D97-AF65-F5344CB8AC3E}">
        <p14:creationId xmlns:p14="http://schemas.microsoft.com/office/powerpoint/2010/main" val="14589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0596"/>
          </a:xfrm>
        </p:spPr>
        <p:txBody>
          <a:bodyPr>
            <a:normAutofit/>
          </a:bodyPr>
          <a:lstStyle/>
          <a:p>
            <a:r>
              <a:rPr lang="en-US" sz="4000" dirty="0">
                <a:solidFill>
                  <a:srgbClr val="C00000"/>
                </a:solidFill>
              </a:rPr>
              <a:t>Another view</a:t>
            </a:r>
          </a:p>
        </p:txBody>
      </p:sp>
      <p:sp>
        <p:nvSpPr>
          <p:cNvPr id="3" name="Content Placeholder 2"/>
          <p:cNvSpPr>
            <a:spLocks noGrp="1"/>
          </p:cNvSpPr>
          <p:nvPr>
            <p:ph idx="1"/>
          </p:nvPr>
        </p:nvSpPr>
        <p:spPr>
          <a:xfrm>
            <a:off x="838200" y="1559859"/>
            <a:ext cx="10515600" cy="4617104"/>
          </a:xfrm>
        </p:spPr>
        <p:txBody>
          <a:bodyPr>
            <a:normAutofit lnSpcReduction="10000"/>
          </a:bodyPr>
          <a:lstStyle/>
          <a:p>
            <a:r>
              <a:rPr lang="en-US" dirty="0"/>
              <a:t>Hart and Zingales (JLFA, 2017):</a:t>
            </a:r>
          </a:p>
          <a:p>
            <a:pPr lvl="1"/>
            <a:r>
              <a:rPr lang="en-US" dirty="0"/>
              <a:t>Friedman’s argument only holds if </a:t>
            </a:r>
            <a:r>
              <a:rPr lang="en-US" dirty="0">
                <a:solidFill>
                  <a:srgbClr val="C00000"/>
                </a:solidFill>
              </a:rPr>
              <a:t>one of the following two statements are true</a:t>
            </a:r>
            <a:r>
              <a:rPr lang="en-US" dirty="0"/>
              <a:t>:</a:t>
            </a:r>
          </a:p>
          <a:p>
            <a:pPr marL="1371600" lvl="2" indent="-457200">
              <a:buFont typeface="+mj-lt"/>
              <a:buAutoNum type="arabicPeriod"/>
            </a:pPr>
            <a:r>
              <a:rPr lang="en-US" dirty="0">
                <a:solidFill>
                  <a:srgbClr val="C00000"/>
                </a:solidFill>
              </a:rPr>
              <a:t>Money-making and ethical activities are separable</a:t>
            </a:r>
          </a:p>
          <a:p>
            <a:pPr lvl="3">
              <a:buFont typeface="Wingdings" panose="05000000000000000000" pitchFamily="2" charset="2"/>
              <a:buChar char="§"/>
            </a:pPr>
            <a:r>
              <a:rPr lang="en-US" dirty="0"/>
              <a:t>Example of non-separable: Walmart selling high-capacity magazines of the sort used in mass killings. If shareholders are concerned about mass killings, transferring profit to shareholders to spend on gun control might not be as efficient as banning the sales of high-capacity magazines in the first place.</a:t>
            </a:r>
          </a:p>
          <a:p>
            <a:pPr lvl="3">
              <a:buFont typeface="Wingdings" panose="05000000000000000000" pitchFamily="2" charset="2"/>
              <a:buChar char="§"/>
            </a:pPr>
            <a:r>
              <a:rPr lang="en-US" dirty="0"/>
              <a:t>Example of separable: Donation to charity</a:t>
            </a:r>
          </a:p>
          <a:p>
            <a:pPr marL="1371600" lvl="2" indent="-457200">
              <a:buFont typeface="+mj-lt"/>
              <a:buAutoNum type="arabicPeriod"/>
            </a:pPr>
            <a:r>
              <a:rPr lang="en-US" dirty="0">
                <a:solidFill>
                  <a:srgbClr val="C00000"/>
                </a:solidFill>
              </a:rPr>
              <a:t>Government perfectly internalizes externalities through laws and regulations</a:t>
            </a:r>
          </a:p>
          <a:p>
            <a:pPr lvl="3">
              <a:buFont typeface="Wingdings" panose="05000000000000000000" pitchFamily="2" charset="2"/>
              <a:buChar char="§"/>
            </a:pPr>
            <a:r>
              <a:rPr lang="en-US" dirty="0"/>
              <a:t>Examples of reasons it may not be true: Political constraints, corruption, incompetency. </a:t>
            </a:r>
          </a:p>
          <a:p>
            <a:pPr lvl="1"/>
            <a:r>
              <a:rPr lang="en-US" dirty="0"/>
              <a:t>If not, shareholder welfare ≠ market value </a:t>
            </a:r>
          </a:p>
          <a:p>
            <a:pPr lvl="2"/>
            <a:r>
              <a:rPr lang="en-US" dirty="0"/>
              <a:t>Corporations should maximize shareholder welfare, not market value</a:t>
            </a:r>
          </a:p>
          <a:p>
            <a:pPr lvl="1"/>
            <a:r>
              <a:rPr lang="en-US" dirty="0"/>
              <a:t>Note by me: </a:t>
            </a:r>
            <a:r>
              <a:rPr lang="en-US" dirty="0">
                <a:solidFill>
                  <a:srgbClr val="C00000"/>
                </a:solidFill>
              </a:rPr>
              <a:t>Corporate governance is also imperfect </a:t>
            </a:r>
          </a:p>
          <a:p>
            <a:pPr lvl="2"/>
            <a:r>
              <a:rPr lang="en-US" dirty="0"/>
              <a:t>Inseparability can also be addressed with </a:t>
            </a:r>
            <a:r>
              <a:rPr lang="en-US" dirty="0" err="1"/>
              <a:t>Pigouvian</a:t>
            </a:r>
            <a:r>
              <a:rPr lang="en-US" dirty="0"/>
              <a:t> tax on externalities</a:t>
            </a:r>
          </a:p>
        </p:txBody>
      </p:sp>
    </p:spTree>
    <p:extLst>
      <p:ext uri="{BB962C8B-B14F-4D97-AF65-F5344CB8AC3E}">
        <p14:creationId xmlns:p14="http://schemas.microsoft.com/office/powerpoint/2010/main" val="399962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81"/>
            <a:ext cx="10515600" cy="973841"/>
          </a:xfrm>
        </p:spPr>
        <p:txBody>
          <a:bodyPr/>
          <a:lstStyle/>
          <a:p>
            <a:r>
              <a:rPr lang="en-US" dirty="0"/>
              <a:t>A shift in opinions: </a:t>
            </a:r>
            <a:r>
              <a:rPr lang="en-US" dirty="0">
                <a:solidFill>
                  <a:srgbClr val="C00000"/>
                </a:solidFill>
              </a:rPr>
              <a:t>Why?</a:t>
            </a:r>
          </a:p>
        </p:txBody>
      </p:sp>
      <p:sp>
        <p:nvSpPr>
          <p:cNvPr id="3" name="Content Placeholder 2"/>
          <p:cNvSpPr>
            <a:spLocks noGrp="1"/>
          </p:cNvSpPr>
          <p:nvPr>
            <p:ph idx="1"/>
          </p:nvPr>
        </p:nvSpPr>
        <p:spPr>
          <a:xfrm>
            <a:off x="838199" y="1199072"/>
            <a:ext cx="7417280" cy="5443271"/>
          </a:xfrm>
        </p:spPr>
        <p:txBody>
          <a:bodyPr>
            <a:normAutofit lnSpcReduction="10000"/>
          </a:bodyPr>
          <a:lstStyle/>
          <a:p>
            <a:r>
              <a:rPr lang="en-US" dirty="0"/>
              <a:t>Sustainable investing assets &gt; $30 trillion, according to some estimates</a:t>
            </a:r>
          </a:p>
          <a:p>
            <a:r>
              <a:rPr lang="en-US" dirty="0"/>
              <a:t>Stakeholders respond to the</a:t>
            </a:r>
            <a:r>
              <a:rPr lang="en-US" dirty="0">
                <a:solidFill>
                  <a:srgbClr val="C00000"/>
                </a:solidFill>
              </a:rPr>
              <a:t> failure of governments</a:t>
            </a:r>
            <a:r>
              <a:rPr lang="en-US" dirty="0"/>
              <a:t> to address some of our greatest problems</a:t>
            </a:r>
          </a:p>
          <a:p>
            <a:pPr lvl="1"/>
            <a:r>
              <a:rPr lang="en-US" dirty="0"/>
              <a:t>Globally (e.g., climate change)</a:t>
            </a:r>
          </a:p>
          <a:p>
            <a:pPr lvl="1"/>
            <a:r>
              <a:rPr lang="en-US" dirty="0"/>
              <a:t>Nationally (e.g., diversity in the US and poor working conditions in developing countries)</a:t>
            </a:r>
          </a:p>
          <a:p>
            <a:pPr lvl="1"/>
            <a:r>
              <a:rPr lang="en-US" dirty="0"/>
              <a:t>Perhaps expected that people turn to corporations when they feel politicians fail</a:t>
            </a:r>
          </a:p>
          <a:p>
            <a:r>
              <a:rPr lang="en-US" dirty="0"/>
              <a:t>If corporations is the solution, we need accountability and reporting (areas accountants are experts in)</a:t>
            </a:r>
          </a:p>
          <a:p>
            <a:pPr lvl="1"/>
            <a:r>
              <a:rPr lang="en-US" dirty="0">
                <a:solidFill>
                  <a:srgbClr val="C00000"/>
                </a:solidFill>
              </a:rPr>
              <a:t>Can accountants save the world? </a:t>
            </a:r>
          </a:p>
        </p:txBody>
      </p:sp>
      <p:pic>
        <p:nvPicPr>
          <p:cNvPr id="4" name="Picture 3"/>
          <p:cNvPicPr>
            <a:picLocks noChangeAspect="1"/>
          </p:cNvPicPr>
          <p:nvPr/>
        </p:nvPicPr>
        <p:blipFill>
          <a:blip r:embed="rId2"/>
          <a:stretch>
            <a:fillRect/>
          </a:stretch>
        </p:blipFill>
        <p:spPr>
          <a:xfrm>
            <a:off x="8446190" y="69888"/>
            <a:ext cx="3690394" cy="3409141"/>
          </a:xfrm>
          <a:prstGeom prst="rect">
            <a:avLst/>
          </a:prstGeom>
        </p:spPr>
      </p:pic>
      <p:pic>
        <p:nvPicPr>
          <p:cNvPr id="5" name="Picture 4"/>
          <p:cNvPicPr>
            <a:picLocks noChangeAspect="1"/>
          </p:cNvPicPr>
          <p:nvPr/>
        </p:nvPicPr>
        <p:blipFill>
          <a:blip r:embed="rId3"/>
          <a:stretch>
            <a:fillRect/>
          </a:stretch>
        </p:blipFill>
        <p:spPr>
          <a:xfrm>
            <a:off x="8368145" y="4144676"/>
            <a:ext cx="3823855" cy="2612380"/>
          </a:xfrm>
          <a:prstGeom prst="rect">
            <a:avLst/>
          </a:prstGeom>
        </p:spPr>
      </p:pic>
      <p:pic>
        <p:nvPicPr>
          <p:cNvPr id="6" name="Picture 5"/>
          <p:cNvPicPr>
            <a:picLocks noChangeAspect="1"/>
          </p:cNvPicPr>
          <p:nvPr/>
        </p:nvPicPr>
        <p:blipFill>
          <a:blip r:embed="rId4"/>
          <a:stretch>
            <a:fillRect/>
          </a:stretch>
        </p:blipFill>
        <p:spPr>
          <a:xfrm>
            <a:off x="11233726" y="3514479"/>
            <a:ext cx="838200" cy="662018"/>
          </a:xfrm>
          <a:prstGeom prst="rect">
            <a:avLst/>
          </a:prstGeom>
        </p:spPr>
      </p:pic>
    </p:spTree>
    <p:extLst>
      <p:ext uri="{BB962C8B-B14F-4D97-AF65-F5344CB8AC3E}">
        <p14:creationId xmlns:p14="http://schemas.microsoft.com/office/powerpoint/2010/main" val="159593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 Securities </a:t>
            </a:r>
            <a:r>
              <a:rPr lang="en-US" dirty="0">
                <a:solidFill>
                  <a:srgbClr val="C00000"/>
                </a:solidFill>
              </a:rPr>
              <a:t>Regulation Today</a:t>
            </a:r>
          </a:p>
        </p:txBody>
      </p:sp>
      <p:sp>
        <p:nvSpPr>
          <p:cNvPr id="4" name="Slide Number Placeholder 3"/>
          <p:cNvSpPr>
            <a:spLocks noGrp="1"/>
          </p:cNvSpPr>
          <p:nvPr>
            <p:ph type="sldNum" sz="quarter" idx="12"/>
          </p:nvPr>
        </p:nvSpPr>
        <p:spPr/>
        <p:txBody>
          <a:bodyPr/>
          <a:lstStyle/>
          <a:p>
            <a:fld id="{14FB1356-FB2F-46F1-B020-1492C8790675}" type="slidenum">
              <a:rPr lang="en-US" smtClean="0"/>
              <a:t>8</a:t>
            </a:fld>
            <a:endParaRPr lang="en-US"/>
          </a:p>
        </p:txBody>
      </p:sp>
      <p:pic>
        <p:nvPicPr>
          <p:cNvPr id="3" name="Picture 2"/>
          <p:cNvPicPr>
            <a:picLocks noChangeAspect="1"/>
          </p:cNvPicPr>
          <p:nvPr/>
        </p:nvPicPr>
        <p:blipFill>
          <a:blip r:embed="rId2"/>
          <a:stretch>
            <a:fillRect/>
          </a:stretch>
        </p:blipFill>
        <p:spPr>
          <a:xfrm>
            <a:off x="5608606" y="4323367"/>
            <a:ext cx="1447705" cy="1447705"/>
          </a:xfrm>
          <a:prstGeom prst="rect">
            <a:avLst/>
          </a:prstGeom>
        </p:spPr>
      </p:pic>
      <p:pic>
        <p:nvPicPr>
          <p:cNvPr id="5" name="Picture 4"/>
          <p:cNvPicPr>
            <a:picLocks noChangeAspect="1"/>
          </p:cNvPicPr>
          <p:nvPr/>
        </p:nvPicPr>
        <p:blipFill>
          <a:blip r:embed="rId3"/>
          <a:stretch>
            <a:fillRect/>
          </a:stretch>
        </p:blipFill>
        <p:spPr>
          <a:xfrm>
            <a:off x="8685979" y="4369048"/>
            <a:ext cx="1439079" cy="1439079"/>
          </a:xfrm>
          <a:prstGeom prst="rect">
            <a:avLst/>
          </a:prstGeom>
        </p:spPr>
      </p:pic>
      <p:pic>
        <p:nvPicPr>
          <p:cNvPr id="6" name="Picture 5"/>
          <p:cNvPicPr>
            <a:picLocks noChangeAspect="1"/>
          </p:cNvPicPr>
          <p:nvPr/>
        </p:nvPicPr>
        <p:blipFill>
          <a:blip r:embed="rId4"/>
          <a:stretch>
            <a:fillRect/>
          </a:stretch>
        </p:blipFill>
        <p:spPr>
          <a:xfrm>
            <a:off x="2770517" y="4406104"/>
            <a:ext cx="1364968" cy="1364968"/>
          </a:xfrm>
          <a:prstGeom prst="rect">
            <a:avLst/>
          </a:prstGeom>
        </p:spPr>
      </p:pic>
    </p:spTree>
    <p:extLst>
      <p:ext uri="{BB962C8B-B14F-4D97-AF65-F5344CB8AC3E}">
        <p14:creationId xmlns:p14="http://schemas.microsoft.com/office/powerpoint/2010/main" val="165476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792"/>
            <a:ext cx="10515600" cy="1052424"/>
          </a:xfrm>
        </p:spPr>
        <p:txBody>
          <a:bodyPr/>
          <a:lstStyle/>
          <a:p>
            <a:r>
              <a:rPr lang="en-US" dirty="0">
                <a:solidFill>
                  <a:srgbClr val="C00000"/>
                </a:solidFill>
              </a:rPr>
              <a:t>No</a:t>
            </a:r>
            <a:r>
              <a:rPr lang="en-US" dirty="0"/>
              <a:t> general CSR </a:t>
            </a:r>
            <a:r>
              <a:rPr lang="en-US" dirty="0">
                <a:solidFill>
                  <a:srgbClr val="C00000"/>
                </a:solidFill>
              </a:rPr>
              <a:t>reporting mandate</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There is </a:t>
            </a:r>
            <a:r>
              <a:rPr lang="en-US" dirty="0">
                <a:solidFill>
                  <a:srgbClr val="C00000"/>
                </a:solidFill>
              </a:rPr>
              <a:t>no general CSR reporting mandate </a:t>
            </a:r>
            <a:r>
              <a:rPr lang="en-US" dirty="0"/>
              <a:t>in the US (or any other country I know)</a:t>
            </a:r>
          </a:p>
          <a:p>
            <a:pPr lvl="1"/>
            <a:r>
              <a:rPr lang="en-US" dirty="0"/>
              <a:t>There are some targeted disclosure requirements </a:t>
            </a:r>
          </a:p>
          <a:p>
            <a:pPr lvl="2"/>
            <a:r>
              <a:rPr lang="en-US" dirty="0"/>
              <a:t>For instance, </a:t>
            </a:r>
            <a:r>
              <a:rPr lang="en-US" dirty="0">
                <a:solidFill>
                  <a:srgbClr val="C00000"/>
                </a:solidFill>
              </a:rPr>
              <a:t>mine-safety</a:t>
            </a:r>
            <a:r>
              <a:rPr lang="en-US" dirty="0"/>
              <a:t> and </a:t>
            </a:r>
            <a:r>
              <a:rPr lang="en-US" dirty="0">
                <a:solidFill>
                  <a:srgbClr val="C00000"/>
                </a:solidFill>
              </a:rPr>
              <a:t>conflict-mineral disclosures</a:t>
            </a:r>
            <a:r>
              <a:rPr lang="en-US" dirty="0"/>
              <a:t> (see later slides)</a:t>
            </a:r>
          </a:p>
          <a:p>
            <a:r>
              <a:rPr lang="en-US" dirty="0"/>
              <a:t>But, general materiality requirement apply  </a:t>
            </a:r>
          </a:p>
          <a:p>
            <a:pPr lvl="1"/>
            <a:r>
              <a:rPr lang="en-US" dirty="0"/>
              <a:t>Supreme Court defines information as “material” if there is a substantial likelihood that the disclosure of the omitted fact </a:t>
            </a:r>
            <a:r>
              <a:rPr lang="en-US" u="sng" dirty="0"/>
              <a:t>would have been viewed by a reasonable investor as having </a:t>
            </a:r>
            <a:r>
              <a:rPr lang="en-US" u="sng" dirty="0">
                <a:solidFill>
                  <a:srgbClr val="C00000"/>
                </a:solidFill>
              </a:rPr>
              <a:t>significantly altered the “total mix”</a:t>
            </a:r>
            <a:r>
              <a:rPr lang="en-US" u="sng" dirty="0"/>
              <a:t> of information made available</a:t>
            </a:r>
            <a:r>
              <a:rPr lang="en-US" dirty="0"/>
              <a:t> </a:t>
            </a:r>
          </a:p>
          <a:p>
            <a:r>
              <a:rPr lang="en-US" dirty="0"/>
              <a:t>Does that mean that firms must report CSR information if investors care? </a:t>
            </a:r>
          </a:p>
          <a:p>
            <a:pPr lvl="1"/>
            <a:r>
              <a:rPr lang="en-US" dirty="0"/>
              <a:t>Not really</a:t>
            </a:r>
          </a:p>
        </p:txBody>
      </p:sp>
      <p:sp>
        <p:nvSpPr>
          <p:cNvPr id="4" name="Slide Number Placeholder 3"/>
          <p:cNvSpPr>
            <a:spLocks noGrp="1"/>
          </p:cNvSpPr>
          <p:nvPr>
            <p:ph type="sldNum" sz="quarter" idx="12"/>
          </p:nvPr>
        </p:nvSpPr>
        <p:spPr/>
        <p:txBody>
          <a:bodyPr/>
          <a:lstStyle/>
          <a:p>
            <a:fld id="{14FB1356-FB2F-46F1-B020-1492C8790675}" type="slidenum">
              <a:rPr lang="en-US" smtClean="0"/>
              <a:t>9</a:t>
            </a:fld>
            <a:endParaRPr lang="en-US"/>
          </a:p>
        </p:txBody>
      </p:sp>
      <p:pic>
        <p:nvPicPr>
          <p:cNvPr id="6" name="Picture 5"/>
          <p:cNvPicPr>
            <a:picLocks noChangeAspect="1"/>
          </p:cNvPicPr>
          <p:nvPr/>
        </p:nvPicPr>
        <p:blipFill>
          <a:blip r:embed="rId2"/>
          <a:stretch>
            <a:fillRect/>
          </a:stretch>
        </p:blipFill>
        <p:spPr>
          <a:xfrm>
            <a:off x="10936300" y="108711"/>
            <a:ext cx="1171429" cy="1171429"/>
          </a:xfrm>
          <a:prstGeom prst="rect">
            <a:avLst/>
          </a:prstGeom>
        </p:spPr>
      </p:pic>
    </p:spTree>
    <p:extLst>
      <p:ext uri="{BB962C8B-B14F-4D97-AF65-F5344CB8AC3E}">
        <p14:creationId xmlns:p14="http://schemas.microsoft.com/office/powerpoint/2010/main" val="1296774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2179</TotalTime>
  <Words>4003</Words>
  <Application>Microsoft Office PowerPoint</Application>
  <PresentationFormat>Widescreen</PresentationFormat>
  <Paragraphs>400</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Exchange</vt:lpstr>
      <vt:lpstr>Verdana</vt:lpstr>
      <vt:lpstr>Wingdings</vt:lpstr>
      <vt:lpstr>Office Theme</vt:lpstr>
      <vt:lpstr>PowerPoint Presentation</vt:lpstr>
      <vt:lpstr>Current CSR Reporting Regulation and Issues to Consider before Mandating CSR Reporting More Broadly</vt:lpstr>
      <vt:lpstr>Corporate Social Responsibility: Who Cares?</vt:lpstr>
      <vt:lpstr>What is corporate social responsibility?</vt:lpstr>
      <vt:lpstr>Do CEOs/firms have social responsibility or should they only focus on profit? In whose interest should managers act?</vt:lpstr>
      <vt:lpstr>Another view</vt:lpstr>
      <vt:lpstr>A shift in opinions: Why?</vt:lpstr>
      <vt:lpstr>US Securities Regulation Today</vt:lpstr>
      <vt:lpstr>No general CSR reporting mandate</vt:lpstr>
      <vt:lpstr>Disclosure under U.S. securities law</vt:lpstr>
      <vt:lpstr>Examples of targeted disclosure requirements in U.S. securities law</vt:lpstr>
      <vt:lpstr>Form 10K: Mine-safety disclosure</vt:lpstr>
      <vt:lpstr>What happened to mine-safety in the United States?</vt:lpstr>
      <vt:lpstr>What happened to conflicts in the DRC and neighboring countries?</vt:lpstr>
      <vt:lpstr>More disclosure regulation on its way…</vt:lpstr>
      <vt:lpstr>Major push for mandatory sustainability reporting globally</vt:lpstr>
      <vt:lpstr>Takeaways on current mandatory CSR reporting</vt:lpstr>
      <vt:lpstr>Politics of a CSR Regulation</vt:lpstr>
      <vt:lpstr>Politics a CSR reporting</vt:lpstr>
      <vt:lpstr>An illustrative example: Conflict minerals (evidence from historical background)</vt:lpstr>
      <vt:lpstr>An illustrative example: Conflict minerals (evidence from comment letters)</vt:lpstr>
      <vt:lpstr>Reporting mandate used to show political action but no real change (political greenwashing)</vt:lpstr>
      <vt:lpstr>Likely scenarios related to CSR politics</vt:lpstr>
      <vt:lpstr>Real effects of a CSR Reporting Mandate</vt:lpstr>
      <vt:lpstr>There will be real effects</vt:lpstr>
      <vt:lpstr>Bad measurement can lead to bad real effects </vt:lpstr>
      <vt:lpstr>Existence of real effects of CSR disclosure not enough to justify a reporting mandate</vt:lpstr>
      <vt:lpstr>Cost Effectiveness of Mandatory CSR Reporting</vt:lpstr>
      <vt:lpstr>Reporting mandate versus traditional policy instruments</vt:lpstr>
      <vt:lpstr>Should we replace the Federal Aviation Authority (FAA) with a plane-safety disclosure mandate?</vt:lpstr>
      <vt:lpstr>Takeaways</vt:lpstr>
      <vt:lpstr>  Appendix: CSR Information Available Today (in addition to targeted-disclosure rules)</vt:lpstr>
      <vt:lpstr>ESG landscape </vt:lpstr>
      <vt:lpstr>Lots of standard setters and data providers</vt:lpstr>
      <vt:lpstr>Making sense of the information sources</vt:lpstr>
      <vt:lpstr>Guidance for different purposes</vt:lpstr>
      <vt:lpstr>Trending towards a capital market focus</vt:lpstr>
      <vt:lpstr>Increasing use of SASB standards globally</vt:lpstr>
      <vt:lpstr>Many CSR topics are (somewhat) industry specific</vt:lpstr>
      <vt:lpstr>Materiality</vt:lpstr>
      <vt:lpstr>Materiality is a tricky construct for sustainability reporting</vt:lpstr>
      <vt:lpstr>Quality of voluntary CSR information: Evidence from UK gender pay gap information</vt:lpstr>
      <vt:lpstr>Can we “just” rely on ESG ratings? </vt:lpstr>
      <vt:lpstr>Securities and Exchange Commission is cracking down on “ bad voluntary” disclosures… </vt:lpstr>
      <vt:lpstr>Conclusions: Current CSR Reporting</vt:lpstr>
    </vt:vector>
  </TitlesOfParts>
  <Company>University of Chicago Booth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CSR Reporting and Issues to Consider before Mandating CSR Reporting</dc:title>
  <dc:creator>Christensen, Hans B (hchrist2)</dc:creator>
  <cp:lastModifiedBy>Clerissa Albores</cp:lastModifiedBy>
  <cp:revision>78</cp:revision>
  <cp:lastPrinted>2022-11-14T17:03:58Z</cp:lastPrinted>
  <dcterms:created xsi:type="dcterms:W3CDTF">2022-10-24T19:31:37Z</dcterms:created>
  <dcterms:modified xsi:type="dcterms:W3CDTF">2022-11-18T13:37:44Z</dcterms:modified>
</cp:coreProperties>
</file>