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942" r:id="rId2"/>
    <p:sldId id="970" r:id="rId3"/>
    <p:sldId id="996" r:id="rId4"/>
    <p:sldId id="1001" r:id="rId5"/>
    <p:sldId id="997" r:id="rId6"/>
    <p:sldId id="998" r:id="rId7"/>
    <p:sldId id="999" r:id="rId8"/>
    <p:sldId id="1000" r:id="rId9"/>
    <p:sldId id="1002" r:id="rId10"/>
    <p:sldId id="995" r:id="rId11"/>
    <p:sldId id="877" r:id="rId12"/>
    <p:sldId id="849" r:id="rId13"/>
    <p:sldId id="949" r:id="rId14"/>
    <p:sldId id="921" r:id="rId15"/>
    <p:sldId id="950" r:id="rId16"/>
    <p:sldId id="923" r:id="rId17"/>
    <p:sldId id="924" r:id="rId18"/>
    <p:sldId id="926" r:id="rId19"/>
    <p:sldId id="287" r:id="rId20"/>
    <p:sldId id="946" r:id="rId21"/>
    <p:sldId id="864" r:id="rId22"/>
    <p:sldId id="1007" r:id="rId23"/>
    <p:sldId id="1008" r:id="rId24"/>
    <p:sldId id="331" r:id="rId25"/>
    <p:sldId id="299" r:id="rId26"/>
    <p:sldId id="960" r:id="rId27"/>
    <p:sldId id="1005" r:id="rId28"/>
    <p:sldId id="987" r:id="rId29"/>
    <p:sldId id="994" r:id="rId30"/>
    <p:sldId id="1006" r:id="rId31"/>
    <p:sldId id="1004" r:id="rId32"/>
    <p:sldId id="993" r:id="rId33"/>
    <p:sldId id="956" r:id="rId34"/>
    <p:sldId id="968" r:id="rId35"/>
    <p:sldId id="323" r:id="rId36"/>
    <p:sldId id="320" r:id="rId37"/>
    <p:sldId id="952" r:id="rId38"/>
    <p:sldId id="292"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1F35"/>
    <a:srgbClr val="172C48"/>
    <a:srgbClr val="1F3B5C"/>
    <a:srgbClr val="00091C"/>
    <a:srgbClr val="002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5F574D-FDBE-43AB-97AC-F333FD0D7D41}" v="1" dt="2021-11-19T17:48:03.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6" autoAdjust="0"/>
    <p:restoredTop sz="94550"/>
  </p:normalViewPr>
  <p:slideViewPr>
    <p:cSldViewPr snapToGrid="0" snapToObjects="1">
      <p:cViewPr varScale="1">
        <p:scale>
          <a:sx n="109" d="100"/>
          <a:sy n="109" d="100"/>
        </p:scale>
        <p:origin x="714" y="102"/>
      </p:cViewPr>
      <p:guideLst/>
    </p:cSldViewPr>
  </p:slideViewPr>
  <p:notesTextViewPr>
    <p:cViewPr>
      <p:scale>
        <a:sx n="1" d="1"/>
        <a:sy n="1" d="1"/>
      </p:scale>
      <p:origin x="0" y="0"/>
    </p:cViewPr>
  </p:notesTextViewPr>
  <p:sorterViewPr>
    <p:cViewPr varScale="1">
      <p:scale>
        <a:sx n="110" d="100"/>
        <a:sy n="110" d="100"/>
      </p:scale>
      <p:origin x="0" y="-19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71EEBF-E754-4E13-9FB9-03E23EEFA78B}" type="datetimeFigureOut">
              <a:rPr lang="en-US" smtClean="0"/>
              <a:t>11/19/2021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C81A34-F8D1-41D9-A64B-71BFA9313988}" type="slidenum">
              <a:rPr lang="en-US" smtClean="0"/>
              <a:t>‹#›</a:t>
            </a:fld>
            <a:endParaRPr lang="en-US"/>
          </a:p>
        </p:txBody>
      </p:sp>
    </p:spTree>
    <p:extLst>
      <p:ext uri="{BB962C8B-B14F-4D97-AF65-F5344CB8AC3E}">
        <p14:creationId xmlns:p14="http://schemas.microsoft.com/office/powerpoint/2010/main" val="2154579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5B1599-9773-BD4B-AB97-419DEAD0045B}" type="datetimeFigureOut">
              <a:rPr lang="en-US" smtClean="0"/>
              <a:t>11/19/2021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A2B539D-2409-F44F-99FE-3CEC9A6B3A4F}" type="slidenum">
              <a:rPr lang="en-US" smtClean="0"/>
              <a:t>‹#›</a:t>
            </a:fld>
            <a:endParaRPr lang="en-US"/>
          </a:p>
        </p:txBody>
      </p:sp>
    </p:spTree>
    <p:extLst>
      <p:ext uri="{BB962C8B-B14F-4D97-AF65-F5344CB8AC3E}">
        <p14:creationId xmlns:p14="http://schemas.microsoft.com/office/powerpoint/2010/main" val="1279680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1</a:t>
            </a:fld>
            <a:endParaRPr lang="en-US"/>
          </a:p>
        </p:txBody>
      </p:sp>
    </p:spTree>
    <p:extLst>
      <p:ext uri="{BB962C8B-B14F-4D97-AF65-F5344CB8AC3E}">
        <p14:creationId xmlns:p14="http://schemas.microsoft.com/office/powerpoint/2010/main" val="336425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MS PGothic" charset="-128"/>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sz="2400">
                <a:solidFill>
                  <a:schemeClr val="tx1"/>
                </a:solidFill>
                <a:latin typeface="Times New Roman" charset="0"/>
                <a:ea typeface="MS PGothic" charset="-128"/>
              </a:defRPr>
            </a:lvl1pPr>
            <a:lvl2pPr marL="757066" indent="-291179" defTabSz="947950">
              <a:defRPr sz="2400">
                <a:solidFill>
                  <a:schemeClr val="tx1"/>
                </a:solidFill>
                <a:latin typeface="Times New Roman" charset="0"/>
                <a:ea typeface="MS PGothic" charset="-128"/>
              </a:defRPr>
            </a:lvl2pPr>
            <a:lvl3pPr marL="1164717" indent="-232943" defTabSz="947950">
              <a:defRPr sz="2400">
                <a:solidFill>
                  <a:schemeClr val="tx1"/>
                </a:solidFill>
                <a:latin typeface="Times New Roman" charset="0"/>
                <a:ea typeface="MS PGothic" charset="-128"/>
              </a:defRPr>
            </a:lvl3pPr>
            <a:lvl4pPr marL="1630604" indent="-232943" defTabSz="947950">
              <a:defRPr sz="2400">
                <a:solidFill>
                  <a:schemeClr val="tx1"/>
                </a:solidFill>
                <a:latin typeface="Times New Roman" charset="0"/>
                <a:ea typeface="MS PGothic" charset="-128"/>
              </a:defRPr>
            </a:lvl4pPr>
            <a:lvl5pPr marL="2096491" indent="-232943" defTabSz="947950">
              <a:defRPr sz="2400">
                <a:solidFill>
                  <a:schemeClr val="tx1"/>
                </a:solidFill>
                <a:latin typeface="Times New Roman" charset="0"/>
                <a:ea typeface="MS PGothic" charset="-128"/>
              </a:defRPr>
            </a:lvl5pPr>
            <a:lvl6pPr marL="2562377" indent="-232943" defTabSz="947950" eaLnBrk="0" fontAlgn="base" hangingPunct="0">
              <a:spcBef>
                <a:spcPct val="0"/>
              </a:spcBef>
              <a:spcAft>
                <a:spcPct val="0"/>
              </a:spcAft>
              <a:defRPr sz="2400">
                <a:solidFill>
                  <a:schemeClr val="tx1"/>
                </a:solidFill>
                <a:latin typeface="Times New Roman" charset="0"/>
                <a:ea typeface="MS PGothic" charset="-128"/>
              </a:defRPr>
            </a:lvl6pPr>
            <a:lvl7pPr marL="3028264" indent="-232943" defTabSz="947950" eaLnBrk="0" fontAlgn="base" hangingPunct="0">
              <a:spcBef>
                <a:spcPct val="0"/>
              </a:spcBef>
              <a:spcAft>
                <a:spcPct val="0"/>
              </a:spcAft>
              <a:defRPr sz="2400">
                <a:solidFill>
                  <a:schemeClr val="tx1"/>
                </a:solidFill>
                <a:latin typeface="Times New Roman" charset="0"/>
                <a:ea typeface="MS PGothic" charset="-128"/>
              </a:defRPr>
            </a:lvl7pPr>
            <a:lvl8pPr marL="3494151" indent="-232943" defTabSz="947950" eaLnBrk="0" fontAlgn="base" hangingPunct="0">
              <a:spcBef>
                <a:spcPct val="0"/>
              </a:spcBef>
              <a:spcAft>
                <a:spcPct val="0"/>
              </a:spcAft>
              <a:defRPr sz="2400">
                <a:solidFill>
                  <a:schemeClr val="tx1"/>
                </a:solidFill>
                <a:latin typeface="Times New Roman" charset="0"/>
                <a:ea typeface="MS PGothic" charset="-128"/>
              </a:defRPr>
            </a:lvl8pPr>
            <a:lvl9pPr marL="3960038" indent="-232943" defTabSz="947950" eaLnBrk="0" fontAlgn="base" hangingPunct="0">
              <a:spcBef>
                <a:spcPct val="0"/>
              </a:spcBef>
              <a:spcAft>
                <a:spcPct val="0"/>
              </a:spcAft>
              <a:defRPr sz="2400">
                <a:solidFill>
                  <a:schemeClr val="tx1"/>
                </a:solidFill>
                <a:latin typeface="Times New Roman" charset="0"/>
                <a:ea typeface="MS PGothic" charset="-128"/>
              </a:defRPr>
            </a:lvl9pPr>
          </a:lstStyle>
          <a:p>
            <a:fld id="{190AFB70-24FB-4145-A9D3-75D64B61C339}" type="slidenum">
              <a:rPr lang="en-US" altLang="en-US" sz="1200"/>
              <a:pPr/>
              <a:t>10</a:t>
            </a:fld>
            <a:endParaRPr lang="en-US" altLang="en-US" sz="1200"/>
          </a:p>
        </p:txBody>
      </p:sp>
    </p:spTree>
    <p:extLst>
      <p:ext uri="{BB962C8B-B14F-4D97-AF65-F5344CB8AC3E}">
        <p14:creationId xmlns:p14="http://schemas.microsoft.com/office/powerpoint/2010/main" val="4134452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11</a:t>
            </a:fld>
            <a:endParaRPr lang="en-US"/>
          </a:p>
        </p:txBody>
      </p:sp>
    </p:spTree>
    <p:extLst>
      <p:ext uri="{BB962C8B-B14F-4D97-AF65-F5344CB8AC3E}">
        <p14:creationId xmlns:p14="http://schemas.microsoft.com/office/powerpoint/2010/main" val="328541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12</a:t>
            </a:fld>
            <a:endParaRPr lang="en-US"/>
          </a:p>
        </p:txBody>
      </p:sp>
    </p:spTree>
    <p:extLst>
      <p:ext uri="{BB962C8B-B14F-4D97-AF65-F5344CB8AC3E}">
        <p14:creationId xmlns:p14="http://schemas.microsoft.com/office/powerpoint/2010/main" val="287314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13</a:t>
            </a:fld>
            <a:endParaRPr lang="en-US"/>
          </a:p>
        </p:txBody>
      </p:sp>
    </p:spTree>
    <p:extLst>
      <p:ext uri="{BB962C8B-B14F-4D97-AF65-F5344CB8AC3E}">
        <p14:creationId xmlns:p14="http://schemas.microsoft.com/office/powerpoint/2010/main" val="3232947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14</a:t>
            </a:fld>
            <a:endParaRPr lang="en-US"/>
          </a:p>
        </p:txBody>
      </p:sp>
    </p:spTree>
    <p:extLst>
      <p:ext uri="{BB962C8B-B14F-4D97-AF65-F5344CB8AC3E}">
        <p14:creationId xmlns:p14="http://schemas.microsoft.com/office/powerpoint/2010/main" val="3099135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15</a:t>
            </a:fld>
            <a:endParaRPr lang="en-US"/>
          </a:p>
        </p:txBody>
      </p:sp>
    </p:spTree>
    <p:extLst>
      <p:ext uri="{BB962C8B-B14F-4D97-AF65-F5344CB8AC3E}">
        <p14:creationId xmlns:p14="http://schemas.microsoft.com/office/powerpoint/2010/main" val="1165402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16</a:t>
            </a:fld>
            <a:endParaRPr lang="en-US"/>
          </a:p>
        </p:txBody>
      </p:sp>
    </p:spTree>
    <p:extLst>
      <p:ext uri="{BB962C8B-B14F-4D97-AF65-F5344CB8AC3E}">
        <p14:creationId xmlns:p14="http://schemas.microsoft.com/office/powerpoint/2010/main" val="2834314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17</a:t>
            </a:fld>
            <a:endParaRPr lang="en-US"/>
          </a:p>
        </p:txBody>
      </p:sp>
    </p:spTree>
    <p:extLst>
      <p:ext uri="{BB962C8B-B14F-4D97-AF65-F5344CB8AC3E}">
        <p14:creationId xmlns:p14="http://schemas.microsoft.com/office/powerpoint/2010/main" val="1656888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18</a:t>
            </a:fld>
            <a:endParaRPr lang="en-US"/>
          </a:p>
        </p:txBody>
      </p:sp>
    </p:spTree>
    <p:extLst>
      <p:ext uri="{BB962C8B-B14F-4D97-AF65-F5344CB8AC3E}">
        <p14:creationId xmlns:p14="http://schemas.microsoft.com/office/powerpoint/2010/main" val="664440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19</a:t>
            </a:fld>
            <a:endParaRPr lang="en-US"/>
          </a:p>
        </p:txBody>
      </p:sp>
    </p:spTree>
    <p:extLst>
      <p:ext uri="{BB962C8B-B14F-4D97-AF65-F5344CB8AC3E}">
        <p14:creationId xmlns:p14="http://schemas.microsoft.com/office/powerpoint/2010/main" val="420755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MS PGothic" charset="-128"/>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sz="2400">
                <a:solidFill>
                  <a:schemeClr val="tx1"/>
                </a:solidFill>
                <a:latin typeface="Times New Roman" charset="0"/>
                <a:ea typeface="MS PGothic" charset="-128"/>
              </a:defRPr>
            </a:lvl1pPr>
            <a:lvl2pPr marL="757066" indent="-291179" defTabSz="947950">
              <a:defRPr sz="2400">
                <a:solidFill>
                  <a:schemeClr val="tx1"/>
                </a:solidFill>
                <a:latin typeface="Times New Roman" charset="0"/>
                <a:ea typeface="MS PGothic" charset="-128"/>
              </a:defRPr>
            </a:lvl2pPr>
            <a:lvl3pPr marL="1164717" indent="-232943" defTabSz="947950">
              <a:defRPr sz="2400">
                <a:solidFill>
                  <a:schemeClr val="tx1"/>
                </a:solidFill>
                <a:latin typeface="Times New Roman" charset="0"/>
                <a:ea typeface="MS PGothic" charset="-128"/>
              </a:defRPr>
            </a:lvl3pPr>
            <a:lvl4pPr marL="1630604" indent="-232943" defTabSz="947950">
              <a:defRPr sz="2400">
                <a:solidFill>
                  <a:schemeClr val="tx1"/>
                </a:solidFill>
                <a:latin typeface="Times New Roman" charset="0"/>
                <a:ea typeface="MS PGothic" charset="-128"/>
              </a:defRPr>
            </a:lvl4pPr>
            <a:lvl5pPr marL="2096491" indent="-232943" defTabSz="947950">
              <a:defRPr sz="2400">
                <a:solidFill>
                  <a:schemeClr val="tx1"/>
                </a:solidFill>
                <a:latin typeface="Times New Roman" charset="0"/>
                <a:ea typeface="MS PGothic" charset="-128"/>
              </a:defRPr>
            </a:lvl5pPr>
            <a:lvl6pPr marL="2562377" indent="-232943" defTabSz="947950" eaLnBrk="0" fontAlgn="base" hangingPunct="0">
              <a:spcBef>
                <a:spcPct val="0"/>
              </a:spcBef>
              <a:spcAft>
                <a:spcPct val="0"/>
              </a:spcAft>
              <a:defRPr sz="2400">
                <a:solidFill>
                  <a:schemeClr val="tx1"/>
                </a:solidFill>
                <a:latin typeface="Times New Roman" charset="0"/>
                <a:ea typeface="MS PGothic" charset="-128"/>
              </a:defRPr>
            </a:lvl6pPr>
            <a:lvl7pPr marL="3028264" indent="-232943" defTabSz="947950" eaLnBrk="0" fontAlgn="base" hangingPunct="0">
              <a:spcBef>
                <a:spcPct val="0"/>
              </a:spcBef>
              <a:spcAft>
                <a:spcPct val="0"/>
              </a:spcAft>
              <a:defRPr sz="2400">
                <a:solidFill>
                  <a:schemeClr val="tx1"/>
                </a:solidFill>
                <a:latin typeface="Times New Roman" charset="0"/>
                <a:ea typeface="MS PGothic" charset="-128"/>
              </a:defRPr>
            </a:lvl7pPr>
            <a:lvl8pPr marL="3494151" indent="-232943" defTabSz="947950" eaLnBrk="0" fontAlgn="base" hangingPunct="0">
              <a:spcBef>
                <a:spcPct val="0"/>
              </a:spcBef>
              <a:spcAft>
                <a:spcPct val="0"/>
              </a:spcAft>
              <a:defRPr sz="2400">
                <a:solidFill>
                  <a:schemeClr val="tx1"/>
                </a:solidFill>
                <a:latin typeface="Times New Roman" charset="0"/>
                <a:ea typeface="MS PGothic" charset="-128"/>
              </a:defRPr>
            </a:lvl8pPr>
            <a:lvl9pPr marL="3960038" indent="-232943" defTabSz="947950" eaLnBrk="0" fontAlgn="base" hangingPunct="0">
              <a:spcBef>
                <a:spcPct val="0"/>
              </a:spcBef>
              <a:spcAft>
                <a:spcPct val="0"/>
              </a:spcAft>
              <a:defRPr sz="2400">
                <a:solidFill>
                  <a:schemeClr val="tx1"/>
                </a:solidFill>
                <a:latin typeface="Times New Roman" charset="0"/>
                <a:ea typeface="MS PGothic" charset="-128"/>
              </a:defRPr>
            </a:lvl9pPr>
          </a:lstStyle>
          <a:p>
            <a:fld id="{190AFB70-24FB-4145-A9D3-75D64B61C339}" type="slidenum">
              <a:rPr lang="en-US" altLang="en-US" sz="1200"/>
              <a:pPr/>
              <a:t>2</a:t>
            </a:fld>
            <a:endParaRPr lang="en-US" altLang="en-US" sz="1200"/>
          </a:p>
        </p:txBody>
      </p:sp>
    </p:spTree>
    <p:extLst>
      <p:ext uri="{BB962C8B-B14F-4D97-AF65-F5344CB8AC3E}">
        <p14:creationId xmlns:p14="http://schemas.microsoft.com/office/powerpoint/2010/main" val="67505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20</a:t>
            </a:fld>
            <a:endParaRPr lang="en-US"/>
          </a:p>
        </p:txBody>
      </p:sp>
    </p:spTree>
    <p:extLst>
      <p:ext uri="{BB962C8B-B14F-4D97-AF65-F5344CB8AC3E}">
        <p14:creationId xmlns:p14="http://schemas.microsoft.com/office/powerpoint/2010/main" val="1289390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301838A-1FC4-AA46-9977-AA2FD7B67CB8}"/>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7AB9A473-8BA5-9040-B0C4-0A61EC7D5E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5" name="Slide Number Placeholder 3">
            <a:extLst>
              <a:ext uri="{FF2B5EF4-FFF2-40B4-BE49-F238E27FC236}">
                <a16:creationId xmlns:a16="http://schemas.microsoft.com/office/drawing/2014/main" id="{58EEB6DD-3E2C-7746-9ECB-015D214CEC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sz="2400">
                <a:solidFill>
                  <a:schemeClr val="tx1"/>
                </a:solidFill>
                <a:latin typeface="Times New Roman" panose="02020603050405020304" pitchFamily="18" charset="0"/>
                <a:ea typeface="MS PGothic" panose="020B0600070205080204" pitchFamily="34" charset="-128"/>
              </a:defRPr>
            </a:lvl1pPr>
            <a:lvl2pPr marL="755449" indent="-289562" defTabSz="946333">
              <a:defRPr sz="2400">
                <a:solidFill>
                  <a:schemeClr val="tx1"/>
                </a:solidFill>
                <a:latin typeface="Times New Roman" panose="02020603050405020304" pitchFamily="18" charset="0"/>
                <a:ea typeface="MS PGothic" panose="020B0600070205080204" pitchFamily="34" charset="-128"/>
              </a:defRPr>
            </a:lvl2pPr>
            <a:lvl3pPr marL="1163100" indent="-231326" defTabSz="946333">
              <a:defRPr sz="2400">
                <a:solidFill>
                  <a:schemeClr val="tx1"/>
                </a:solidFill>
                <a:latin typeface="Times New Roman" panose="02020603050405020304" pitchFamily="18" charset="0"/>
                <a:ea typeface="MS PGothic" panose="020B0600070205080204" pitchFamily="34" charset="-128"/>
              </a:defRPr>
            </a:lvl3pPr>
            <a:lvl4pPr marL="1628987" indent="-231326" defTabSz="946333">
              <a:defRPr sz="2400">
                <a:solidFill>
                  <a:schemeClr val="tx1"/>
                </a:solidFill>
                <a:latin typeface="Times New Roman" panose="02020603050405020304" pitchFamily="18" charset="0"/>
                <a:ea typeface="MS PGothic" panose="020B0600070205080204" pitchFamily="34" charset="-128"/>
              </a:defRPr>
            </a:lvl4pPr>
            <a:lvl5pPr marL="2094873" indent="-231326" defTabSz="946333">
              <a:defRPr sz="2400">
                <a:solidFill>
                  <a:schemeClr val="tx1"/>
                </a:solidFill>
                <a:latin typeface="Times New Roman" panose="02020603050405020304" pitchFamily="18" charset="0"/>
                <a:ea typeface="MS PGothic" panose="020B0600070205080204" pitchFamily="34" charset="-128"/>
              </a:defRPr>
            </a:lvl5pPr>
            <a:lvl6pPr marL="2560760" indent="-231326" defTabSz="94633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3026647" indent="-231326" defTabSz="94633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92534" indent="-231326" defTabSz="94633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958421" indent="-231326" defTabSz="94633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8F2FCD-6738-144C-8D18-1A50CC32D9C8}" type="slidenum">
              <a:rPr lang="en-US" altLang="en-US" sz="1200"/>
              <a:pPr/>
              <a:t>21</a:t>
            </a:fld>
            <a:endParaRPr lang="en-US" altLang="en-US" sz="1200"/>
          </a:p>
        </p:txBody>
      </p:sp>
    </p:spTree>
    <p:extLst>
      <p:ext uri="{BB962C8B-B14F-4D97-AF65-F5344CB8AC3E}">
        <p14:creationId xmlns:p14="http://schemas.microsoft.com/office/powerpoint/2010/main" val="2689224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301838A-1FC4-AA46-9977-AA2FD7B67CB8}"/>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7AB9A473-8BA5-9040-B0C4-0A61EC7D5E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5" name="Slide Number Placeholder 3">
            <a:extLst>
              <a:ext uri="{FF2B5EF4-FFF2-40B4-BE49-F238E27FC236}">
                <a16:creationId xmlns:a16="http://schemas.microsoft.com/office/drawing/2014/main" id="{58EEB6DD-3E2C-7746-9ECB-015D214CEC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sz="2400">
                <a:solidFill>
                  <a:schemeClr val="tx1"/>
                </a:solidFill>
                <a:latin typeface="Times New Roman" panose="02020603050405020304" pitchFamily="18" charset="0"/>
                <a:ea typeface="MS PGothic" panose="020B0600070205080204" pitchFamily="34" charset="-128"/>
              </a:defRPr>
            </a:lvl1pPr>
            <a:lvl2pPr marL="755449" indent="-289562" defTabSz="946333">
              <a:defRPr sz="2400">
                <a:solidFill>
                  <a:schemeClr val="tx1"/>
                </a:solidFill>
                <a:latin typeface="Times New Roman" panose="02020603050405020304" pitchFamily="18" charset="0"/>
                <a:ea typeface="MS PGothic" panose="020B0600070205080204" pitchFamily="34" charset="-128"/>
              </a:defRPr>
            </a:lvl2pPr>
            <a:lvl3pPr marL="1163100" indent="-231326" defTabSz="946333">
              <a:defRPr sz="2400">
                <a:solidFill>
                  <a:schemeClr val="tx1"/>
                </a:solidFill>
                <a:latin typeface="Times New Roman" panose="02020603050405020304" pitchFamily="18" charset="0"/>
                <a:ea typeface="MS PGothic" panose="020B0600070205080204" pitchFamily="34" charset="-128"/>
              </a:defRPr>
            </a:lvl3pPr>
            <a:lvl4pPr marL="1628987" indent="-231326" defTabSz="946333">
              <a:defRPr sz="2400">
                <a:solidFill>
                  <a:schemeClr val="tx1"/>
                </a:solidFill>
                <a:latin typeface="Times New Roman" panose="02020603050405020304" pitchFamily="18" charset="0"/>
                <a:ea typeface="MS PGothic" panose="020B0600070205080204" pitchFamily="34" charset="-128"/>
              </a:defRPr>
            </a:lvl4pPr>
            <a:lvl5pPr marL="2094873" indent="-231326" defTabSz="946333">
              <a:defRPr sz="2400">
                <a:solidFill>
                  <a:schemeClr val="tx1"/>
                </a:solidFill>
                <a:latin typeface="Times New Roman" panose="02020603050405020304" pitchFamily="18" charset="0"/>
                <a:ea typeface="MS PGothic" panose="020B0600070205080204" pitchFamily="34" charset="-128"/>
              </a:defRPr>
            </a:lvl5pPr>
            <a:lvl6pPr marL="2560760" indent="-231326" defTabSz="94633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3026647" indent="-231326" defTabSz="94633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92534" indent="-231326" defTabSz="94633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958421" indent="-231326" defTabSz="94633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8F2FCD-6738-144C-8D18-1A50CC32D9C8}" type="slidenum">
              <a:rPr lang="en-US" altLang="en-US" sz="1200"/>
              <a:pPr/>
              <a:t>22</a:t>
            </a:fld>
            <a:endParaRPr lang="en-US" altLang="en-US" sz="1200"/>
          </a:p>
        </p:txBody>
      </p:sp>
    </p:spTree>
    <p:extLst>
      <p:ext uri="{BB962C8B-B14F-4D97-AF65-F5344CB8AC3E}">
        <p14:creationId xmlns:p14="http://schemas.microsoft.com/office/powerpoint/2010/main" val="4227099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301838A-1FC4-AA46-9977-AA2FD7B67CB8}"/>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7AB9A473-8BA5-9040-B0C4-0A61EC7D5E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5" name="Slide Number Placeholder 3">
            <a:extLst>
              <a:ext uri="{FF2B5EF4-FFF2-40B4-BE49-F238E27FC236}">
                <a16:creationId xmlns:a16="http://schemas.microsoft.com/office/drawing/2014/main" id="{58EEB6DD-3E2C-7746-9ECB-015D214CEC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sz="2400">
                <a:solidFill>
                  <a:schemeClr val="tx1"/>
                </a:solidFill>
                <a:latin typeface="Times New Roman" panose="02020603050405020304" pitchFamily="18" charset="0"/>
                <a:ea typeface="MS PGothic" panose="020B0600070205080204" pitchFamily="34" charset="-128"/>
              </a:defRPr>
            </a:lvl1pPr>
            <a:lvl2pPr marL="755449" indent="-289562" defTabSz="946333">
              <a:defRPr sz="2400">
                <a:solidFill>
                  <a:schemeClr val="tx1"/>
                </a:solidFill>
                <a:latin typeface="Times New Roman" panose="02020603050405020304" pitchFamily="18" charset="0"/>
                <a:ea typeface="MS PGothic" panose="020B0600070205080204" pitchFamily="34" charset="-128"/>
              </a:defRPr>
            </a:lvl2pPr>
            <a:lvl3pPr marL="1163100" indent="-231326" defTabSz="946333">
              <a:defRPr sz="2400">
                <a:solidFill>
                  <a:schemeClr val="tx1"/>
                </a:solidFill>
                <a:latin typeface="Times New Roman" panose="02020603050405020304" pitchFamily="18" charset="0"/>
                <a:ea typeface="MS PGothic" panose="020B0600070205080204" pitchFamily="34" charset="-128"/>
              </a:defRPr>
            </a:lvl3pPr>
            <a:lvl4pPr marL="1628987" indent="-231326" defTabSz="946333">
              <a:defRPr sz="2400">
                <a:solidFill>
                  <a:schemeClr val="tx1"/>
                </a:solidFill>
                <a:latin typeface="Times New Roman" panose="02020603050405020304" pitchFamily="18" charset="0"/>
                <a:ea typeface="MS PGothic" panose="020B0600070205080204" pitchFamily="34" charset="-128"/>
              </a:defRPr>
            </a:lvl4pPr>
            <a:lvl5pPr marL="2094873" indent="-231326" defTabSz="946333">
              <a:defRPr sz="2400">
                <a:solidFill>
                  <a:schemeClr val="tx1"/>
                </a:solidFill>
                <a:latin typeface="Times New Roman" panose="02020603050405020304" pitchFamily="18" charset="0"/>
                <a:ea typeface="MS PGothic" panose="020B0600070205080204" pitchFamily="34" charset="-128"/>
              </a:defRPr>
            </a:lvl5pPr>
            <a:lvl6pPr marL="2560760" indent="-231326" defTabSz="94633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3026647" indent="-231326" defTabSz="94633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92534" indent="-231326" defTabSz="94633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958421" indent="-231326" defTabSz="94633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8F2FCD-6738-144C-8D18-1A50CC32D9C8}" type="slidenum">
              <a:rPr lang="en-US" altLang="en-US" sz="1200"/>
              <a:pPr/>
              <a:t>23</a:t>
            </a:fld>
            <a:endParaRPr lang="en-US" altLang="en-US" sz="1200"/>
          </a:p>
        </p:txBody>
      </p:sp>
    </p:spTree>
    <p:extLst>
      <p:ext uri="{BB962C8B-B14F-4D97-AF65-F5344CB8AC3E}">
        <p14:creationId xmlns:p14="http://schemas.microsoft.com/office/powerpoint/2010/main" val="2524778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24</a:t>
            </a:fld>
            <a:endParaRPr lang="en-US"/>
          </a:p>
        </p:txBody>
      </p:sp>
    </p:spTree>
    <p:extLst>
      <p:ext uri="{BB962C8B-B14F-4D97-AF65-F5344CB8AC3E}">
        <p14:creationId xmlns:p14="http://schemas.microsoft.com/office/powerpoint/2010/main" val="567381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25</a:t>
            </a:fld>
            <a:endParaRPr lang="en-US"/>
          </a:p>
        </p:txBody>
      </p:sp>
    </p:spTree>
    <p:extLst>
      <p:ext uri="{BB962C8B-B14F-4D97-AF65-F5344CB8AC3E}">
        <p14:creationId xmlns:p14="http://schemas.microsoft.com/office/powerpoint/2010/main" val="1023971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26</a:t>
            </a:fld>
            <a:endParaRPr lang="en-US"/>
          </a:p>
        </p:txBody>
      </p:sp>
    </p:spTree>
    <p:extLst>
      <p:ext uri="{BB962C8B-B14F-4D97-AF65-F5344CB8AC3E}">
        <p14:creationId xmlns:p14="http://schemas.microsoft.com/office/powerpoint/2010/main" val="281380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27</a:t>
            </a:fld>
            <a:endParaRPr lang="en-US"/>
          </a:p>
        </p:txBody>
      </p:sp>
    </p:spTree>
    <p:extLst>
      <p:ext uri="{BB962C8B-B14F-4D97-AF65-F5344CB8AC3E}">
        <p14:creationId xmlns:p14="http://schemas.microsoft.com/office/powerpoint/2010/main" val="1945506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28</a:t>
            </a:fld>
            <a:endParaRPr lang="en-US"/>
          </a:p>
        </p:txBody>
      </p:sp>
    </p:spTree>
    <p:extLst>
      <p:ext uri="{BB962C8B-B14F-4D97-AF65-F5344CB8AC3E}">
        <p14:creationId xmlns:p14="http://schemas.microsoft.com/office/powerpoint/2010/main" val="2509771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29</a:t>
            </a:fld>
            <a:endParaRPr lang="en-US"/>
          </a:p>
        </p:txBody>
      </p:sp>
    </p:spTree>
    <p:extLst>
      <p:ext uri="{BB962C8B-B14F-4D97-AF65-F5344CB8AC3E}">
        <p14:creationId xmlns:p14="http://schemas.microsoft.com/office/powerpoint/2010/main" val="95575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MS PGothic" charset="-128"/>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sz="2400">
                <a:solidFill>
                  <a:schemeClr val="tx1"/>
                </a:solidFill>
                <a:latin typeface="Times New Roman" charset="0"/>
                <a:ea typeface="MS PGothic" charset="-128"/>
              </a:defRPr>
            </a:lvl1pPr>
            <a:lvl2pPr marL="757066" indent="-291179" defTabSz="947950">
              <a:defRPr sz="2400">
                <a:solidFill>
                  <a:schemeClr val="tx1"/>
                </a:solidFill>
                <a:latin typeface="Times New Roman" charset="0"/>
                <a:ea typeface="MS PGothic" charset="-128"/>
              </a:defRPr>
            </a:lvl2pPr>
            <a:lvl3pPr marL="1164717" indent="-232943" defTabSz="947950">
              <a:defRPr sz="2400">
                <a:solidFill>
                  <a:schemeClr val="tx1"/>
                </a:solidFill>
                <a:latin typeface="Times New Roman" charset="0"/>
                <a:ea typeface="MS PGothic" charset="-128"/>
              </a:defRPr>
            </a:lvl3pPr>
            <a:lvl4pPr marL="1630604" indent="-232943" defTabSz="947950">
              <a:defRPr sz="2400">
                <a:solidFill>
                  <a:schemeClr val="tx1"/>
                </a:solidFill>
                <a:latin typeface="Times New Roman" charset="0"/>
                <a:ea typeface="MS PGothic" charset="-128"/>
              </a:defRPr>
            </a:lvl4pPr>
            <a:lvl5pPr marL="2096491" indent="-232943" defTabSz="947950">
              <a:defRPr sz="2400">
                <a:solidFill>
                  <a:schemeClr val="tx1"/>
                </a:solidFill>
                <a:latin typeface="Times New Roman" charset="0"/>
                <a:ea typeface="MS PGothic" charset="-128"/>
              </a:defRPr>
            </a:lvl5pPr>
            <a:lvl6pPr marL="2562377" indent="-232943" defTabSz="947950" eaLnBrk="0" fontAlgn="base" hangingPunct="0">
              <a:spcBef>
                <a:spcPct val="0"/>
              </a:spcBef>
              <a:spcAft>
                <a:spcPct val="0"/>
              </a:spcAft>
              <a:defRPr sz="2400">
                <a:solidFill>
                  <a:schemeClr val="tx1"/>
                </a:solidFill>
                <a:latin typeface="Times New Roman" charset="0"/>
                <a:ea typeface="MS PGothic" charset="-128"/>
              </a:defRPr>
            </a:lvl6pPr>
            <a:lvl7pPr marL="3028264" indent="-232943" defTabSz="947950" eaLnBrk="0" fontAlgn="base" hangingPunct="0">
              <a:spcBef>
                <a:spcPct val="0"/>
              </a:spcBef>
              <a:spcAft>
                <a:spcPct val="0"/>
              </a:spcAft>
              <a:defRPr sz="2400">
                <a:solidFill>
                  <a:schemeClr val="tx1"/>
                </a:solidFill>
                <a:latin typeface="Times New Roman" charset="0"/>
                <a:ea typeface="MS PGothic" charset="-128"/>
              </a:defRPr>
            </a:lvl7pPr>
            <a:lvl8pPr marL="3494151" indent="-232943" defTabSz="947950" eaLnBrk="0" fontAlgn="base" hangingPunct="0">
              <a:spcBef>
                <a:spcPct val="0"/>
              </a:spcBef>
              <a:spcAft>
                <a:spcPct val="0"/>
              </a:spcAft>
              <a:defRPr sz="2400">
                <a:solidFill>
                  <a:schemeClr val="tx1"/>
                </a:solidFill>
                <a:latin typeface="Times New Roman" charset="0"/>
                <a:ea typeface="MS PGothic" charset="-128"/>
              </a:defRPr>
            </a:lvl8pPr>
            <a:lvl9pPr marL="3960038" indent="-232943" defTabSz="947950" eaLnBrk="0" fontAlgn="base" hangingPunct="0">
              <a:spcBef>
                <a:spcPct val="0"/>
              </a:spcBef>
              <a:spcAft>
                <a:spcPct val="0"/>
              </a:spcAft>
              <a:defRPr sz="2400">
                <a:solidFill>
                  <a:schemeClr val="tx1"/>
                </a:solidFill>
                <a:latin typeface="Times New Roman" charset="0"/>
                <a:ea typeface="MS PGothic" charset="-128"/>
              </a:defRPr>
            </a:lvl9pPr>
          </a:lstStyle>
          <a:p>
            <a:fld id="{190AFB70-24FB-4145-A9D3-75D64B61C339}" type="slidenum">
              <a:rPr lang="en-US" altLang="en-US" sz="1200"/>
              <a:pPr/>
              <a:t>3</a:t>
            </a:fld>
            <a:endParaRPr lang="en-US" altLang="en-US" sz="1200"/>
          </a:p>
        </p:txBody>
      </p:sp>
    </p:spTree>
    <p:extLst>
      <p:ext uri="{BB962C8B-B14F-4D97-AF65-F5344CB8AC3E}">
        <p14:creationId xmlns:p14="http://schemas.microsoft.com/office/powerpoint/2010/main" val="472230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30</a:t>
            </a:fld>
            <a:endParaRPr lang="en-US"/>
          </a:p>
        </p:txBody>
      </p:sp>
    </p:spTree>
    <p:extLst>
      <p:ext uri="{BB962C8B-B14F-4D97-AF65-F5344CB8AC3E}">
        <p14:creationId xmlns:p14="http://schemas.microsoft.com/office/powerpoint/2010/main" val="1503999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31</a:t>
            </a:fld>
            <a:endParaRPr lang="en-US"/>
          </a:p>
        </p:txBody>
      </p:sp>
    </p:spTree>
    <p:extLst>
      <p:ext uri="{BB962C8B-B14F-4D97-AF65-F5344CB8AC3E}">
        <p14:creationId xmlns:p14="http://schemas.microsoft.com/office/powerpoint/2010/main" val="2488247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32</a:t>
            </a:fld>
            <a:endParaRPr lang="en-US"/>
          </a:p>
        </p:txBody>
      </p:sp>
    </p:spTree>
    <p:extLst>
      <p:ext uri="{BB962C8B-B14F-4D97-AF65-F5344CB8AC3E}">
        <p14:creationId xmlns:p14="http://schemas.microsoft.com/office/powerpoint/2010/main" val="1592770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33</a:t>
            </a:fld>
            <a:endParaRPr lang="en-US"/>
          </a:p>
        </p:txBody>
      </p:sp>
    </p:spTree>
    <p:extLst>
      <p:ext uri="{BB962C8B-B14F-4D97-AF65-F5344CB8AC3E}">
        <p14:creationId xmlns:p14="http://schemas.microsoft.com/office/powerpoint/2010/main" val="4047608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34</a:t>
            </a:fld>
            <a:endParaRPr lang="en-US"/>
          </a:p>
        </p:txBody>
      </p:sp>
    </p:spTree>
    <p:extLst>
      <p:ext uri="{BB962C8B-B14F-4D97-AF65-F5344CB8AC3E}">
        <p14:creationId xmlns:p14="http://schemas.microsoft.com/office/powerpoint/2010/main" val="2287330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35</a:t>
            </a:fld>
            <a:endParaRPr lang="en-US"/>
          </a:p>
        </p:txBody>
      </p:sp>
    </p:spTree>
    <p:extLst>
      <p:ext uri="{BB962C8B-B14F-4D97-AF65-F5344CB8AC3E}">
        <p14:creationId xmlns:p14="http://schemas.microsoft.com/office/powerpoint/2010/main" val="2377127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36</a:t>
            </a:fld>
            <a:endParaRPr lang="en-US"/>
          </a:p>
        </p:txBody>
      </p:sp>
    </p:spTree>
    <p:extLst>
      <p:ext uri="{BB962C8B-B14F-4D97-AF65-F5344CB8AC3E}">
        <p14:creationId xmlns:p14="http://schemas.microsoft.com/office/powerpoint/2010/main" val="572380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37</a:t>
            </a:fld>
            <a:endParaRPr lang="en-US"/>
          </a:p>
        </p:txBody>
      </p:sp>
    </p:spTree>
    <p:extLst>
      <p:ext uri="{BB962C8B-B14F-4D97-AF65-F5344CB8AC3E}">
        <p14:creationId xmlns:p14="http://schemas.microsoft.com/office/powerpoint/2010/main" val="626581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B539D-2409-F44F-99FE-3CEC9A6B3A4F}" type="slidenum">
              <a:rPr lang="en-US" smtClean="0"/>
              <a:t>38</a:t>
            </a:fld>
            <a:endParaRPr lang="en-US"/>
          </a:p>
        </p:txBody>
      </p:sp>
    </p:spTree>
    <p:extLst>
      <p:ext uri="{BB962C8B-B14F-4D97-AF65-F5344CB8AC3E}">
        <p14:creationId xmlns:p14="http://schemas.microsoft.com/office/powerpoint/2010/main" val="324980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MS PGothic" charset="-128"/>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sz="2400">
                <a:solidFill>
                  <a:schemeClr val="tx1"/>
                </a:solidFill>
                <a:latin typeface="Times New Roman" charset="0"/>
                <a:ea typeface="MS PGothic" charset="-128"/>
              </a:defRPr>
            </a:lvl1pPr>
            <a:lvl2pPr marL="757066" indent="-291179" defTabSz="947950">
              <a:defRPr sz="2400">
                <a:solidFill>
                  <a:schemeClr val="tx1"/>
                </a:solidFill>
                <a:latin typeface="Times New Roman" charset="0"/>
                <a:ea typeface="MS PGothic" charset="-128"/>
              </a:defRPr>
            </a:lvl2pPr>
            <a:lvl3pPr marL="1164717" indent="-232943" defTabSz="947950">
              <a:defRPr sz="2400">
                <a:solidFill>
                  <a:schemeClr val="tx1"/>
                </a:solidFill>
                <a:latin typeface="Times New Roman" charset="0"/>
                <a:ea typeface="MS PGothic" charset="-128"/>
              </a:defRPr>
            </a:lvl3pPr>
            <a:lvl4pPr marL="1630604" indent="-232943" defTabSz="947950">
              <a:defRPr sz="2400">
                <a:solidFill>
                  <a:schemeClr val="tx1"/>
                </a:solidFill>
                <a:latin typeface="Times New Roman" charset="0"/>
                <a:ea typeface="MS PGothic" charset="-128"/>
              </a:defRPr>
            </a:lvl4pPr>
            <a:lvl5pPr marL="2096491" indent="-232943" defTabSz="947950">
              <a:defRPr sz="2400">
                <a:solidFill>
                  <a:schemeClr val="tx1"/>
                </a:solidFill>
                <a:latin typeface="Times New Roman" charset="0"/>
                <a:ea typeface="MS PGothic" charset="-128"/>
              </a:defRPr>
            </a:lvl5pPr>
            <a:lvl6pPr marL="2562377" indent="-232943" defTabSz="947950" eaLnBrk="0" fontAlgn="base" hangingPunct="0">
              <a:spcBef>
                <a:spcPct val="0"/>
              </a:spcBef>
              <a:spcAft>
                <a:spcPct val="0"/>
              </a:spcAft>
              <a:defRPr sz="2400">
                <a:solidFill>
                  <a:schemeClr val="tx1"/>
                </a:solidFill>
                <a:latin typeface="Times New Roman" charset="0"/>
                <a:ea typeface="MS PGothic" charset="-128"/>
              </a:defRPr>
            </a:lvl6pPr>
            <a:lvl7pPr marL="3028264" indent="-232943" defTabSz="947950" eaLnBrk="0" fontAlgn="base" hangingPunct="0">
              <a:spcBef>
                <a:spcPct val="0"/>
              </a:spcBef>
              <a:spcAft>
                <a:spcPct val="0"/>
              </a:spcAft>
              <a:defRPr sz="2400">
                <a:solidFill>
                  <a:schemeClr val="tx1"/>
                </a:solidFill>
                <a:latin typeface="Times New Roman" charset="0"/>
                <a:ea typeface="MS PGothic" charset="-128"/>
              </a:defRPr>
            </a:lvl7pPr>
            <a:lvl8pPr marL="3494151" indent="-232943" defTabSz="947950" eaLnBrk="0" fontAlgn="base" hangingPunct="0">
              <a:spcBef>
                <a:spcPct val="0"/>
              </a:spcBef>
              <a:spcAft>
                <a:spcPct val="0"/>
              </a:spcAft>
              <a:defRPr sz="2400">
                <a:solidFill>
                  <a:schemeClr val="tx1"/>
                </a:solidFill>
                <a:latin typeface="Times New Roman" charset="0"/>
                <a:ea typeface="MS PGothic" charset="-128"/>
              </a:defRPr>
            </a:lvl8pPr>
            <a:lvl9pPr marL="3960038" indent="-232943" defTabSz="947950" eaLnBrk="0" fontAlgn="base" hangingPunct="0">
              <a:spcBef>
                <a:spcPct val="0"/>
              </a:spcBef>
              <a:spcAft>
                <a:spcPct val="0"/>
              </a:spcAft>
              <a:defRPr sz="2400">
                <a:solidFill>
                  <a:schemeClr val="tx1"/>
                </a:solidFill>
                <a:latin typeface="Times New Roman" charset="0"/>
                <a:ea typeface="MS PGothic" charset="-128"/>
              </a:defRPr>
            </a:lvl9pPr>
          </a:lstStyle>
          <a:p>
            <a:fld id="{190AFB70-24FB-4145-A9D3-75D64B61C339}" type="slidenum">
              <a:rPr lang="en-US" altLang="en-US" sz="1200"/>
              <a:pPr/>
              <a:t>4</a:t>
            </a:fld>
            <a:endParaRPr lang="en-US" altLang="en-US" sz="1200"/>
          </a:p>
        </p:txBody>
      </p:sp>
    </p:spTree>
    <p:extLst>
      <p:ext uri="{BB962C8B-B14F-4D97-AF65-F5344CB8AC3E}">
        <p14:creationId xmlns:p14="http://schemas.microsoft.com/office/powerpoint/2010/main" val="372085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MS PGothic" charset="-128"/>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sz="2400">
                <a:solidFill>
                  <a:schemeClr val="tx1"/>
                </a:solidFill>
                <a:latin typeface="Times New Roman" charset="0"/>
                <a:ea typeface="MS PGothic" charset="-128"/>
              </a:defRPr>
            </a:lvl1pPr>
            <a:lvl2pPr marL="757066" indent="-291179" defTabSz="947950">
              <a:defRPr sz="2400">
                <a:solidFill>
                  <a:schemeClr val="tx1"/>
                </a:solidFill>
                <a:latin typeface="Times New Roman" charset="0"/>
                <a:ea typeface="MS PGothic" charset="-128"/>
              </a:defRPr>
            </a:lvl2pPr>
            <a:lvl3pPr marL="1164717" indent="-232943" defTabSz="947950">
              <a:defRPr sz="2400">
                <a:solidFill>
                  <a:schemeClr val="tx1"/>
                </a:solidFill>
                <a:latin typeface="Times New Roman" charset="0"/>
                <a:ea typeface="MS PGothic" charset="-128"/>
              </a:defRPr>
            </a:lvl3pPr>
            <a:lvl4pPr marL="1630604" indent="-232943" defTabSz="947950">
              <a:defRPr sz="2400">
                <a:solidFill>
                  <a:schemeClr val="tx1"/>
                </a:solidFill>
                <a:latin typeface="Times New Roman" charset="0"/>
                <a:ea typeface="MS PGothic" charset="-128"/>
              </a:defRPr>
            </a:lvl4pPr>
            <a:lvl5pPr marL="2096491" indent="-232943" defTabSz="947950">
              <a:defRPr sz="2400">
                <a:solidFill>
                  <a:schemeClr val="tx1"/>
                </a:solidFill>
                <a:latin typeface="Times New Roman" charset="0"/>
                <a:ea typeface="MS PGothic" charset="-128"/>
              </a:defRPr>
            </a:lvl5pPr>
            <a:lvl6pPr marL="2562377" indent="-232943" defTabSz="947950" eaLnBrk="0" fontAlgn="base" hangingPunct="0">
              <a:spcBef>
                <a:spcPct val="0"/>
              </a:spcBef>
              <a:spcAft>
                <a:spcPct val="0"/>
              </a:spcAft>
              <a:defRPr sz="2400">
                <a:solidFill>
                  <a:schemeClr val="tx1"/>
                </a:solidFill>
                <a:latin typeface="Times New Roman" charset="0"/>
                <a:ea typeface="MS PGothic" charset="-128"/>
              </a:defRPr>
            </a:lvl6pPr>
            <a:lvl7pPr marL="3028264" indent="-232943" defTabSz="947950" eaLnBrk="0" fontAlgn="base" hangingPunct="0">
              <a:spcBef>
                <a:spcPct val="0"/>
              </a:spcBef>
              <a:spcAft>
                <a:spcPct val="0"/>
              </a:spcAft>
              <a:defRPr sz="2400">
                <a:solidFill>
                  <a:schemeClr val="tx1"/>
                </a:solidFill>
                <a:latin typeface="Times New Roman" charset="0"/>
                <a:ea typeface="MS PGothic" charset="-128"/>
              </a:defRPr>
            </a:lvl7pPr>
            <a:lvl8pPr marL="3494151" indent="-232943" defTabSz="947950" eaLnBrk="0" fontAlgn="base" hangingPunct="0">
              <a:spcBef>
                <a:spcPct val="0"/>
              </a:spcBef>
              <a:spcAft>
                <a:spcPct val="0"/>
              </a:spcAft>
              <a:defRPr sz="2400">
                <a:solidFill>
                  <a:schemeClr val="tx1"/>
                </a:solidFill>
                <a:latin typeface="Times New Roman" charset="0"/>
                <a:ea typeface="MS PGothic" charset="-128"/>
              </a:defRPr>
            </a:lvl8pPr>
            <a:lvl9pPr marL="3960038" indent="-232943" defTabSz="947950" eaLnBrk="0" fontAlgn="base" hangingPunct="0">
              <a:spcBef>
                <a:spcPct val="0"/>
              </a:spcBef>
              <a:spcAft>
                <a:spcPct val="0"/>
              </a:spcAft>
              <a:defRPr sz="2400">
                <a:solidFill>
                  <a:schemeClr val="tx1"/>
                </a:solidFill>
                <a:latin typeface="Times New Roman" charset="0"/>
                <a:ea typeface="MS PGothic" charset="-128"/>
              </a:defRPr>
            </a:lvl9pPr>
          </a:lstStyle>
          <a:p>
            <a:fld id="{190AFB70-24FB-4145-A9D3-75D64B61C339}" type="slidenum">
              <a:rPr lang="en-US" altLang="en-US" sz="1200"/>
              <a:pPr/>
              <a:t>5</a:t>
            </a:fld>
            <a:endParaRPr lang="en-US" altLang="en-US" sz="1200"/>
          </a:p>
        </p:txBody>
      </p:sp>
    </p:spTree>
    <p:extLst>
      <p:ext uri="{BB962C8B-B14F-4D97-AF65-F5344CB8AC3E}">
        <p14:creationId xmlns:p14="http://schemas.microsoft.com/office/powerpoint/2010/main" val="18498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MS PGothic" charset="-128"/>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sz="2400">
                <a:solidFill>
                  <a:schemeClr val="tx1"/>
                </a:solidFill>
                <a:latin typeface="Times New Roman" charset="0"/>
                <a:ea typeface="MS PGothic" charset="-128"/>
              </a:defRPr>
            </a:lvl1pPr>
            <a:lvl2pPr marL="757066" indent="-291179" defTabSz="947950">
              <a:defRPr sz="2400">
                <a:solidFill>
                  <a:schemeClr val="tx1"/>
                </a:solidFill>
                <a:latin typeface="Times New Roman" charset="0"/>
                <a:ea typeface="MS PGothic" charset="-128"/>
              </a:defRPr>
            </a:lvl2pPr>
            <a:lvl3pPr marL="1164717" indent="-232943" defTabSz="947950">
              <a:defRPr sz="2400">
                <a:solidFill>
                  <a:schemeClr val="tx1"/>
                </a:solidFill>
                <a:latin typeface="Times New Roman" charset="0"/>
                <a:ea typeface="MS PGothic" charset="-128"/>
              </a:defRPr>
            </a:lvl3pPr>
            <a:lvl4pPr marL="1630604" indent="-232943" defTabSz="947950">
              <a:defRPr sz="2400">
                <a:solidFill>
                  <a:schemeClr val="tx1"/>
                </a:solidFill>
                <a:latin typeface="Times New Roman" charset="0"/>
                <a:ea typeface="MS PGothic" charset="-128"/>
              </a:defRPr>
            </a:lvl4pPr>
            <a:lvl5pPr marL="2096491" indent="-232943" defTabSz="947950">
              <a:defRPr sz="2400">
                <a:solidFill>
                  <a:schemeClr val="tx1"/>
                </a:solidFill>
                <a:latin typeface="Times New Roman" charset="0"/>
                <a:ea typeface="MS PGothic" charset="-128"/>
              </a:defRPr>
            </a:lvl5pPr>
            <a:lvl6pPr marL="2562377" indent="-232943" defTabSz="947950" eaLnBrk="0" fontAlgn="base" hangingPunct="0">
              <a:spcBef>
                <a:spcPct val="0"/>
              </a:spcBef>
              <a:spcAft>
                <a:spcPct val="0"/>
              </a:spcAft>
              <a:defRPr sz="2400">
                <a:solidFill>
                  <a:schemeClr val="tx1"/>
                </a:solidFill>
                <a:latin typeface="Times New Roman" charset="0"/>
                <a:ea typeface="MS PGothic" charset="-128"/>
              </a:defRPr>
            </a:lvl6pPr>
            <a:lvl7pPr marL="3028264" indent="-232943" defTabSz="947950" eaLnBrk="0" fontAlgn="base" hangingPunct="0">
              <a:spcBef>
                <a:spcPct val="0"/>
              </a:spcBef>
              <a:spcAft>
                <a:spcPct val="0"/>
              </a:spcAft>
              <a:defRPr sz="2400">
                <a:solidFill>
                  <a:schemeClr val="tx1"/>
                </a:solidFill>
                <a:latin typeface="Times New Roman" charset="0"/>
                <a:ea typeface="MS PGothic" charset="-128"/>
              </a:defRPr>
            </a:lvl7pPr>
            <a:lvl8pPr marL="3494151" indent="-232943" defTabSz="947950" eaLnBrk="0" fontAlgn="base" hangingPunct="0">
              <a:spcBef>
                <a:spcPct val="0"/>
              </a:spcBef>
              <a:spcAft>
                <a:spcPct val="0"/>
              </a:spcAft>
              <a:defRPr sz="2400">
                <a:solidFill>
                  <a:schemeClr val="tx1"/>
                </a:solidFill>
                <a:latin typeface="Times New Roman" charset="0"/>
                <a:ea typeface="MS PGothic" charset="-128"/>
              </a:defRPr>
            </a:lvl8pPr>
            <a:lvl9pPr marL="3960038" indent="-232943" defTabSz="947950" eaLnBrk="0" fontAlgn="base" hangingPunct="0">
              <a:spcBef>
                <a:spcPct val="0"/>
              </a:spcBef>
              <a:spcAft>
                <a:spcPct val="0"/>
              </a:spcAft>
              <a:defRPr sz="2400">
                <a:solidFill>
                  <a:schemeClr val="tx1"/>
                </a:solidFill>
                <a:latin typeface="Times New Roman" charset="0"/>
                <a:ea typeface="MS PGothic" charset="-128"/>
              </a:defRPr>
            </a:lvl9pPr>
          </a:lstStyle>
          <a:p>
            <a:fld id="{190AFB70-24FB-4145-A9D3-75D64B61C339}" type="slidenum">
              <a:rPr lang="en-US" altLang="en-US" sz="1200"/>
              <a:pPr/>
              <a:t>6</a:t>
            </a:fld>
            <a:endParaRPr lang="en-US" altLang="en-US" sz="1200"/>
          </a:p>
        </p:txBody>
      </p:sp>
    </p:spTree>
    <p:extLst>
      <p:ext uri="{BB962C8B-B14F-4D97-AF65-F5344CB8AC3E}">
        <p14:creationId xmlns:p14="http://schemas.microsoft.com/office/powerpoint/2010/main" val="77363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MS PGothic" charset="-128"/>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sz="2400">
                <a:solidFill>
                  <a:schemeClr val="tx1"/>
                </a:solidFill>
                <a:latin typeface="Times New Roman" charset="0"/>
                <a:ea typeface="MS PGothic" charset="-128"/>
              </a:defRPr>
            </a:lvl1pPr>
            <a:lvl2pPr marL="757066" indent="-291179" defTabSz="947950">
              <a:defRPr sz="2400">
                <a:solidFill>
                  <a:schemeClr val="tx1"/>
                </a:solidFill>
                <a:latin typeface="Times New Roman" charset="0"/>
                <a:ea typeface="MS PGothic" charset="-128"/>
              </a:defRPr>
            </a:lvl2pPr>
            <a:lvl3pPr marL="1164717" indent="-232943" defTabSz="947950">
              <a:defRPr sz="2400">
                <a:solidFill>
                  <a:schemeClr val="tx1"/>
                </a:solidFill>
                <a:latin typeface="Times New Roman" charset="0"/>
                <a:ea typeface="MS PGothic" charset="-128"/>
              </a:defRPr>
            </a:lvl3pPr>
            <a:lvl4pPr marL="1630604" indent="-232943" defTabSz="947950">
              <a:defRPr sz="2400">
                <a:solidFill>
                  <a:schemeClr val="tx1"/>
                </a:solidFill>
                <a:latin typeface="Times New Roman" charset="0"/>
                <a:ea typeface="MS PGothic" charset="-128"/>
              </a:defRPr>
            </a:lvl4pPr>
            <a:lvl5pPr marL="2096491" indent="-232943" defTabSz="947950">
              <a:defRPr sz="2400">
                <a:solidFill>
                  <a:schemeClr val="tx1"/>
                </a:solidFill>
                <a:latin typeface="Times New Roman" charset="0"/>
                <a:ea typeface="MS PGothic" charset="-128"/>
              </a:defRPr>
            </a:lvl5pPr>
            <a:lvl6pPr marL="2562377" indent="-232943" defTabSz="947950" eaLnBrk="0" fontAlgn="base" hangingPunct="0">
              <a:spcBef>
                <a:spcPct val="0"/>
              </a:spcBef>
              <a:spcAft>
                <a:spcPct val="0"/>
              </a:spcAft>
              <a:defRPr sz="2400">
                <a:solidFill>
                  <a:schemeClr val="tx1"/>
                </a:solidFill>
                <a:latin typeface="Times New Roman" charset="0"/>
                <a:ea typeface="MS PGothic" charset="-128"/>
              </a:defRPr>
            </a:lvl6pPr>
            <a:lvl7pPr marL="3028264" indent="-232943" defTabSz="947950" eaLnBrk="0" fontAlgn="base" hangingPunct="0">
              <a:spcBef>
                <a:spcPct val="0"/>
              </a:spcBef>
              <a:spcAft>
                <a:spcPct val="0"/>
              </a:spcAft>
              <a:defRPr sz="2400">
                <a:solidFill>
                  <a:schemeClr val="tx1"/>
                </a:solidFill>
                <a:latin typeface="Times New Roman" charset="0"/>
                <a:ea typeface="MS PGothic" charset="-128"/>
              </a:defRPr>
            </a:lvl7pPr>
            <a:lvl8pPr marL="3494151" indent="-232943" defTabSz="947950" eaLnBrk="0" fontAlgn="base" hangingPunct="0">
              <a:spcBef>
                <a:spcPct val="0"/>
              </a:spcBef>
              <a:spcAft>
                <a:spcPct val="0"/>
              </a:spcAft>
              <a:defRPr sz="2400">
                <a:solidFill>
                  <a:schemeClr val="tx1"/>
                </a:solidFill>
                <a:latin typeface="Times New Roman" charset="0"/>
                <a:ea typeface="MS PGothic" charset="-128"/>
              </a:defRPr>
            </a:lvl8pPr>
            <a:lvl9pPr marL="3960038" indent="-232943" defTabSz="947950" eaLnBrk="0" fontAlgn="base" hangingPunct="0">
              <a:spcBef>
                <a:spcPct val="0"/>
              </a:spcBef>
              <a:spcAft>
                <a:spcPct val="0"/>
              </a:spcAft>
              <a:defRPr sz="2400">
                <a:solidFill>
                  <a:schemeClr val="tx1"/>
                </a:solidFill>
                <a:latin typeface="Times New Roman" charset="0"/>
                <a:ea typeface="MS PGothic" charset="-128"/>
              </a:defRPr>
            </a:lvl9pPr>
          </a:lstStyle>
          <a:p>
            <a:fld id="{190AFB70-24FB-4145-A9D3-75D64B61C339}" type="slidenum">
              <a:rPr lang="en-US" altLang="en-US" sz="1200"/>
              <a:pPr/>
              <a:t>7</a:t>
            </a:fld>
            <a:endParaRPr lang="en-US" altLang="en-US" sz="1200"/>
          </a:p>
        </p:txBody>
      </p:sp>
    </p:spTree>
    <p:extLst>
      <p:ext uri="{BB962C8B-B14F-4D97-AF65-F5344CB8AC3E}">
        <p14:creationId xmlns:p14="http://schemas.microsoft.com/office/powerpoint/2010/main" val="307623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MS PGothic" charset="-128"/>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sz="2400">
                <a:solidFill>
                  <a:schemeClr val="tx1"/>
                </a:solidFill>
                <a:latin typeface="Times New Roman" charset="0"/>
                <a:ea typeface="MS PGothic" charset="-128"/>
              </a:defRPr>
            </a:lvl1pPr>
            <a:lvl2pPr marL="757066" indent="-291179" defTabSz="947950">
              <a:defRPr sz="2400">
                <a:solidFill>
                  <a:schemeClr val="tx1"/>
                </a:solidFill>
                <a:latin typeface="Times New Roman" charset="0"/>
                <a:ea typeface="MS PGothic" charset="-128"/>
              </a:defRPr>
            </a:lvl2pPr>
            <a:lvl3pPr marL="1164717" indent="-232943" defTabSz="947950">
              <a:defRPr sz="2400">
                <a:solidFill>
                  <a:schemeClr val="tx1"/>
                </a:solidFill>
                <a:latin typeface="Times New Roman" charset="0"/>
                <a:ea typeface="MS PGothic" charset="-128"/>
              </a:defRPr>
            </a:lvl3pPr>
            <a:lvl4pPr marL="1630604" indent="-232943" defTabSz="947950">
              <a:defRPr sz="2400">
                <a:solidFill>
                  <a:schemeClr val="tx1"/>
                </a:solidFill>
                <a:latin typeface="Times New Roman" charset="0"/>
                <a:ea typeface="MS PGothic" charset="-128"/>
              </a:defRPr>
            </a:lvl4pPr>
            <a:lvl5pPr marL="2096491" indent="-232943" defTabSz="947950">
              <a:defRPr sz="2400">
                <a:solidFill>
                  <a:schemeClr val="tx1"/>
                </a:solidFill>
                <a:latin typeface="Times New Roman" charset="0"/>
                <a:ea typeface="MS PGothic" charset="-128"/>
              </a:defRPr>
            </a:lvl5pPr>
            <a:lvl6pPr marL="2562377" indent="-232943" defTabSz="947950" eaLnBrk="0" fontAlgn="base" hangingPunct="0">
              <a:spcBef>
                <a:spcPct val="0"/>
              </a:spcBef>
              <a:spcAft>
                <a:spcPct val="0"/>
              </a:spcAft>
              <a:defRPr sz="2400">
                <a:solidFill>
                  <a:schemeClr val="tx1"/>
                </a:solidFill>
                <a:latin typeface="Times New Roman" charset="0"/>
                <a:ea typeface="MS PGothic" charset="-128"/>
              </a:defRPr>
            </a:lvl6pPr>
            <a:lvl7pPr marL="3028264" indent="-232943" defTabSz="947950" eaLnBrk="0" fontAlgn="base" hangingPunct="0">
              <a:spcBef>
                <a:spcPct val="0"/>
              </a:spcBef>
              <a:spcAft>
                <a:spcPct val="0"/>
              </a:spcAft>
              <a:defRPr sz="2400">
                <a:solidFill>
                  <a:schemeClr val="tx1"/>
                </a:solidFill>
                <a:latin typeface="Times New Roman" charset="0"/>
                <a:ea typeface="MS PGothic" charset="-128"/>
              </a:defRPr>
            </a:lvl7pPr>
            <a:lvl8pPr marL="3494151" indent="-232943" defTabSz="947950" eaLnBrk="0" fontAlgn="base" hangingPunct="0">
              <a:spcBef>
                <a:spcPct val="0"/>
              </a:spcBef>
              <a:spcAft>
                <a:spcPct val="0"/>
              </a:spcAft>
              <a:defRPr sz="2400">
                <a:solidFill>
                  <a:schemeClr val="tx1"/>
                </a:solidFill>
                <a:latin typeface="Times New Roman" charset="0"/>
                <a:ea typeface="MS PGothic" charset="-128"/>
              </a:defRPr>
            </a:lvl8pPr>
            <a:lvl9pPr marL="3960038" indent="-232943" defTabSz="947950" eaLnBrk="0" fontAlgn="base" hangingPunct="0">
              <a:spcBef>
                <a:spcPct val="0"/>
              </a:spcBef>
              <a:spcAft>
                <a:spcPct val="0"/>
              </a:spcAft>
              <a:defRPr sz="2400">
                <a:solidFill>
                  <a:schemeClr val="tx1"/>
                </a:solidFill>
                <a:latin typeface="Times New Roman" charset="0"/>
                <a:ea typeface="MS PGothic" charset="-128"/>
              </a:defRPr>
            </a:lvl9pPr>
          </a:lstStyle>
          <a:p>
            <a:fld id="{190AFB70-24FB-4145-A9D3-75D64B61C339}" type="slidenum">
              <a:rPr lang="en-US" altLang="en-US" sz="1200"/>
              <a:pPr/>
              <a:t>8</a:t>
            </a:fld>
            <a:endParaRPr lang="en-US" altLang="en-US" sz="1200"/>
          </a:p>
        </p:txBody>
      </p:sp>
    </p:spTree>
    <p:extLst>
      <p:ext uri="{BB962C8B-B14F-4D97-AF65-F5344CB8AC3E}">
        <p14:creationId xmlns:p14="http://schemas.microsoft.com/office/powerpoint/2010/main" val="7134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MS PGothic" charset="-128"/>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sz="2400">
                <a:solidFill>
                  <a:schemeClr val="tx1"/>
                </a:solidFill>
                <a:latin typeface="Times New Roman" charset="0"/>
                <a:ea typeface="MS PGothic" charset="-128"/>
              </a:defRPr>
            </a:lvl1pPr>
            <a:lvl2pPr marL="757066" indent="-291179" defTabSz="947950">
              <a:defRPr sz="2400">
                <a:solidFill>
                  <a:schemeClr val="tx1"/>
                </a:solidFill>
                <a:latin typeface="Times New Roman" charset="0"/>
                <a:ea typeface="MS PGothic" charset="-128"/>
              </a:defRPr>
            </a:lvl2pPr>
            <a:lvl3pPr marL="1164717" indent="-232943" defTabSz="947950">
              <a:defRPr sz="2400">
                <a:solidFill>
                  <a:schemeClr val="tx1"/>
                </a:solidFill>
                <a:latin typeface="Times New Roman" charset="0"/>
                <a:ea typeface="MS PGothic" charset="-128"/>
              </a:defRPr>
            </a:lvl3pPr>
            <a:lvl4pPr marL="1630604" indent="-232943" defTabSz="947950">
              <a:defRPr sz="2400">
                <a:solidFill>
                  <a:schemeClr val="tx1"/>
                </a:solidFill>
                <a:latin typeface="Times New Roman" charset="0"/>
                <a:ea typeface="MS PGothic" charset="-128"/>
              </a:defRPr>
            </a:lvl4pPr>
            <a:lvl5pPr marL="2096491" indent="-232943" defTabSz="947950">
              <a:defRPr sz="2400">
                <a:solidFill>
                  <a:schemeClr val="tx1"/>
                </a:solidFill>
                <a:latin typeface="Times New Roman" charset="0"/>
                <a:ea typeface="MS PGothic" charset="-128"/>
              </a:defRPr>
            </a:lvl5pPr>
            <a:lvl6pPr marL="2562377" indent="-232943" defTabSz="947950" eaLnBrk="0" fontAlgn="base" hangingPunct="0">
              <a:spcBef>
                <a:spcPct val="0"/>
              </a:spcBef>
              <a:spcAft>
                <a:spcPct val="0"/>
              </a:spcAft>
              <a:defRPr sz="2400">
                <a:solidFill>
                  <a:schemeClr val="tx1"/>
                </a:solidFill>
                <a:latin typeface="Times New Roman" charset="0"/>
                <a:ea typeface="MS PGothic" charset="-128"/>
              </a:defRPr>
            </a:lvl6pPr>
            <a:lvl7pPr marL="3028264" indent="-232943" defTabSz="947950" eaLnBrk="0" fontAlgn="base" hangingPunct="0">
              <a:spcBef>
                <a:spcPct val="0"/>
              </a:spcBef>
              <a:spcAft>
                <a:spcPct val="0"/>
              </a:spcAft>
              <a:defRPr sz="2400">
                <a:solidFill>
                  <a:schemeClr val="tx1"/>
                </a:solidFill>
                <a:latin typeface="Times New Roman" charset="0"/>
                <a:ea typeface="MS PGothic" charset="-128"/>
              </a:defRPr>
            </a:lvl7pPr>
            <a:lvl8pPr marL="3494151" indent="-232943" defTabSz="947950" eaLnBrk="0" fontAlgn="base" hangingPunct="0">
              <a:spcBef>
                <a:spcPct val="0"/>
              </a:spcBef>
              <a:spcAft>
                <a:spcPct val="0"/>
              </a:spcAft>
              <a:defRPr sz="2400">
                <a:solidFill>
                  <a:schemeClr val="tx1"/>
                </a:solidFill>
                <a:latin typeface="Times New Roman" charset="0"/>
                <a:ea typeface="MS PGothic" charset="-128"/>
              </a:defRPr>
            </a:lvl8pPr>
            <a:lvl9pPr marL="3960038" indent="-232943" defTabSz="947950" eaLnBrk="0" fontAlgn="base" hangingPunct="0">
              <a:spcBef>
                <a:spcPct val="0"/>
              </a:spcBef>
              <a:spcAft>
                <a:spcPct val="0"/>
              </a:spcAft>
              <a:defRPr sz="2400">
                <a:solidFill>
                  <a:schemeClr val="tx1"/>
                </a:solidFill>
                <a:latin typeface="Times New Roman" charset="0"/>
                <a:ea typeface="MS PGothic" charset="-128"/>
              </a:defRPr>
            </a:lvl9pPr>
          </a:lstStyle>
          <a:p>
            <a:fld id="{190AFB70-24FB-4145-A9D3-75D64B61C339}" type="slidenum">
              <a:rPr lang="en-US" altLang="en-US" sz="1200"/>
              <a:pPr/>
              <a:t>9</a:t>
            </a:fld>
            <a:endParaRPr lang="en-US" altLang="en-US" sz="1200"/>
          </a:p>
        </p:txBody>
      </p:sp>
    </p:spTree>
    <p:extLst>
      <p:ext uri="{BB962C8B-B14F-4D97-AF65-F5344CB8AC3E}">
        <p14:creationId xmlns:p14="http://schemas.microsoft.com/office/powerpoint/2010/main" val="206437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1BF7C5-B69A-7140-A755-6E2E5FD47310}"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863BC-6B4E-FF4F-B47A-AD532DC2CBE6}" type="slidenum">
              <a:rPr lang="en-US" smtClean="0"/>
              <a:t>‹#›</a:t>
            </a:fld>
            <a:endParaRPr lang="en-US"/>
          </a:p>
        </p:txBody>
      </p:sp>
    </p:spTree>
    <p:extLst>
      <p:ext uri="{BB962C8B-B14F-4D97-AF65-F5344CB8AC3E}">
        <p14:creationId xmlns:p14="http://schemas.microsoft.com/office/powerpoint/2010/main" val="175289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BF7C5-B69A-7140-A755-6E2E5FD47310}"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863BC-6B4E-FF4F-B47A-AD532DC2CBE6}" type="slidenum">
              <a:rPr lang="en-US" smtClean="0"/>
              <a:t>‹#›</a:t>
            </a:fld>
            <a:endParaRPr lang="en-US"/>
          </a:p>
        </p:txBody>
      </p:sp>
    </p:spTree>
    <p:extLst>
      <p:ext uri="{BB962C8B-B14F-4D97-AF65-F5344CB8AC3E}">
        <p14:creationId xmlns:p14="http://schemas.microsoft.com/office/powerpoint/2010/main" val="20984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BF7C5-B69A-7140-A755-6E2E5FD47310}"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863BC-6B4E-FF4F-B47A-AD532DC2CBE6}" type="slidenum">
              <a:rPr lang="en-US" smtClean="0"/>
              <a:t>‹#›</a:t>
            </a:fld>
            <a:endParaRPr lang="en-US"/>
          </a:p>
        </p:txBody>
      </p:sp>
    </p:spTree>
    <p:extLst>
      <p:ext uri="{BB962C8B-B14F-4D97-AF65-F5344CB8AC3E}">
        <p14:creationId xmlns:p14="http://schemas.microsoft.com/office/powerpoint/2010/main" val="61389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BF7C5-B69A-7140-A755-6E2E5FD47310}"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863BC-6B4E-FF4F-B47A-AD532DC2CBE6}" type="slidenum">
              <a:rPr lang="en-US" smtClean="0"/>
              <a:t>‹#›</a:t>
            </a:fld>
            <a:endParaRPr lang="en-US"/>
          </a:p>
        </p:txBody>
      </p:sp>
    </p:spTree>
    <p:extLst>
      <p:ext uri="{BB962C8B-B14F-4D97-AF65-F5344CB8AC3E}">
        <p14:creationId xmlns:p14="http://schemas.microsoft.com/office/powerpoint/2010/main" val="168095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1BF7C5-B69A-7140-A755-6E2E5FD47310}"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863BC-6B4E-FF4F-B47A-AD532DC2CBE6}" type="slidenum">
              <a:rPr lang="en-US" smtClean="0"/>
              <a:t>‹#›</a:t>
            </a:fld>
            <a:endParaRPr lang="en-US"/>
          </a:p>
        </p:txBody>
      </p:sp>
    </p:spTree>
    <p:extLst>
      <p:ext uri="{BB962C8B-B14F-4D97-AF65-F5344CB8AC3E}">
        <p14:creationId xmlns:p14="http://schemas.microsoft.com/office/powerpoint/2010/main" val="168115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1BF7C5-B69A-7140-A755-6E2E5FD47310}"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863BC-6B4E-FF4F-B47A-AD532DC2CBE6}" type="slidenum">
              <a:rPr lang="en-US" smtClean="0"/>
              <a:t>‹#›</a:t>
            </a:fld>
            <a:endParaRPr lang="en-US"/>
          </a:p>
        </p:txBody>
      </p:sp>
    </p:spTree>
    <p:extLst>
      <p:ext uri="{BB962C8B-B14F-4D97-AF65-F5344CB8AC3E}">
        <p14:creationId xmlns:p14="http://schemas.microsoft.com/office/powerpoint/2010/main" val="77594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1BF7C5-B69A-7140-A755-6E2E5FD47310}"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863BC-6B4E-FF4F-B47A-AD532DC2CBE6}" type="slidenum">
              <a:rPr lang="en-US" smtClean="0"/>
              <a:t>‹#›</a:t>
            </a:fld>
            <a:endParaRPr lang="en-US"/>
          </a:p>
        </p:txBody>
      </p:sp>
    </p:spTree>
    <p:extLst>
      <p:ext uri="{BB962C8B-B14F-4D97-AF65-F5344CB8AC3E}">
        <p14:creationId xmlns:p14="http://schemas.microsoft.com/office/powerpoint/2010/main" val="176781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1BF7C5-B69A-7140-A755-6E2E5FD47310}"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3863BC-6B4E-FF4F-B47A-AD532DC2CBE6}" type="slidenum">
              <a:rPr lang="en-US" smtClean="0"/>
              <a:t>‹#›</a:t>
            </a:fld>
            <a:endParaRPr lang="en-US"/>
          </a:p>
        </p:txBody>
      </p:sp>
    </p:spTree>
    <p:extLst>
      <p:ext uri="{BB962C8B-B14F-4D97-AF65-F5344CB8AC3E}">
        <p14:creationId xmlns:p14="http://schemas.microsoft.com/office/powerpoint/2010/main" val="127522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BF7C5-B69A-7140-A755-6E2E5FD47310}"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3863BC-6B4E-FF4F-B47A-AD532DC2CBE6}" type="slidenum">
              <a:rPr lang="en-US" smtClean="0"/>
              <a:t>‹#›</a:t>
            </a:fld>
            <a:endParaRPr lang="en-US"/>
          </a:p>
        </p:txBody>
      </p:sp>
    </p:spTree>
    <p:extLst>
      <p:ext uri="{BB962C8B-B14F-4D97-AF65-F5344CB8AC3E}">
        <p14:creationId xmlns:p14="http://schemas.microsoft.com/office/powerpoint/2010/main" val="77949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BF7C5-B69A-7140-A755-6E2E5FD47310}"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863BC-6B4E-FF4F-B47A-AD532DC2CBE6}" type="slidenum">
              <a:rPr lang="en-US" smtClean="0"/>
              <a:t>‹#›</a:t>
            </a:fld>
            <a:endParaRPr lang="en-US"/>
          </a:p>
        </p:txBody>
      </p:sp>
    </p:spTree>
    <p:extLst>
      <p:ext uri="{BB962C8B-B14F-4D97-AF65-F5344CB8AC3E}">
        <p14:creationId xmlns:p14="http://schemas.microsoft.com/office/powerpoint/2010/main" val="126441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BF7C5-B69A-7140-A755-6E2E5FD47310}"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863BC-6B4E-FF4F-B47A-AD532DC2CBE6}" type="slidenum">
              <a:rPr lang="en-US" smtClean="0"/>
              <a:t>‹#›</a:t>
            </a:fld>
            <a:endParaRPr lang="en-US"/>
          </a:p>
        </p:txBody>
      </p:sp>
    </p:spTree>
    <p:extLst>
      <p:ext uri="{BB962C8B-B14F-4D97-AF65-F5344CB8AC3E}">
        <p14:creationId xmlns:p14="http://schemas.microsoft.com/office/powerpoint/2010/main" val="173989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BF7C5-B69A-7140-A755-6E2E5FD47310}" type="datetimeFigureOut">
              <a:rPr lang="en-US" smtClean="0"/>
              <a:t>11/19/2021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863BC-6B4E-FF4F-B47A-AD532DC2CBE6}" type="slidenum">
              <a:rPr lang="en-US" smtClean="0"/>
              <a:t>‹#›</a:t>
            </a:fld>
            <a:endParaRPr lang="en-US"/>
          </a:p>
        </p:txBody>
      </p:sp>
    </p:spTree>
    <p:extLst>
      <p:ext uri="{BB962C8B-B14F-4D97-AF65-F5344CB8AC3E}">
        <p14:creationId xmlns:p14="http://schemas.microsoft.com/office/powerpoint/2010/main" val="1908779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1.emf"/><Relationship Id="rId4" Type="http://schemas.openxmlformats.org/officeDocument/2006/relationships/image" Target="../media/image16.jpe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4.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1.emf"/><Relationship Id="rId2" Type="http://schemas.openxmlformats.org/officeDocument/2006/relationships/notesSlide" Target="../notesSlides/notesSlide18.xml"/><Relationship Id="rId16" Type="http://schemas.openxmlformats.org/officeDocument/2006/relationships/image" Target="../media/image2.png"/><Relationship Id="rId20"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19" Type="http://schemas.openxmlformats.org/officeDocument/2006/relationships/image" Target="../media/image35.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1.emf"/><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7.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1.jpe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4.png"/><Relationship Id="rId7"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5.gif"/><Relationship Id="rId11" Type="http://schemas.openxmlformats.org/officeDocument/2006/relationships/image" Target="../media/image70.jpeg"/><Relationship Id="rId5" Type="http://schemas.openxmlformats.org/officeDocument/2006/relationships/image" Target="../media/image1.emf"/><Relationship Id="rId10" Type="http://schemas.openxmlformats.org/officeDocument/2006/relationships/image" Target="../media/image69.jpeg"/><Relationship Id="rId4" Type="http://schemas.openxmlformats.org/officeDocument/2006/relationships/image" Target="../media/image2.png"/><Relationship Id="rId9"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jpeg"/><Relationship Id="rId18" Type="http://schemas.openxmlformats.org/officeDocument/2006/relationships/image" Target="../media/image91.png"/><Relationship Id="rId3" Type="http://schemas.openxmlformats.org/officeDocument/2006/relationships/image" Target="../media/image1.emf"/><Relationship Id="rId21" Type="http://schemas.openxmlformats.org/officeDocument/2006/relationships/image" Target="../media/image94.png"/><Relationship Id="rId7" Type="http://schemas.openxmlformats.org/officeDocument/2006/relationships/image" Target="../media/image80.jpeg"/><Relationship Id="rId12" Type="http://schemas.openxmlformats.org/officeDocument/2006/relationships/image" Target="../media/image85.jpeg"/><Relationship Id="rId17" Type="http://schemas.openxmlformats.org/officeDocument/2006/relationships/image" Target="../media/image90.png"/><Relationship Id="rId2" Type="http://schemas.openxmlformats.org/officeDocument/2006/relationships/notesSlide" Target="../notesSlides/notesSlide33.xml"/><Relationship Id="rId16" Type="http://schemas.openxmlformats.org/officeDocument/2006/relationships/image" Target="../media/image89.jpeg"/><Relationship Id="rId20"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79.jpeg"/><Relationship Id="rId11" Type="http://schemas.openxmlformats.org/officeDocument/2006/relationships/image" Target="../media/image84.jpeg"/><Relationship Id="rId5" Type="http://schemas.openxmlformats.org/officeDocument/2006/relationships/image" Target="../media/image78.png"/><Relationship Id="rId15" Type="http://schemas.openxmlformats.org/officeDocument/2006/relationships/image" Target="../media/image88.jpeg"/><Relationship Id="rId23" Type="http://schemas.openxmlformats.org/officeDocument/2006/relationships/image" Target="../media/image96.jpeg"/><Relationship Id="rId10" Type="http://schemas.openxmlformats.org/officeDocument/2006/relationships/image" Target="../media/image83.png"/><Relationship Id="rId19" Type="http://schemas.openxmlformats.org/officeDocument/2006/relationships/image" Target="../media/image92.png"/><Relationship Id="rId4" Type="http://schemas.openxmlformats.org/officeDocument/2006/relationships/image" Target="../media/image2.png"/><Relationship Id="rId9" Type="http://schemas.openxmlformats.org/officeDocument/2006/relationships/image" Target="../media/image82.png"/><Relationship Id="rId14" Type="http://schemas.openxmlformats.org/officeDocument/2006/relationships/image" Target="../media/image87.jpeg"/><Relationship Id="rId22" Type="http://schemas.openxmlformats.org/officeDocument/2006/relationships/image" Target="../media/image95.png"/></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0.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gif"/><Relationship Id="rId10" Type="http://schemas.openxmlformats.org/officeDocument/2006/relationships/image" Target="../media/image11.jpeg"/><Relationship Id="rId4" Type="http://schemas.openxmlformats.org/officeDocument/2006/relationships/image" Target="../media/image1.emf"/><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gif"/><Relationship Id="rId10" Type="http://schemas.openxmlformats.org/officeDocument/2006/relationships/image" Target="../media/image10.jpeg"/><Relationship Id="rId4" Type="http://schemas.openxmlformats.org/officeDocument/2006/relationships/image" Target="../media/image1.emf"/><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gif"/><Relationship Id="rId10" Type="http://schemas.openxmlformats.org/officeDocument/2006/relationships/image" Target="../media/image10.jpeg"/><Relationship Id="rId4" Type="http://schemas.openxmlformats.org/officeDocument/2006/relationships/image" Target="../media/image1.emf"/><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gif"/><Relationship Id="rId10" Type="http://schemas.openxmlformats.org/officeDocument/2006/relationships/image" Target="../media/image10.jpeg"/><Relationship Id="rId4" Type="http://schemas.openxmlformats.org/officeDocument/2006/relationships/image" Target="../media/image1.emf"/><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1169796" y="4133418"/>
            <a:ext cx="7484328" cy="1066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tabLst>
                <a:tab pos="4111625" algn="ctr"/>
                <a:tab pos="5951538" algn="ctr"/>
              </a:tabLst>
            </a:pPr>
            <a:r>
              <a:rPr lang="en-US" altLang="en-US" sz="2000" b="1" dirty="0">
                <a:solidFill>
                  <a:schemeClr val="bg1">
                    <a:lumMod val="95000"/>
                  </a:schemeClr>
                </a:solidFill>
                <a:latin typeface="+mj-lt"/>
              </a:rPr>
              <a:t>Andrew J. Hoffman	</a:t>
            </a:r>
          </a:p>
          <a:p>
            <a:pPr marL="0" indent="0">
              <a:lnSpc>
                <a:spcPct val="80000"/>
              </a:lnSpc>
              <a:buNone/>
              <a:tabLst>
                <a:tab pos="4111625" algn="ctr"/>
                <a:tab pos="5951538" algn="ctr"/>
              </a:tabLst>
            </a:pPr>
            <a:r>
              <a:rPr lang="en-US" altLang="en-US" sz="1600" b="1" i="1" dirty="0">
                <a:solidFill>
                  <a:schemeClr val="bg1">
                    <a:lumMod val="95000"/>
                  </a:schemeClr>
                </a:solidFill>
                <a:latin typeface="+mj-lt"/>
              </a:rPr>
              <a:t>   Holcim (US) Professor of Sustainable Enterprise</a:t>
            </a:r>
          </a:p>
          <a:p>
            <a:pPr marL="0" indent="0">
              <a:lnSpc>
                <a:spcPct val="80000"/>
              </a:lnSpc>
              <a:buNone/>
              <a:tabLst>
                <a:tab pos="4111625" algn="ctr"/>
                <a:tab pos="5951538" algn="ctr"/>
              </a:tabLst>
            </a:pPr>
            <a:r>
              <a:rPr lang="en-US" altLang="en-US" sz="1600" b="1" i="1" dirty="0">
                <a:solidFill>
                  <a:schemeClr val="bg1">
                    <a:lumMod val="95000"/>
                  </a:schemeClr>
                </a:solidFill>
                <a:latin typeface="+mj-lt"/>
              </a:rPr>
              <a:t>   Ross School of Business</a:t>
            </a:r>
          </a:p>
          <a:p>
            <a:pPr marL="0" indent="0">
              <a:lnSpc>
                <a:spcPct val="80000"/>
              </a:lnSpc>
              <a:buNone/>
              <a:tabLst>
                <a:tab pos="4111625" algn="ctr"/>
                <a:tab pos="5951538" algn="ctr"/>
              </a:tabLst>
            </a:pPr>
            <a:r>
              <a:rPr lang="en-US" altLang="en-US" sz="1600" b="1" i="1" dirty="0">
                <a:solidFill>
                  <a:schemeClr val="bg1">
                    <a:lumMod val="95000"/>
                  </a:schemeClr>
                </a:solidFill>
                <a:latin typeface="+mj-lt"/>
              </a:rPr>
              <a:t>   School for Environment &amp; Sustainability</a:t>
            </a:r>
            <a:endParaRPr lang="en-US" altLang="en-US" sz="1600" i="1" dirty="0">
              <a:solidFill>
                <a:schemeClr val="bg1">
                  <a:lumMod val="95000"/>
                </a:schemeClr>
              </a:solidFill>
              <a:latin typeface="+mj-lt"/>
            </a:endParaRPr>
          </a:p>
          <a:p>
            <a:pPr marL="0" indent="0">
              <a:lnSpc>
                <a:spcPct val="80000"/>
              </a:lnSpc>
              <a:buNone/>
              <a:tabLst>
                <a:tab pos="4111625" algn="ctr"/>
                <a:tab pos="5951538" algn="ctr"/>
              </a:tabLst>
            </a:pPr>
            <a:r>
              <a:rPr lang="en-US" altLang="en-US" sz="1600" b="1" i="1" dirty="0">
                <a:solidFill>
                  <a:schemeClr val="bg1">
                    <a:lumMod val="95000"/>
                  </a:schemeClr>
                </a:solidFill>
                <a:latin typeface="+mj-lt"/>
              </a:rPr>
              <a:t>   University of Michigan</a:t>
            </a:r>
          </a:p>
          <a:p>
            <a:pPr marL="0" indent="0">
              <a:lnSpc>
                <a:spcPct val="80000"/>
              </a:lnSpc>
              <a:buNone/>
              <a:tabLst>
                <a:tab pos="4111625" algn="ctr"/>
                <a:tab pos="5951538" algn="ctr"/>
              </a:tabLst>
            </a:pPr>
            <a:endParaRPr lang="en-US" altLang="en-US" sz="1600" b="1" i="1" dirty="0">
              <a:solidFill>
                <a:schemeClr val="bg1">
                  <a:lumMod val="95000"/>
                </a:schemeClr>
              </a:solidFill>
              <a:latin typeface="+mj-lt"/>
            </a:endParaRPr>
          </a:p>
          <a:p>
            <a:pPr marL="0" indent="0">
              <a:lnSpc>
                <a:spcPct val="80000"/>
              </a:lnSpc>
              <a:buNone/>
              <a:tabLst>
                <a:tab pos="4111625" algn="ctr"/>
                <a:tab pos="5951538" algn="ctr"/>
              </a:tabLst>
            </a:pPr>
            <a:r>
              <a:rPr lang="en-US" altLang="en-US" sz="1600" b="1" dirty="0">
                <a:solidFill>
                  <a:schemeClr val="bg1">
                    <a:lumMod val="95000"/>
                  </a:schemeClr>
                </a:solidFill>
                <a:latin typeface="+mj-lt"/>
              </a:rPr>
              <a:t>November 19, 2021</a:t>
            </a:r>
          </a:p>
          <a:p>
            <a:pPr>
              <a:lnSpc>
                <a:spcPct val="80000"/>
              </a:lnSpc>
              <a:tabLst>
                <a:tab pos="4111625" algn="ctr"/>
                <a:tab pos="5951538" algn="ctr"/>
              </a:tabLst>
            </a:pPr>
            <a:endParaRPr lang="en-US" altLang="en-US" sz="1800" b="1" i="1" dirty="0">
              <a:solidFill>
                <a:srgbClr val="000066"/>
              </a:solidFill>
              <a:latin typeface="Calibri" panose="020F0502020204030204" pitchFamily="34" charset="0"/>
            </a:endParaRPr>
          </a:p>
          <a:p>
            <a:pPr>
              <a:lnSpc>
                <a:spcPct val="80000"/>
              </a:lnSpc>
              <a:tabLst>
                <a:tab pos="4111625" algn="ctr"/>
                <a:tab pos="5951538" algn="ctr"/>
              </a:tabLst>
            </a:pPr>
            <a:endParaRPr lang="en-US" altLang="en-US" sz="900" b="1" dirty="0">
              <a:solidFill>
                <a:schemeClr val="accent2"/>
              </a:solidFill>
              <a:latin typeface="Arial" panose="020B0604020202020204" pitchFamily="34" charset="0"/>
            </a:endParaRPr>
          </a:p>
          <a:p>
            <a:pPr>
              <a:lnSpc>
                <a:spcPct val="80000"/>
              </a:lnSpc>
              <a:tabLst>
                <a:tab pos="4111625" algn="ctr"/>
                <a:tab pos="5951538" algn="ctr"/>
              </a:tabLst>
            </a:pPr>
            <a:endParaRPr lang="en-US" altLang="en-US" sz="1800" b="1" dirty="0">
              <a:solidFill>
                <a:srgbClr val="000066"/>
              </a:solidFill>
              <a:latin typeface="Arial" panose="020B0604020202020204" pitchFamily="34" charset="0"/>
            </a:endParaRPr>
          </a:p>
          <a:p>
            <a:pPr>
              <a:lnSpc>
                <a:spcPct val="80000"/>
              </a:lnSpc>
              <a:tabLst>
                <a:tab pos="4111625" algn="ctr"/>
                <a:tab pos="5951538" algn="ctr"/>
              </a:tabLst>
            </a:pPr>
            <a:endParaRPr lang="en-US" altLang="en-US" sz="1800" b="1" dirty="0">
              <a:solidFill>
                <a:srgbClr val="000066"/>
              </a:solidFill>
              <a:latin typeface="Arial" panose="020B0604020202020204" pitchFamily="34" charset="0"/>
            </a:endParaRPr>
          </a:p>
          <a:p>
            <a:pPr>
              <a:lnSpc>
                <a:spcPct val="80000"/>
              </a:lnSpc>
              <a:tabLst>
                <a:tab pos="4111625" algn="ctr"/>
                <a:tab pos="5951538" algn="ctr"/>
              </a:tabLst>
            </a:pPr>
            <a:endParaRPr lang="en-US" altLang="en-US" sz="1800" b="1" dirty="0">
              <a:solidFill>
                <a:srgbClr val="000066"/>
              </a:solidFill>
              <a:latin typeface="Arial" panose="020B0604020202020204" pitchFamily="34" charset="0"/>
            </a:endParaRPr>
          </a:p>
        </p:txBody>
      </p:sp>
      <p:sp>
        <p:nvSpPr>
          <p:cNvPr id="4" name="TextBox 10"/>
          <p:cNvSpPr txBox="1">
            <a:spLocks noChangeArrowheads="1"/>
          </p:cNvSpPr>
          <p:nvPr/>
        </p:nvSpPr>
        <p:spPr bwMode="auto">
          <a:xfrm>
            <a:off x="10216055" y="6183312"/>
            <a:ext cx="161229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1400" b="1">
                <a:solidFill>
                  <a:srgbClr val="4FA5F7"/>
                </a:solidFill>
                <a:cs typeface="Arial" panose="020B0604020202020204" pitchFamily="34" charset="0"/>
              </a:rPr>
              <a:t>@HoffmanAndy</a:t>
            </a:r>
            <a:endParaRPr lang="en-US" altLang="en-US" sz="1400" dirty="0">
              <a:solidFill>
                <a:srgbClr val="4FA5F7"/>
              </a:solidFill>
              <a:cs typeface="Arial" panose="020B0604020202020204" pitchFamily="34" charset="0"/>
            </a:endParaRPr>
          </a:p>
        </p:txBody>
      </p:sp>
      <p:pic>
        <p:nvPicPr>
          <p:cNvPr id="5" name="Picture 11" descr="Twitter_logo_blue.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6205" y="6249988"/>
            <a:ext cx="261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idx="4294967295"/>
          </p:nvPr>
        </p:nvSpPr>
        <p:spPr>
          <a:xfrm>
            <a:off x="1118035" y="1048183"/>
            <a:ext cx="10443923" cy="1143000"/>
          </a:xfrm>
          <a:prstGeom prst="rect">
            <a:avLst/>
          </a:prstGeom>
        </p:spPr>
        <p:txBody>
          <a:bodyPr>
            <a:noAutofit/>
          </a:bodyPr>
          <a:lstStyle/>
          <a:p>
            <a:pPr algn="l"/>
            <a:r>
              <a:rPr lang="en-US" altLang="ja-JP" sz="4800" b="1" dirty="0">
                <a:solidFill>
                  <a:srgbClr val="00B0F0"/>
                </a:solidFill>
                <a:latin typeface="Calibri" panose="020F0502020204030204" pitchFamily="34" charset="0"/>
              </a:rPr>
              <a:t>S</a:t>
            </a:r>
            <a:r>
              <a:rPr lang="en-US" altLang="ja-JP" sz="4000" b="1" dirty="0">
                <a:solidFill>
                  <a:srgbClr val="00B0F0"/>
                </a:solidFill>
                <a:latin typeface="Calibri" panose="020F0502020204030204" pitchFamily="34" charset="0"/>
              </a:rPr>
              <a:t>USTAINABLE </a:t>
            </a:r>
            <a:r>
              <a:rPr lang="en-US" altLang="ja-JP" sz="4800" b="1" dirty="0">
                <a:solidFill>
                  <a:srgbClr val="00B0F0"/>
                </a:solidFill>
                <a:latin typeface="Calibri" panose="020F0502020204030204" pitchFamily="34" charset="0"/>
              </a:rPr>
              <a:t>E</a:t>
            </a:r>
            <a:r>
              <a:rPr lang="en-US" altLang="ja-JP" sz="4000" b="1" dirty="0">
                <a:solidFill>
                  <a:srgbClr val="00B0F0"/>
                </a:solidFill>
                <a:latin typeface="Calibri" panose="020F0502020204030204" pitchFamily="34" charset="0"/>
              </a:rPr>
              <a:t>NTERPRISES</a:t>
            </a:r>
            <a:br>
              <a:rPr lang="en-US" altLang="ja-JP" sz="4000" b="1" dirty="0">
                <a:solidFill>
                  <a:srgbClr val="00B0F0"/>
                </a:solidFill>
                <a:latin typeface="Calibri" panose="020F0502020204030204" pitchFamily="34" charset="0"/>
              </a:rPr>
            </a:br>
            <a:r>
              <a:rPr lang="en-US" altLang="ja-JP" sz="4000" b="1" dirty="0">
                <a:solidFill>
                  <a:srgbClr val="00B0F0"/>
                </a:solidFill>
                <a:latin typeface="Calibri" panose="020F0502020204030204" pitchFamily="34" charset="0"/>
              </a:rPr>
              <a:t>Sustainability: A Call to Action</a:t>
            </a:r>
            <a:endParaRPr lang="en-US" altLang="en-US" sz="4000" b="1" dirty="0">
              <a:solidFill>
                <a:srgbClr val="00B0F0"/>
              </a:solidFill>
              <a:latin typeface="Calibri" panose="020F0502020204030204" pitchFamily="34" charset="0"/>
            </a:endParaRPr>
          </a:p>
        </p:txBody>
      </p:sp>
      <p:pic>
        <p:nvPicPr>
          <p:cNvPr id="12" name="Picture 16">
            <a:extLst>
              <a:ext uri="{FF2B5EF4-FFF2-40B4-BE49-F238E27FC236}">
                <a16:creationId xmlns:a16="http://schemas.microsoft.com/office/drawing/2014/main" id="{013F4B44-1921-5C4C-86D1-4348FC9C87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aphical user interface, text, application&#10;&#10;Description automatically generated">
            <a:extLst>
              <a:ext uri="{FF2B5EF4-FFF2-40B4-BE49-F238E27FC236}">
                <a16:creationId xmlns:a16="http://schemas.microsoft.com/office/drawing/2014/main" id="{DAC787C3-7678-5044-8DC4-33D113B0F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9964" y="2371056"/>
            <a:ext cx="3307319" cy="1582489"/>
          </a:xfrm>
          <a:prstGeom prst="rect">
            <a:avLst/>
          </a:prstGeom>
        </p:spPr>
      </p:pic>
      <p:pic>
        <p:nvPicPr>
          <p:cNvPr id="14" name="Picture 13" descr="Text&#10;&#10;Description automatically generated">
            <a:extLst>
              <a:ext uri="{FF2B5EF4-FFF2-40B4-BE49-F238E27FC236}">
                <a16:creationId xmlns:a16="http://schemas.microsoft.com/office/drawing/2014/main" id="{F7D35FA2-BAE8-5F4F-B90D-BF49A7DDFE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8537" y="2370203"/>
            <a:ext cx="3039782" cy="1591794"/>
          </a:xfrm>
          <a:prstGeom prst="rect">
            <a:avLst/>
          </a:prstGeom>
        </p:spPr>
      </p:pic>
      <p:pic>
        <p:nvPicPr>
          <p:cNvPr id="16" name="Picture 15" descr="Logo&#10;&#10;Description automatically generated">
            <a:extLst>
              <a:ext uri="{FF2B5EF4-FFF2-40B4-BE49-F238E27FC236}">
                <a16:creationId xmlns:a16="http://schemas.microsoft.com/office/drawing/2014/main" id="{2BF1B39E-C2D5-FA4C-9B8A-0A11A89B1F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9405" y="2370202"/>
            <a:ext cx="4159207" cy="1591795"/>
          </a:xfrm>
          <a:prstGeom prst="rect">
            <a:avLst/>
          </a:prstGeom>
        </p:spPr>
      </p:pic>
    </p:spTree>
    <p:extLst>
      <p:ext uri="{BB962C8B-B14F-4D97-AF65-F5344CB8AC3E}">
        <p14:creationId xmlns:p14="http://schemas.microsoft.com/office/powerpoint/2010/main" val="3946423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2" descr="Effects | Facts – Climate Change: Vital Signs of the Planet">
            <a:extLst>
              <a:ext uri="{FF2B5EF4-FFF2-40B4-BE49-F238E27FC236}">
                <a16:creationId xmlns:a16="http://schemas.microsoft.com/office/drawing/2014/main" id="{8FF6B5A4-E43C-7E4A-9DE6-0D57BC5F9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2862"/>
            <a:ext cx="12192000" cy="6001688"/>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Box 10"/>
          <p:cNvSpPr txBox="1">
            <a:spLocks noChangeArrowheads="1"/>
          </p:cNvSpPr>
          <p:nvPr/>
        </p:nvSpPr>
        <p:spPr bwMode="auto">
          <a:xfrm>
            <a:off x="5060950" y="384968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endParaRPr lang="en-US" altLang="en-US" sz="2400">
              <a:latin typeface="Times New Roman" charset="0"/>
            </a:endParaRPr>
          </a:p>
        </p:txBody>
      </p:sp>
      <p:sp>
        <p:nvSpPr>
          <p:cNvPr id="2" name="AutoShape 2" descr="Image result for erb institut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6">
            <a:extLst>
              <a:ext uri="{FF2B5EF4-FFF2-40B4-BE49-F238E27FC236}">
                <a16:creationId xmlns:a16="http://schemas.microsoft.com/office/drawing/2014/main" id="{CE01D23E-8847-2049-BAA5-959133093E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2" name="Picture 11" descr="Twitter_logo_blue.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78CB029-6A94-AB48-BD14-B883ED5601AE}"/>
              </a:ext>
            </a:extLst>
          </p:cNvPr>
          <p:cNvSpPr txBox="1"/>
          <p:nvPr/>
        </p:nvSpPr>
        <p:spPr>
          <a:xfrm>
            <a:off x="478714" y="438388"/>
            <a:ext cx="9719327" cy="584775"/>
          </a:xfrm>
          <a:prstGeom prst="rect">
            <a:avLst/>
          </a:prstGeom>
          <a:noFill/>
        </p:spPr>
        <p:txBody>
          <a:bodyPr wrap="none" rtlCol="0">
            <a:spAutoFit/>
          </a:bodyPr>
          <a:lstStyle/>
          <a:p>
            <a:r>
              <a:rPr lang="en-US" sz="3200" b="1" dirty="0">
                <a:solidFill>
                  <a:srgbClr val="00B0F0"/>
                </a:solidFill>
                <a:latin typeface="Arial" panose="020B0604020202020204" pitchFamily="34" charset="0"/>
                <a:cs typeface="Arial" panose="020B0604020202020204" pitchFamily="34" charset="0"/>
              </a:rPr>
              <a:t>At the root of all these - The market as solution.</a:t>
            </a:r>
            <a:endParaRPr lang="en-US" sz="3200" b="1" u="sng"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262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737428-3DD5-ED45-941E-7DFC6480E8E6}"/>
              </a:ext>
            </a:extLst>
          </p:cNvPr>
          <p:cNvSpPr/>
          <p:nvPr/>
        </p:nvSpPr>
        <p:spPr>
          <a:xfrm>
            <a:off x="1237618" y="1891312"/>
            <a:ext cx="4391048" cy="54451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anchor="ctr"/>
          <a:lstStyle/>
          <a:p>
            <a:pPr algn="ctr">
              <a:defRPr/>
            </a:pPr>
            <a:r>
              <a:rPr lang="en-US" sz="2400" b="1" baseline="30000" dirty="0">
                <a:solidFill>
                  <a:schemeClr val="tx1"/>
                </a:solidFill>
              </a:rPr>
              <a:t>ENTERPRISE INTEGRATION</a:t>
            </a:r>
          </a:p>
        </p:txBody>
      </p:sp>
      <p:sp>
        <p:nvSpPr>
          <p:cNvPr id="8" name="Rectangle 7">
            <a:extLst>
              <a:ext uri="{FF2B5EF4-FFF2-40B4-BE49-F238E27FC236}">
                <a16:creationId xmlns:a16="http://schemas.microsoft.com/office/drawing/2014/main" id="{FD22A5D6-6A11-E549-B76F-2C94688FF497}"/>
              </a:ext>
            </a:extLst>
          </p:cNvPr>
          <p:cNvSpPr/>
          <p:nvPr/>
        </p:nvSpPr>
        <p:spPr>
          <a:xfrm>
            <a:off x="6515049" y="1891312"/>
            <a:ext cx="4391048" cy="54451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anchor="ctr"/>
          <a:lstStyle/>
          <a:p>
            <a:pPr algn="ctr">
              <a:defRPr/>
            </a:pPr>
            <a:r>
              <a:rPr lang="en-US" sz="2400" b="1" baseline="30000" dirty="0">
                <a:solidFill>
                  <a:schemeClr val="tx1"/>
                </a:solidFill>
              </a:rPr>
              <a:t>MARKET TRANSFORMATION</a:t>
            </a:r>
          </a:p>
        </p:txBody>
      </p:sp>
      <p:sp>
        <p:nvSpPr>
          <p:cNvPr id="9" name="Rectangle 8">
            <a:extLst>
              <a:ext uri="{FF2B5EF4-FFF2-40B4-BE49-F238E27FC236}">
                <a16:creationId xmlns:a16="http://schemas.microsoft.com/office/drawing/2014/main" id="{D014973E-1F2B-7E48-AFE4-686413DE9BD0}"/>
              </a:ext>
            </a:extLst>
          </p:cNvPr>
          <p:cNvSpPr/>
          <p:nvPr/>
        </p:nvSpPr>
        <p:spPr>
          <a:xfrm>
            <a:off x="1237617" y="1240437"/>
            <a:ext cx="9668479" cy="45402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182880" anchor="ctr"/>
          <a:lstStyle/>
          <a:p>
            <a:pPr algn="ctr">
              <a:spcBef>
                <a:spcPts val="1200"/>
              </a:spcBef>
              <a:defRPr/>
            </a:pPr>
            <a:r>
              <a:rPr lang="en-US" sz="2800" b="1" baseline="30000" dirty="0">
                <a:solidFill>
                  <a:prstClr val="white"/>
                </a:solidFill>
              </a:rPr>
              <a:t>SUSTAINABLE</a:t>
            </a:r>
            <a:r>
              <a:rPr lang="en-US" sz="2800" b="1" dirty="0">
                <a:solidFill>
                  <a:prstClr val="white"/>
                </a:solidFill>
              </a:rPr>
              <a:t> </a:t>
            </a:r>
            <a:r>
              <a:rPr lang="en-US" sz="2800" b="1" baseline="30000" dirty="0">
                <a:solidFill>
                  <a:prstClr val="white"/>
                </a:solidFill>
              </a:rPr>
              <a:t>ENTERPRISE – 2 VIEWS</a:t>
            </a:r>
          </a:p>
        </p:txBody>
      </p:sp>
      <p:cxnSp>
        <p:nvCxnSpPr>
          <p:cNvPr id="15" name="Straight Arrow Connector 14">
            <a:extLst>
              <a:ext uri="{FF2B5EF4-FFF2-40B4-BE49-F238E27FC236}">
                <a16:creationId xmlns:a16="http://schemas.microsoft.com/office/drawing/2014/main" id="{A1F99A8C-88B6-C841-862F-C61EE9A847DB}"/>
              </a:ext>
            </a:extLst>
          </p:cNvPr>
          <p:cNvCxnSpPr>
            <a:cxnSpLocks/>
          </p:cNvCxnSpPr>
          <p:nvPr/>
        </p:nvCxnSpPr>
        <p:spPr>
          <a:xfrm flipV="1">
            <a:off x="6253163" y="1965924"/>
            <a:ext cx="0" cy="2844416"/>
          </a:xfrm>
          <a:prstGeom prst="straightConnector1">
            <a:avLst/>
          </a:prstGeom>
          <a:ln w="38100">
            <a:solidFill>
              <a:schemeClr val="tx2">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AE19CE9-A044-C144-AC3C-80E14B92A660}"/>
              </a:ext>
            </a:extLst>
          </p:cNvPr>
          <p:cNvCxnSpPr>
            <a:cxnSpLocks/>
          </p:cNvCxnSpPr>
          <p:nvPr/>
        </p:nvCxnSpPr>
        <p:spPr>
          <a:xfrm flipV="1">
            <a:off x="5940914" y="1965924"/>
            <a:ext cx="0" cy="2844416"/>
          </a:xfrm>
          <a:prstGeom prst="straightConnector1">
            <a:avLst/>
          </a:prstGeom>
          <a:ln w="38100">
            <a:solidFill>
              <a:schemeClr val="tx2">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00B376A-498D-7D4D-9318-1581C07EB35B}"/>
              </a:ext>
            </a:extLst>
          </p:cNvPr>
          <p:cNvSpPr/>
          <p:nvPr/>
        </p:nvSpPr>
        <p:spPr>
          <a:xfrm>
            <a:off x="3041304" y="1485511"/>
            <a:ext cx="469900" cy="4699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228600" anchor="ctr"/>
          <a:lstStyle/>
          <a:p>
            <a:pPr>
              <a:defRPr/>
            </a:pPr>
            <a:r>
              <a:rPr lang="en-US" sz="2800" b="1" baseline="30000" dirty="0">
                <a:solidFill>
                  <a:schemeClr val="tx1"/>
                </a:solidFill>
              </a:rPr>
              <a:t>1</a:t>
            </a:r>
          </a:p>
        </p:txBody>
      </p:sp>
      <p:sp>
        <p:nvSpPr>
          <p:cNvPr id="24" name="Oval 23">
            <a:extLst>
              <a:ext uri="{FF2B5EF4-FFF2-40B4-BE49-F238E27FC236}">
                <a16:creationId xmlns:a16="http://schemas.microsoft.com/office/drawing/2014/main" id="{27BEAD76-6792-7440-B295-23859663CDF9}"/>
              </a:ext>
            </a:extLst>
          </p:cNvPr>
          <p:cNvSpPr/>
          <p:nvPr/>
        </p:nvSpPr>
        <p:spPr>
          <a:xfrm>
            <a:off x="8556659" y="1496024"/>
            <a:ext cx="468313" cy="4699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228600" anchor="ctr"/>
          <a:lstStyle/>
          <a:p>
            <a:pPr>
              <a:defRPr/>
            </a:pPr>
            <a:r>
              <a:rPr lang="en-US" sz="2800" b="1" baseline="30000" dirty="0">
                <a:solidFill>
                  <a:schemeClr val="tx1"/>
                </a:solidFill>
              </a:rPr>
              <a:t>2</a:t>
            </a:r>
          </a:p>
        </p:txBody>
      </p:sp>
      <p:sp>
        <p:nvSpPr>
          <p:cNvPr id="14" name="Footer Placeholder 9">
            <a:extLst>
              <a:ext uri="{FF2B5EF4-FFF2-40B4-BE49-F238E27FC236}">
                <a16:creationId xmlns:a16="http://schemas.microsoft.com/office/drawing/2014/main" id="{ED334953-F20C-8F41-B85B-16DCC054753E}"/>
              </a:ext>
            </a:extLst>
          </p:cNvPr>
          <p:cNvSpPr txBox="1">
            <a:spLocks/>
          </p:cNvSpPr>
          <p:nvPr/>
        </p:nvSpPr>
        <p:spPr bwMode="auto">
          <a:xfrm>
            <a:off x="1237619" y="5877861"/>
            <a:ext cx="9668478" cy="476250"/>
          </a:xfrm>
          <a:prstGeom prst="rect">
            <a:avLst/>
          </a:prstGeom>
          <a:noFill/>
          <a:ln>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342900" indent="-342900" algn="r" rtl="0" eaLnBrk="1" fontAlgn="base" hangingPunct="1">
              <a:spcBef>
                <a:spcPct val="20000"/>
              </a:spcBef>
              <a:spcAft>
                <a:spcPct val="0"/>
              </a:spcAft>
              <a:buChar char="•"/>
              <a:defRPr sz="3200" kern="1200">
                <a:solidFill>
                  <a:schemeClr val="tx1"/>
                </a:solidFill>
                <a:latin typeface="Arial" charset="0"/>
                <a:ea typeface="MS PGothic" charset="-128"/>
                <a:cs typeface="+mn-cs"/>
              </a:defRPr>
            </a:lvl1pPr>
            <a:lvl2pPr marL="557213" indent="-214313" algn="l" rtl="0" eaLnBrk="0" fontAlgn="base" hangingPunct="0">
              <a:spcBef>
                <a:spcPct val="20000"/>
              </a:spcBef>
              <a:spcAft>
                <a:spcPct val="0"/>
              </a:spcAft>
              <a:buChar char="–"/>
              <a:defRPr sz="2800" kern="1200">
                <a:solidFill>
                  <a:schemeClr val="tx1"/>
                </a:solidFill>
                <a:latin typeface="Arial" charset="0"/>
                <a:ea typeface="MS PGothic" charset="-128"/>
                <a:cs typeface="+mn-cs"/>
              </a:defRPr>
            </a:lvl2pPr>
            <a:lvl3pPr marL="857250" indent="-171450" algn="l" rtl="0" eaLnBrk="0" fontAlgn="base" hangingPunct="0">
              <a:spcBef>
                <a:spcPct val="20000"/>
              </a:spcBef>
              <a:spcAft>
                <a:spcPct val="0"/>
              </a:spcAft>
              <a:buChar char="•"/>
              <a:defRPr sz="2400" kern="1200">
                <a:solidFill>
                  <a:schemeClr val="tx1"/>
                </a:solidFill>
                <a:latin typeface="Arial" charset="0"/>
                <a:ea typeface="MS PGothic" charset="-128"/>
                <a:cs typeface="+mn-cs"/>
              </a:defRPr>
            </a:lvl3pPr>
            <a:lvl4pPr marL="1200150" indent="-171450" algn="l" rtl="0" eaLnBrk="0" fontAlgn="base" hangingPunct="0">
              <a:spcBef>
                <a:spcPct val="20000"/>
              </a:spcBef>
              <a:spcAft>
                <a:spcPct val="0"/>
              </a:spcAft>
              <a:buChar char="–"/>
              <a:defRPr sz="2000" kern="1200">
                <a:solidFill>
                  <a:schemeClr val="tx1"/>
                </a:solidFill>
                <a:latin typeface="Arial" charset="0"/>
                <a:ea typeface="MS PGothic" charset="-128"/>
                <a:cs typeface="+mn-cs"/>
              </a:defRPr>
            </a:lvl4pPr>
            <a:lvl5pPr marL="1543050" indent="-171450" algn="l" rtl="0" eaLnBrk="0" fontAlgn="base" hangingPunct="0">
              <a:spcBef>
                <a:spcPct val="20000"/>
              </a:spcBef>
              <a:spcAft>
                <a:spcPct val="0"/>
              </a:spcAft>
              <a:buChar char="»"/>
              <a:defRPr sz="2000" kern="1200">
                <a:solidFill>
                  <a:schemeClr val="tx1"/>
                </a:solidFill>
                <a:latin typeface="Arial" charset="0"/>
                <a:ea typeface="MS PGothic" charset="-128"/>
                <a:cs typeface="+mn-cs"/>
              </a:defRPr>
            </a:lvl5pPr>
            <a:lvl6pPr marL="2000250" indent="-171450" algn="l" defTabSz="914400" rtl="0" eaLnBrk="0" fontAlgn="base" latinLnBrk="0" hangingPunct="0">
              <a:spcBef>
                <a:spcPct val="20000"/>
              </a:spcBef>
              <a:spcAft>
                <a:spcPct val="0"/>
              </a:spcAft>
              <a:buChar char="»"/>
              <a:defRPr sz="2000" kern="1200">
                <a:solidFill>
                  <a:schemeClr val="tx1"/>
                </a:solidFill>
                <a:latin typeface="Arial" charset="0"/>
                <a:ea typeface="MS PGothic" charset="-128"/>
                <a:cs typeface="+mn-cs"/>
              </a:defRPr>
            </a:lvl6pPr>
            <a:lvl7pPr marL="2457450" indent="-171450" algn="l" defTabSz="914400" rtl="0" eaLnBrk="0" fontAlgn="base" latinLnBrk="0" hangingPunct="0">
              <a:spcBef>
                <a:spcPct val="20000"/>
              </a:spcBef>
              <a:spcAft>
                <a:spcPct val="0"/>
              </a:spcAft>
              <a:buChar char="»"/>
              <a:defRPr sz="2000" kern="1200">
                <a:solidFill>
                  <a:schemeClr val="tx1"/>
                </a:solidFill>
                <a:latin typeface="Arial" charset="0"/>
                <a:ea typeface="MS PGothic" charset="-128"/>
                <a:cs typeface="+mn-cs"/>
              </a:defRPr>
            </a:lvl7pPr>
            <a:lvl8pPr marL="2914650" indent="-171450" algn="l" defTabSz="914400" rtl="0" eaLnBrk="0" fontAlgn="base" latinLnBrk="0" hangingPunct="0">
              <a:spcBef>
                <a:spcPct val="20000"/>
              </a:spcBef>
              <a:spcAft>
                <a:spcPct val="0"/>
              </a:spcAft>
              <a:buChar char="»"/>
              <a:defRPr sz="2000" kern="1200">
                <a:solidFill>
                  <a:schemeClr val="tx1"/>
                </a:solidFill>
                <a:latin typeface="Arial" charset="0"/>
                <a:ea typeface="MS PGothic" charset="-128"/>
                <a:cs typeface="+mn-cs"/>
              </a:defRPr>
            </a:lvl8pPr>
            <a:lvl9pPr marL="3371850" indent="-171450" algn="l" defTabSz="914400" rtl="0" eaLnBrk="0" fontAlgn="base" latinLnBrk="0" hangingPunct="0">
              <a:spcBef>
                <a:spcPct val="20000"/>
              </a:spcBef>
              <a:spcAft>
                <a:spcPct val="0"/>
              </a:spcAft>
              <a:buChar char="»"/>
              <a:defRPr sz="2000" kern="1200">
                <a:solidFill>
                  <a:schemeClr val="tx1"/>
                </a:solidFill>
                <a:latin typeface="Arial" charset="0"/>
                <a:ea typeface="MS PGothic" charset="-128"/>
                <a:cs typeface="+mn-cs"/>
              </a:defRPr>
            </a:lvl9pPr>
          </a:lstStyle>
          <a:p>
            <a:pPr marL="12700" indent="-12700" algn="l">
              <a:spcBef>
                <a:spcPct val="0"/>
              </a:spcBef>
              <a:buNone/>
              <a:defRPr/>
            </a:pPr>
            <a:r>
              <a:rPr lang="en-US" altLang="en-US" sz="900" dirty="0">
                <a:solidFill>
                  <a:schemeClr val="bg1"/>
                </a:solidFill>
                <a:latin typeface="+mn-lt"/>
              </a:rPr>
              <a:t>Source: </a:t>
            </a:r>
            <a:r>
              <a:rPr lang="en-US" altLang="en-US" sz="900" dirty="0">
                <a:solidFill>
                  <a:schemeClr val="bg1"/>
                </a:solidFill>
              </a:rPr>
              <a:t>Hoffman, A. (2018) “The next phase of business sustainability,” </a:t>
            </a:r>
            <a:r>
              <a:rPr lang="en-US" altLang="en-US" sz="900" i="1" dirty="0">
                <a:solidFill>
                  <a:schemeClr val="bg1"/>
                </a:solidFill>
              </a:rPr>
              <a:t>Stanford Social Innovation Review, </a:t>
            </a:r>
            <a:r>
              <a:rPr lang="en-US" altLang="en-US" sz="900" dirty="0">
                <a:solidFill>
                  <a:schemeClr val="bg1"/>
                </a:solidFill>
              </a:rPr>
              <a:t>Spring: 34-39; Hoffman, A. and J. </a:t>
            </a:r>
            <a:r>
              <a:rPr lang="en-US" altLang="en-US" sz="900" dirty="0" err="1">
                <a:solidFill>
                  <a:schemeClr val="bg1"/>
                </a:solidFill>
              </a:rPr>
              <a:t>Ehrenfeld</a:t>
            </a:r>
            <a:r>
              <a:rPr lang="en-US" altLang="en-US" sz="900" dirty="0">
                <a:solidFill>
                  <a:schemeClr val="bg1"/>
                </a:solidFill>
              </a:rPr>
              <a:t> (2015) “The fourth wave: Business management and business education in the age of the Anthropocene.” In E. Lawler, S. </a:t>
            </a:r>
            <a:r>
              <a:rPr lang="en-US" altLang="en-US" sz="900" dirty="0" err="1">
                <a:solidFill>
                  <a:schemeClr val="bg1"/>
                </a:solidFill>
              </a:rPr>
              <a:t>Mohrman</a:t>
            </a:r>
            <a:r>
              <a:rPr lang="en-US" altLang="en-US" sz="900" dirty="0">
                <a:solidFill>
                  <a:schemeClr val="bg1"/>
                </a:solidFill>
              </a:rPr>
              <a:t> and J. O’Toole (</a:t>
            </a:r>
            <a:r>
              <a:rPr lang="en-US" altLang="en-US" sz="900" dirty="0" err="1">
                <a:solidFill>
                  <a:schemeClr val="bg1"/>
                </a:solidFill>
              </a:rPr>
              <a:t>eds</a:t>
            </a:r>
            <a:r>
              <a:rPr lang="en-US" altLang="en-US" sz="900" dirty="0">
                <a:solidFill>
                  <a:schemeClr val="bg1"/>
                </a:solidFill>
              </a:rPr>
              <a:t>) </a:t>
            </a:r>
            <a:r>
              <a:rPr lang="en-US" altLang="en-US" sz="900" i="1" dirty="0">
                <a:solidFill>
                  <a:schemeClr val="bg1"/>
                </a:solidFill>
              </a:rPr>
              <a:t>Corporate Stewardship: Organizing for Sustainable Effectiveness</a:t>
            </a:r>
            <a:r>
              <a:rPr lang="en-US" altLang="en-US" sz="900" dirty="0">
                <a:solidFill>
                  <a:schemeClr val="bg1"/>
                </a:solidFill>
              </a:rPr>
              <a:t>, (Sheffield, UK: Greenleaf Publishing): 228-246; </a:t>
            </a:r>
            <a:endParaRPr lang="en-US" altLang="en-US" sz="900" dirty="0">
              <a:solidFill>
                <a:schemeClr val="bg1"/>
              </a:solidFill>
              <a:latin typeface="+mn-lt"/>
            </a:endParaRPr>
          </a:p>
        </p:txBody>
      </p:sp>
      <p:sp>
        <p:nvSpPr>
          <p:cNvPr id="16" name="TextBox 10">
            <a:extLst>
              <a:ext uri="{FF2B5EF4-FFF2-40B4-BE49-F238E27FC236}">
                <a16:creationId xmlns:a16="http://schemas.microsoft.com/office/drawing/2014/main" id="{58BB3244-09EA-244C-9C87-E42378B4C6F3}"/>
              </a:ext>
            </a:extLst>
          </p:cNvPr>
          <p:cNvSpPr txBox="1">
            <a:spLocks noChangeArrowheads="1"/>
          </p:cNvSpPr>
          <p:nvPr/>
        </p:nvSpPr>
        <p:spPr bwMode="auto">
          <a:xfrm>
            <a:off x="1237618" y="2565066"/>
            <a:ext cx="4547172" cy="3025957"/>
          </a:xfrm>
          <a:prstGeom prst="rect">
            <a:avLst/>
          </a:prstGeom>
          <a:noFill/>
          <a:ln>
            <a:noFill/>
          </a:ln>
        </p:spPr>
        <p:txBody>
          <a:bodyPr wrap="squar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marL="179388" indent="-179388">
              <a:lnSpc>
                <a:spcPts val="1900"/>
              </a:lnSpc>
              <a:spcBef>
                <a:spcPct val="0"/>
              </a:spcBef>
              <a:defRPr/>
            </a:pPr>
            <a:r>
              <a:rPr lang="en-US" altLang="en-US" sz="1800" b="1" dirty="0">
                <a:solidFill>
                  <a:srgbClr val="00B0F0"/>
                </a:solidFill>
                <a:latin typeface="Trebuchet MS" charset="0"/>
              </a:rPr>
              <a:t>Sustainability as a Market Shift</a:t>
            </a:r>
          </a:p>
          <a:p>
            <a:pPr marL="179388" indent="-179388">
              <a:lnSpc>
                <a:spcPts val="1900"/>
              </a:lnSpc>
              <a:spcBef>
                <a:spcPct val="0"/>
              </a:spcBef>
              <a:defRPr/>
            </a:pPr>
            <a:r>
              <a:rPr lang="en-US" altLang="en-US" sz="1400" b="1" dirty="0">
                <a:solidFill>
                  <a:schemeClr val="bg1"/>
                </a:solidFill>
                <a:latin typeface="Trebuchet MS" charset="0"/>
              </a:rPr>
              <a:t>Level of Analysis: Corporation/ Product/ Service</a:t>
            </a:r>
          </a:p>
          <a:p>
            <a:pPr marL="179388" indent="-179388">
              <a:lnSpc>
                <a:spcPts val="1900"/>
              </a:lnSpc>
              <a:spcBef>
                <a:spcPct val="0"/>
              </a:spcBef>
              <a:defRPr/>
            </a:pPr>
            <a:r>
              <a:rPr lang="en-US" altLang="en-US" sz="1400" b="1" dirty="0">
                <a:solidFill>
                  <a:schemeClr val="bg1"/>
                </a:solidFill>
                <a:latin typeface="Trebuchet MS" charset="0"/>
              </a:rPr>
              <a:t>Model: Translate into pre-existing business considerations.  </a:t>
            </a:r>
          </a:p>
          <a:p>
            <a:pPr marL="179388" indent="-179388">
              <a:lnSpc>
                <a:spcPts val="1900"/>
              </a:lnSpc>
              <a:spcBef>
                <a:spcPct val="0"/>
              </a:spcBef>
              <a:defRPr/>
            </a:pPr>
            <a:r>
              <a:rPr lang="en-US" altLang="en-US" sz="1400" b="1" dirty="0">
                <a:solidFill>
                  <a:schemeClr val="bg1"/>
                </a:solidFill>
                <a:latin typeface="Trebuchet MS" charset="0"/>
              </a:rPr>
              <a:t>Objective: Reduce unsustainability</a:t>
            </a:r>
          </a:p>
          <a:p>
            <a:pPr marL="179388" indent="-179388">
              <a:lnSpc>
                <a:spcPts val="1900"/>
              </a:lnSpc>
              <a:spcBef>
                <a:spcPct val="0"/>
              </a:spcBef>
              <a:defRPr/>
            </a:pPr>
            <a:r>
              <a:rPr lang="en-US" altLang="en-US" sz="1400" b="1" dirty="0">
                <a:solidFill>
                  <a:schemeClr val="bg1"/>
                </a:solidFill>
                <a:latin typeface="Trebuchet MS" charset="0"/>
              </a:rPr>
              <a:t>Corporate Posture: Reactive</a:t>
            </a:r>
          </a:p>
          <a:p>
            <a:pPr marL="179388" indent="-179388">
              <a:lnSpc>
                <a:spcPts val="1900"/>
              </a:lnSpc>
              <a:spcBef>
                <a:spcPct val="0"/>
              </a:spcBef>
              <a:defRPr/>
            </a:pPr>
            <a:endParaRPr lang="en-US" altLang="en-US" sz="1400" b="1" dirty="0">
              <a:solidFill>
                <a:schemeClr val="bg1"/>
              </a:solidFill>
              <a:latin typeface="Trebuchet MS" charset="0"/>
            </a:endParaRPr>
          </a:p>
          <a:p>
            <a:pPr marL="179388" indent="-179388">
              <a:lnSpc>
                <a:spcPts val="1900"/>
              </a:lnSpc>
              <a:spcBef>
                <a:spcPct val="0"/>
              </a:spcBef>
              <a:defRPr/>
            </a:pPr>
            <a:r>
              <a:rPr lang="en-US" altLang="en-US" sz="1400" b="1" dirty="0">
                <a:solidFill>
                  <a:schemeClr val="bg1"/>
                </a:solidFill>
                <a:latin typeface="Trebuchet MS" charset="0"/>
              </a:rPr>
              <a:t>Will help you get a job in today’s markets.</a:t>
            </a:r>
          </a:p>
          <a:p>
            <a:pPr marL="179388" indent="-179388">
              <a:lnSpc>
                <a:spcPts val="1900"/>
              </a:lnSpc>
              <a:spcBef>
                <a:spcPct val="0"/>
              </a:spcBef>
              <a:defRPr/>
            </a:pPr>
            <a:r>
              <a:rPr lang="en-US" altLang="en-US" sz="1400" b="1" dirty="0">
                <a:solidFill>
                  <a:schemeClr val="bg1"/>
                </a:solidFill>
                <a:latin typeface="Trebuchet MS" charset="0"/>
              </a:rPr>
              <a:t>Foundational for business sustainability.</a:t>
            </a:r>
          </a:p>
          <a:p>
            <a:pPr marL="179388" indent="-179388">
              <a:lnSpc>
                <a:spcPts val="1900"/>
              </a:lnSpc>
              <a:spcBef>
                <a:spcPct val="0"/>
              </a:spcBef>
              <a:defRPr/>
            </a:pPr>
            <a:endParaRPr lang="en-US" altLang="en-US" sz="1600" b="1" dirty="0">
              <a:solidFill>
                <a:srgbClr val="003767"/>
              </a:solidFill>
              <a:latin typeface="Trebuchet MS" charset="0"/>
            </a:endParaRPr>
          </a:p>
          <a:p>
            <a:pPr marL="179388" indent="-179388">
              <a:lnSpc>
                <a:spcPts val="1900"/>
              </a:lnSpc>
              <a:spcBef>
                <a:spcPct val="0"/>
              </a:spcBef>
              <a:defRPr/>
            </a:pPr>
            <a:endParaRPr lang="en-US" altLang="en-US" sz="1600" b="1" dirty="0">
              <a:solidFill>
                <a:srgbClr val="003767"/>
              </a:solidFill>
              <a:latin typeface="Trebuchet MS" charset="0"/>
            </a:endParaRPr>
          </a:p>
          <a:p>
            <a:pPr>
              <a:lnSpc>
                <a:spcPts val="1900"/>
              </a:lnSpc>
              <a:spcBef>
                <a:spcPct val="0"/>
              </a:spcBef>
              <a:buNone/>
              <a:defRPr/>
            </a:pPr>
            <a:endParaRPr lang="en-US" altLang="en-US" sz="2400" dirty="0">
              <a:solidFill>
                <a:srgbClr val="000000"/>
              </a:solidFill>
              <a:latin typeface="Trebuchet MS" charset="0"/>
            </a:endParaRPr>
          </a:p>
        </p:txBody>
      </p:sp>
      <p:sp>
        <p:nvSpPr>
          <p:cNvPr id="17" name="TextBox 11">
            <a:extLst>
              <a:ext uri="{FF2B5EF4-FFF2-40B4-BE49-F238E27FC236}">
                <a16:creationId xmlns:a16="http://schemas.microsoft.com/office/drawing/2014/main" id="{B6210D8A-BF53-EB46-8C87-CF9F01A00DA9}"/>
              </a:ext>
            </a:extLst>
          </p:cNvPr>
          <p:cNvSpPr txBox="1">
            <a:spLocks noChangeArrowheads="1"/>
          </p:cNvSpPr>
          <p:nvPr/>
        </p:nvSpPr>
        <p:spPr bwMode="auto">
          <a:xfrm>
            <a:off x="6515049" y="2544783"/>
            <a:ext cx="4551535" cy="2265557"/>
          </a:xfrm>
          <a:prstGeom prst="rect">
            <a:avLst/>
          </a:prstGeom>
          <a:noFill/>
          <a:ln>
            <a:noFill/>
          </a:ln>
        </p:spPr>
        <p:txBody>
          <a:bodyPr wrap="square">
            <a:spAutoFit/>
          </a:bodyPr>
          <a:lstStyle>
            <a:lvl1pPr marL="179388" indent="-179388">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ts val="1900"/>
              </a:lnSpc>
              <a:spcBef>
                <a:spcPct val="0"/>
              </a:spcBef>
            </a:pPr>
            <a:r>
              <a:rPr lang="en-US" altLang="en-US" sz="1800" b="1" dirty="0">
                <a:solidFill>
                  <a:srgbClr val="00B0F0"/>
                </a:solidFill>
                <a:latin typeface="Trebuchet MS" charset="0"/>
              </a:rPr>
              <a:t>Sustainability as Systems Change</a:t>
            </a:r>
          </a:p>
          <a:p>
            <a:pPr>
              <a:lnSpc>
                <a:spcPts val="1900"/>
              </a:lnSpc>
              <a:spcBef>
                <a:spcPct val="0"/>
              </a:spcBef>
            </a:pPr>
            <a:r>
              <a:rPr lang="en-US" altLang="en-US" sz="1400" b="1" dirty="0">
                <a:solidFill>
                  <a:schemeClr val="bg1"/>
                </a:solidFill>
                <a:latin typeface="Trebuchet MS" charset="0"/>
              </a:rPr>
              <a:t>Level of Analysis: System</a:t>
            </a:r>
          </a:p>
          <a:p>
            <a:pPr>
              <a:lnSpc>
                <a:spcPts val="1900"/>
              </a:lnSpc>
              <a:spcBef>
                <a:spcPct val="0"/>
              </a:spcBef>
            </a:pPr>
            <a:r>
              <a:rPr lang="en-US" altLang="en-US" sz="1400" b="1" dirty="0">
                <a:solidFill>
                  <a:schemeClr val="bg1"/>
                </a:solidFill>
                <a:latin typeface="Trebuchet MS" charset="0"/>
              </a:rPr>
              <a:t>Model: Transform markets by reexamining taken-for-granted assumptions. </a:t>
            </a:r>
          </a:p>
          <a:p>
            <a:pPr>
              <a:lnSpc>
                <a:spcPts val="1900"/>
              </a:lnSpc>
              <a:spcBef>
                <a:spcPct val="0"/>
              </a:spcBef>
            </a:pPr>
            <a:r>
              <a:rPr lang="en-US" altLang="en-US" sz="1400" b="1" dirty="0">
                <a:solidFill>
                  <a:schemeClr val="bg1"/>
                </a:solidFill>
                <a:latin typeface="Trebuchet MS" charset="0"/>
              </a:rPr>
              <a:t>Objective: Create sustainability</a:t>
            </a:r>
          </a:p>
          <a:p>
            <a:pPr>
              <a:lnSpc>
                <a:spcPts val="1900"/>
              </a:lnSpc>
              <a:spcBef>
                <a:spcPct val="0"/>
              </a:spcBef>
            </a:pPr>
            <a:r>
              <a:rPr lang="en-US" altLang="en-US" sz="1400" b="1" dirty="0">
                <a:solidFill>
                  <a:schemeClr val="bg1"/>
                </a:solidFill>
                <a:latin typeface="Trebuchet MS" charset="0"/>
              </a:rPr>
              <a:t>Corporate Posture: Proactive</a:t>
            </a:r>
          </a:p>
          <a:p>
            <a:pPr>
              <a:lnSpc>
                <a:spcPts val="1900"/>
              </a:lnSpc>
              <a:spcBef>
                <a:spcPct val="0"/>
              </a:spcBef>
            </a:pPr>
            <a:endParaRPr lang="en-US" altLang="en-US" sz="1400" b="1" dirty="0">
              <a:solidFill>
                <a:schemeClr val="bg1"/>
              </a:solidFill>
              <a:latin typeface="Trebuchet MS" charset="0"/>
            </a:endParaRPr>
          </a:p>
          <a:p>
            <a:pPr>
              <a:lnSpc>
                <a:spcPts val="1900"/>
              </a:lnSpc>
              <a:spcBef>
                <a:spcPct val="0"/>
              </a:spcBef>
            </a:pPr>
            <a:r>
              <a:rPr lang="en-US" altLang="en-US" sz="1400" b="1" dirty="0">
                <a:solidFill>
                  <a:schemeClr val="bg1"/>
                </a:solidFill>
                <a:latin typeface="Trebuchet MS" charset="0"/>
              </a:rPr>
              <a:t>Will help you set a vision for tomorrow’s markets.</a:t>
            </a:r>
          </a:p>
          <a:p>
            <a:pPr>
              <a:lnSpc>
                <a:spcPts val="1900"/>
              </a:lnSpc>
              <a:spcBef>
                <a:spcPct val="0"/>
              </a:spcBef>
            </a:pPr>
            <a:r>
              <a:rPr lang="en-US" altLang="en-US" sz="1400" b="1" dirty="0">
                <a:solidFill>
                  <a:schemeClr val="bg1"/>
                </a:solidFill>
                <a:latin typeface="Trebuchet MS" charset="0"/>
              </a:rPr>
              <a:t>Additive to Enterprise Integration</a:t>
            </a:r>
          </a:p>
        </p:txBody>
      </p:sp>
      <p:pic>
        <p:nvPicPr>
          <p:cNvPr id="18" name="Picture 16">
            <a:extLst>
              <a:ext uri="{FF2B5EF4-FFF2-40B4-BE49-F238E27FC236}">
                <a16:creationId xmlns:a16="http://schemas.microsoft.com/office/drawing/2014/main" id="{E1919CBD-4BDC-A64F-9A0D-F62FCD72A8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0">
            <a:extLst>
              <a:ext uri="{FF2B5EF4-FFF2-40B4-BE49-F238E27FC236}">
                <a16:creationId xmlns:a16="http://schemas.microsoft.com/office/drawing/2014/main" id="{D1AB28C0-399A-8D46-92AC-C678B9F88C58}"/>
              </a:ext>
            </a:extLst>
          </p:cNvPr>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20" name="Picture 11" descr="Twitter_logo_blue.eps">
            <a:extLst>
              <a:ext uri="{FF2B5EF4-FFF2-40B4-BE49-F238E27FC236}">
                <a16:creationId xmlns:a16="http://schemas.microsoft.com/office/drawing/2014/main" id="{983ABC58-C5B7-364D-9617-B63E2CB91F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98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5" name="Picture 3" descr="typewriter">
            <a:extLst>
              <a:ext uri="{FF2B5EF4-FFF2-40B4-BE49-F238E27FC236}">
                <a16:creationId xmlns:a16="http://schemas.microsoft.com/office/drawing/2014/main" id="{41A2F10D-EE26-F144-9646-2572499B5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682" y="2727087"/>
            <a:ext cx="2157101"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4" descr="laptop">
            <a:extLst>
              <a:ext uri="{FF2B5EF4-FFF2-40B4-BE49-F238E27FC236}">
                <a16:creationId xmlns:a16="http://schemas.microsoft.com/office/drawing/2014/main" id="{67FBB0F9-49AB-C747-853C-2A0ADF963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706" y="2749521"/>
            <a:ext cx="2220994" cy="151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phone lines">
            <a:extLst>
              <a:ext uri="{FF2B5EF4-FFF2-40B4-BE49-F238E27FC236}">
                <a16:creationId xmlns:a16="http://schemas.microsoft.com/office/drawing/2014/main" id="{1278A7D6-CA81-3F42-BE9F-E68CF407C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4281" y="733289"/>
            <a:ext cx="1273502" cy="191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cell tower 2">
            <a:extLst>
              <a:ext uri="{FF2B5EF4-FFF2-40B4-BE49-F238E27FC236}">
                <a16:creationId xmlns:a16="http://schemas.microsoft.com/office/drawing/2014/main" id="{F9B96DD8-3AE7-D74E-90DD-DCB1AAD18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8301" y="745887"/>
            <a:ext cx="1319989"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MP3">
            <a:extLst>
              <a:ext uri="{FF2B5EF4-FFF2-40B4-BE49-F238E27FC236}">
                <a16:creationId xmlns:a16="http://schemas.microsoft.com/office/drawing/2014/main" id="{F78846C9-A73D-5943-ADA4-C75FE0BD18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8299" y="4368800"/>
            <a:ext cx="1342691" cy="18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walkman">
            <a:extLst>
              <a:ext uri="{FF2B5EF4-FFF2-40B4-BE49-F238E27FC236}">
                <a16:creationId xmlns:a16="http://schemas.microsoft.com/office/drawing/2014/main" id="{1C18C8F6-5E4D-3A43-B4A3-056BCE2E0B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3178" y="4319587"/>
            <a:ext cx="1279524" cy="192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AutoShape 11">
            <a:extLst>
              <a:ext uri="{FF2B5EF4-FFF2-40B4-BE49-F238E27FC236}">
                <a16:creationId xmlns:a16="http://schemas.microsoft.com/office/drawing/2014/main" id="{622AE6F1-9394-F247-8A57-4EC83AB3C3C2}"/>
              </a:ext>
            </a:extLst>
          </p:cNvPr>
          <p:cNvSpPr>
            <a:spLocks noChangeArrowheads="1"/>
          </p:cNvSpPr>
          <p:nvPr/>
        </p:nvSpPr>
        <p:spPr bwMode="auto">
          <a:xfrm>
            <a:off x="6554789" y="454577"/>
            <a:ext cx="1279525" cy="602457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B0F0">
              <a:alpha val="58823"/>
            </a:srgbClr>
          </a:solidFill>
          <a:ln w="9525">
            <a:solidFill>
              <a:srgbClr val="0033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000" b="1" dirty="0">
                <a:solidFill>
                  <a:schemeClr val="bg1"/>
                </a:solidFill>
                <a:latin typeface="Calibri" panose="020F0502020204030204" pitchFamily="34" charset="0"/>
                <a:cs typeface="Calibri" panose="020F0502020204030204" pitchFamily="34" charset="0"/>
              </a:rPr>
              <a:t>Market</a:t>
            </a:r>
            <a:br>
              <a:rPr lang="en-US" altLang="en-US" sz="2000" b="1" dirty="0">
                <a:solidFill>
                  <a:schemeClr val="bg1"/>
                </a:solidFill>
                <a:latin typeface="Calibri" panose="020F0502020204030204" pitchFamily="34" charset="0"/>
                <a:cs typeface="Calibri" panose="020F0502020204030204" pitchFamily="34" charset="0"/>
              </a:rPr>
            </a:br>
            <a:r>
              <a:rPr lang="en-US" altLang="en-US" sz="2000" b="1" dirty="0">
                <a:solidFill>
                  <a:schemeClr val="bg1"/>
                </a:solidFill>
                <a:latin typeface="Calibri" panose="020F0502020204030204" pitchFamily="34" charset="0"/>
                <a:cs typeface="Calibri" panose="020F0502020204030204" pitchFamily="34" charset="0"/>
              </a:rPr>
              <a:t>Shift</a:t>
            </a:r>
          </a:p>
        </p:txBody>
      </p:sp>
      <p:pic>
        <p:nvPicPr>
          <p:cNvPr id="15" name="Picture 16">
            <a:extLst>
              <a:ext uri="{FF2B5EF4-FFF2-40B4-BE49-F238E27FC236}">
                <a16:creationId xmlns:a16="http://schemas.microsoft.com/office/drawing/2014/main" id="{CE01D23E-8847-2049-BAA5-959133093ED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0">
            <a:extLst>
              <a:ext uri="{FF2B5EF4-FFF2-40B4-BE49-F238E27FC236}">
                <a16:creationId xmlns:a16="http://schemas.microsoft.com/office/drawing/2014/main" id="{6C4BD885-C61A-794B-9E0E-ABF1EA17CF64}"/>
              </a:ext>
            </a:extLst>
          </p:cNvPr>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4" name="Picture 11" descr="Twitter_logo_blue.eps">
            <a:extLst>
              <a:ext uri="{FF2B5EF4-FFF2-40B4-BE49-F238E27FC236}">
                <a16:creationId xmlns:a16="http://schemas.microsoft.com/office/drawing/2014/main" id="{D2717948-2F81-F246-8B95-AB884EF9087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a:extLst>
              <a:ext uri="{FF2B5EF4-FFF2-40B4-BE49-F238E27FC236}">
                <a16:creationId xmlns:a16="http://schemas.microsoft.com/office/drawing/2014/main" id="{883D99B5-A0AF-B24B-8BCD-EE15DAD11CB4}"/>
              </a:ext>
            </a:extLst>
          </p:cNvPr>
          <p:cNvSpPr>
            <a:spLocks noChangeArrowheads="1"/>
          </p:cNvSpPr>
          <p:nvPr/>
        </p:nvSpPr>
        <p:spPr bwMode="auto">
          <a:xfrm>
            <a:off x="263987" y="454578"/>
            <a:ext cx="30428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B0F0"/>
                </a:solidFill>
              </a:rPr>
              <a:t>1. Sustainability</a:t>
            </a:r>
          </a:p>
          <a:p>
            <a:pPr eaLnBrk="1" hangingPunct="1">
              <a:spcBef>
                <a:spcPct val="0"/>
              </a:spcBef>
              <a:buFontTx/>
              <a:buNone/>
            </a:pPr>
            <a:r>
              <a:rPr lang="en-US" altLang="en-US" sz="2800" b="1" dirty="0">
                <a:solidFill>
                  <a:srgbClr val="00B0F0"/>
                </a:solidFill>
              </a:rPr>
              <a:t>as a Market Shift</a:t>
            </a:r>
            <a:endParaRPr lang="en-US" altLang="en-US" sz="2800" b="1" i="1" dirty="0">
              <a:solidFill>
                <a:srgbClr val="00B0F0"/>
              </a:solidFill>
            </a:endParaRPr>
          </a:p>
        </p:txBody>
      </p:sp>
    </p:spTree>
    <p:extLst>
      <p:ext uri="{BB962C8B-B14F-4D97-AF65-F5344CB8AC3E}">
        <p14:creationId xmlns:p14="http://schemas.microsoft.com/office/powerpoint/2010/main" val="212549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25E44C87-18EA-4A47-8A4A-F327590C46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766331" y="2170323"/>
            <a:ext cx="2434728" cy="2456761"/>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Sustainability</a:t>
            </a:r>
          </a:p>
          <a:p>
            <a:pPr algn="ctr"/>
            <a:r>
              <a:rPr lang="en-US" sz="1200" b="1" dirty="0">
                <a:solidFill>
                  <a:schemeClr val="tx1"/>
                </a:solidFill>
              </a:rPr>
              <a:t>Strategy</a:t>
            </a:r>
          </a:p>
        </p:txBody>
      </p:sp>
      <p:sp>
        <p:nvSpPr>
          <p:cNvPr id="11" name="TextBox 10"/>
          <p:cNvSpPr txBox="1"/>
          <p:nvPr/>
        </p:nvSpPr>
        <p:spPr>
          <a:xfrm>
            <a:off x="7357514" y="1281436"/>
            <a:ext cx="1474058" cy="276999"/>
          </a:xfrm>
          <a:prstGeom prst="rect">
            <a:avLst/>
          </a:prstGeom>
          <a:noFill/>
        </p:spPr>
        <p:txBody>
          <a:bodyPr wrap="none" rtlCol="0">
            <a:spAutoFit/>
          </a:bodyPr>
          <a:lstStyle/>
          <a:p>
            <a:r>
              <a:rPr lang="en-US" sz="1200" dirty="0">
                <a:solidFill>
                  <a:schemeClr val="bg1"/>
                </a:solidFill>
              </a:rPr>
              <a:t>Domestic Regulation</a:t>
            </a:r>
          </a:p>
        </p:txBody>
      </p:sp>
      <p:sp>
        <p:nvSpPr>
          <p:cNvPr id="12" name="TextBox 11"/>
          <p:cNvSpPr txBox="1"/>
          <p:nvPr/>
        </p:nvSpPr>
        <p:spPr>
          <a:xfrm>
            <a:off x="8885478" y="1429149"/>
            <a:ext cx="1026563" cy="461665"/>
          </a:xfrm>
          <a:prstGeom prst="rect">
            <a:avLst/>
          </a:prstGeom>
          <a:noFill/>
        </p:spPr>
        <p:txBody>
          <a:bodyPr wrap="none" rtlCol="0">
            <a:spAutoFit/>
          </a:bodyPr>
          <a:lstStyle/>
          <a:p>
            <a:r>
              <a:rPr lang="en-US" sz="1200" dirty="0">
                <a:solidFill>
                  <a:schemeClr val="bg1"/>
                </a:solidFill>
              </a:rPr>
              <a:t>International </a:t>
            </a:r>
            <a:br>
              <a:rPr lang="en-US" sz="1200" dirty="0">
                <a:solidFill>
                  <a:schemeClr val="bg1"/>
                </a:solidFill>
              </a:rPr>
            </a:br>
            <a:r>
              <a:rPr lang="en-US" sz="1200" dirty="0">
                <a:solidFill>
                  <a:schemeClr val="bg1"/>
                </a:solidFill>
              </a:rPr>
              <a:t>Regulation</a:t>
            </a:r>
          </a:p>
        </p:txBody>
      </p:sp>
      <p:sp>
        <p:nvSpPr>
          <p:cNvPr id="13" name="TextBox 12"/>
          <p:cNvSpPr txBox="1"/>
          <p:nvPr/>
        </p:nvSpPr>
        <p:spPr>
          <a:xfrm>
            <a:off x="9772592" y="2437174"/>
            <a:ext cx="789575" cy="461665"/>
          </a:xfrm>
          <a:prstGeom prst="rect">
            <a:avLst/>
          </a:prstGeom>
          <a:noFill/>
        </p:spPr>
        <p:txBody>
          <a:bodyPr wrap="none" rtlCol="0">
            <a:spAutoFit/>
          </a:bodyPr>
          <a:lstStyle/>
          <a:p>
            <a:r>
              <a:rPr lang="en-US" sz="1200" dirty="0">
                <a:solidFill>
                  <a:schemeClr val="bg1"/>
                </a:solidFill>
              </a:rPr>
              <a:t>Suppliers </a:t>
            </a:r>
            <a:br>
              <a:rPr lang="en-US" sz="1200" dirty="0">
                <a:solidFill>
                  <a:schemeClr val="bg1"/>
                </a:solidFill>
              </a:rPr>
            </a:br>
            <a:r>
              <a:rPr lang="en-US" sz="1200" dirty="0">
                <a:solidFill>
                  <a:schemeClr val="bg1"/>
                </a:solidFill>
              </a:rPr>
              <a:t>&amp; Buyers</a:t>
            </a:r>
          </a:p>
        </p:txBody>
      </p:sp>
      <p:sp>
        <p:nvSpPr>
          <p:cNvPr id="14" name="TextBox 13"/>
          <p:cNvSpPr txBox="1"/>
          <p:nvPr/>
        </p:nvSpPr>
        <p:spPr>
          <a:xfrm>
            <a:off x="8614086" y="5053946"/>
            <a:ext cx="880947" cy="276999"/>
          </a:xfrm>
          <a:prstGeom prst="rect">
            <a:avLst/>
          </a:prstGeom>
          <a:noFill/>
        </p:spPr>
        <p:txBody>
          <a:bodyPr wrap="none" rtlCol="0">
            <a:spAutoFit/>
          </a:bodyPr>
          <a:lstStyle/>
          <a:p>
            <a:r>
              <a:rPr lang="en-US" sz="1200" dirty="0">
                <a:solidFill>
                  <a:schemeClr val="bg1"/>
                </a:solidFill>
              </a:rPr>
              <a:t>Consumers</a:t>
            </a:r>
          </a:p>
        </p:txBody>
      </p:sp>
      <p:sp>
        <p:nvSpPr>
          <p:cNvPr id="15" name="TextBox 14"/>
          <p:cNvSpPr txBox="1"/>
          <p:nvPr/>
        </p:nvSpPr>
        <p:spPr>
          <a:xfrm>
            <a:off x="9715969" y="3920953"/>
            <a:ext cx="1037592" cy="461665"/>
          </a:xfrm>
          <a:prstGeom prst="rect">
            <a:avLst/>
          </a:prstGeom>
          <a:noFill/>
        </p:spPr>
        <p:txBody>
          <a:bodyPr wrap="none" rtlCol="0">
            <a:spAutoFit/>
          </a:bodyPr>
          <a:lstStyle/>
          <a:p>
            <a:r>
              <a:rPr lang="en-US" sz="1200" dirty="0">
                <a:solidFill>
                  <a:schemeClr val="bg1"/>
                </a:solidFill>
              </a:rPr>
              <a:t>Shareholders </a:t>
            </a:r>
            <a:br>
              <a:rPr lang="en-US" sz="1200" dirty="0">
                <a:solidFill>
                  <a:schemeClr val="bg1"/>
                </a:solidFill>
              </a:rPr>
            </a:br>
            <a:r>
              <a:rPr lang="en-US" sz="1200" dirty="0">
                <a:solidFill>
                  <a:schemeClr val="bg1"/>
                </a:solidFill>
              </a:rPr>
              <a:t>&amp; Investors</a:t>
            </a:r>
          </a:p>
        </p:txBody>
      </p:sp>
      <p:sp>
        <p:nvSpPr>
          <p:cNvPr id="16" name="TextBox 15"/>
          <p:cNvSpPr txBox="1"/>
          <p:nvPr/>
        </p:nvSpPr>
        <p:spPr>
          <a:xfrm>
            <a:off x="9873044" y="3301099"/>
            <a:ext cx="551946" cy="276999"/>
          </a:xfrm>
          <a:prstGeom prst="rect">
            <a:avLst/>
          </a:prstGeom>
          <a:noFill/>
        </p:spPr>
        <p:txBody>
          <a:bodyPr wrap="none" rtlCol="0">
            <a:spAutoFit/>
          </a:bodyPr>
          <a:lstStyle/>
          <a:p>
            <a:r>
              <a:rPr lang="en-US" sz="1200" dirty="0">
                <a:solidFill>
                  <a:schemeClr val="bg1"/>
                </a:solidFill>
              </a:rPr>
              <a:t>Banks</a:t>
            </a:r>
          </a:p>
        </p:txBody>
      </p:sp>
      <p:sp>
        <p:nvSpPr>
          <p:cNvPr id="17" name="TextBox 16"/>
          <p:cNvSpPr txBox="1"/>
          <p:nvPr/>
        </p:nvSpPr>
        <p:spPr>
          <a:xfrm>
            <a:off x="9356259" y="4569769"/>
            <a:ext cx="878767" cy="461665"/>
          </a:xfrm>
          <a:prstGeom prst="rect">
            <a:avLst/>
          </a:prstGeom>
          <a:noFill/>
        </p:spPr>
        <p:txBody>
          <a:bodyPr wrap="none" rtlCol="0">
            <a:spAutoFit/>
          </a:bodyPr>
          <a:lstStyle/>
          <a:p>
            <a:r>
              <a:rPr lang="en-US" sz="1200" dirty="0">
                <a:solidFill>
                  <a:schemeClr val="bg1"/>
                </a:solidFill>
              </a:rPr>
              <a:t>Insurance </a:t>
            </a:r>
            <a:br>
              <a:rPr lang="en-US" sz="1200" dirty="0">
                <a:solidFill>
                  <a:schemeClr val="bg1"/>
                </a:solidFill>
              </a:rPr>
            </a:br>
            <a:r>
              <a:rPr lang="en-US" sz="1200" dirty="0">
                <a:solidFill>
                  <a:schemeClr val="bg1"/>
                </a:solidFill>
              </a:rPr>
              <a:t>Companies</a:t>
            </a:r>
          </a:p>
        </p:txBody>
      </p:sp>
      <p:sp>
        <p:nvSpPr>
          <p:cNvPr id="18" name="TextBox 17"/>
          <p:cNvSpPr txBox="1"/>
          <p:nvPr/>
        </p:nvSpPr>
        <p:spPr>
          <a:xfrm>
            <a:off x="7367567" y="5251463"/>
            <a:ext cx="1342355" cy="276999"/>
          </a:xfrm>
          <a:prstGeom prst="rect">
            <a:avLst/>
          </a:prstGeom>
          <a:noFill/>
        </p:spPr>
        <p:txBody>
          <a:bodyPr wrap="none" rtlCol="0">
            <a:spAutoFit/>
          </a:bodyPr>
          <a:lstStyle/>
          <a:p>
            <a:r>
              <a:rPr lang="en-US" sz="1200" dirty="0">
                <a:solidFill>
                  <a:schemeClr val="bg1"/>
                </a:solidFill>
              </a:rPr>
              <a:t>Trade Associations</a:t>
            </a:r>
          </a:p>
        </p:txBody>
      </p:sp>
      <p:sp>
        <p:nvSpPr>
          <p:cNvPr id="19" name="TextBox 18"/>
          <p:cNvSpPr txBox="1"/>
          <p:nvPr/>
        </p:nvSpPr>
        <p:spPr>
          <a:xfrm>
            <a:off x="6407984" y="5053946"/>
            <a:ext cx="957185" cy="276999"/>
          </a:xfrm>
          <a:prstGeom prst="rect">
            <a:avLst/>
          </a:prstGeom>
          <a:noFill/>
        </p:spPr>
        <p:txBody>
          <a:bodyPr wrap="none" rtlCol="0">
            <a:spAutoFit/>
          </a:bodyPr>
          <a:lstStyle/>
          <a:p>
            <a:r>
              <a:rPr lang="en-US" sz="1200" dirty="0">
                <a:solidFill>
                  <a:schemeClr val="bg1"/>
                </a:solidFill>
              </a:rPr>
              <a:t>Competitors</a:t>
            </a:r>
          </a:p>
        </p:txBody>
      </p:sp>
      <p:sp>
        <p:nvSpPr>
          <p:cNvPr id="20" name="TextBox 19"/>
          <p:cNvSpPr txBox="1"/>
          <p:nvPr/>
        </p:nvSpPr>
        <p:spPr>
          <a:xfrm>
            <a:off x="5862186" y="4606750"/>
            <a:ext cx="918778" cy="276999"/>
          </a:xfrm>
          <a:prstGeom prst="rect">
            <a:avLst/>
          </a:prstGeom>
          <a:noFill/>
        </p:spPr>
        <p:txBody>
          <a:bodyPr wrap="none" rtlCol="0">
            <a:spAutoFit/>
          </a:bodyPr>
          <a:lstStyle/>
          <a:p>
            <a:r>
              <a:rPr lang="en-US" sz="1200" dirty="0">
                <a:solidFill>
                  <a:schemeClr val="bg1"/>
                </a:solidFill>
              </a:rPr>
              <a:t>Consultants</a:t>
            </a:r>
          </a:p>
        </p:txBody>
      </p:sp>
      <p:sp>
        <p:nvSpPr>
          <p:cNvPr id="21" name="TextBox 20"/>
          <p:cNvSpPr txBox="1"/>
          <p:nvPr/>
        </p:nvSpPr>
        <p:spPr>
          <a:xfrm>
            <a:off x="5133813" y="3881346"/>
            <a:ext cx="1126912" cy="461665"/>
          </a:xfrm>
          <a:prstGeom prst="rect">
            <a:avLst/>
          </a:prstGeom>
          <a:noFill/>
        </p:spPr>
        <p:txBody>
          <a:bodyPr wrap="none" rtlCol="0">
            <a:spAutoFit/>
          </a:bodyPr>
          <a:lstStyle/>
          <a:p>
            <a:pPr algn="r"/>
            <a:r>
              <a:rPr lang="en-US" sz="1200" dirty="0">
                <a:solidFill>
                  <a:schemeClr val="bg1"/>
                </a:solidFill>
              </a:rPr>
              <a:t>Environmental </a:t>
            </a:r>
            <a:br>
              <a:rPr lang="en-US" sz="1200" dirty="0">
                <a:solidFill>
                  <a:schemeClr val="bg1"/>
                </a:solidFill>
              </a:rPr>
            </a:br>
            <a:r>
              <a:rPr lang="en-US" sz="1200" dirty="0">
                <a:solidFill>
                  <a:schemeClr val="bg1"/>
                </a:solidFill>
              </a:rPr>
              <a:t>NGOs</a:t>
            </a:r>
          </a:p>
        </p:txBody>
      </p:sp>
      <p:sp>
        <p:nvSpPr>
          <p:cNvPr id="22" name="TextBox 21"/>
          <p:cNvSpPr txBox="1"/>
          <p:nvPr/>
        </p:nvSpPr>
        <p:spPr>
          <a:xfrm>
            <a:off x="5922787" y="1890099"/>
            <a:ext cx="802143" cy="276999"/>
          </a:xfrm>
          <a:prstGeom prst="rect">
            <a:avLst/>
          </a:prstGeom>
          <a:noFill/>
        </p:spPr>
        <p:txBody>
          <a:bodyPr wrap="none" rtlCol="0">
            <a:spAutoFit/>
          </a:bodyPr>
          <a:lstStyle/>
          <a:p>
            <a:r>
              <a:rPr lang="en-US" sz="1200" dirty="0">
                <a:solidFill>
                  <a:schemeClr val="bg1"/>
                </a:solidFill>
              </a:rPr>
              <a:t>Academia</a:t>
            </a:r>
          </a:p>
        </p:txBody>
      </p:sp>
      <p:sp>
        <p:nvSpPr>
          <p:cNvPr id="23" name="TextBox 22"/>
          <p:cNvSpPr txBox="1"/>
          <p:nvPr/>
        </p:nvSpPr>
        <p:spPr>
          <a:xfrm>
            <a:off x="5651278" y="2547187"/>
            <a:ext cx="683200" cy="276999"/>
          </a:xfrm>
          <a:prstGeom prst="rect">
            <a:avLst/>
          </a:prstGeom>
          <a:noFill/>
        </p:spPr>
        <p:txBody>
          <a:bodyPr wrap="none" rtlCol="0">
            <a:spAutoFit/>
          </a:bodyPr>
          <a:lstStyle/>
          <a:p>
            <a:r>
              <a:rPr lang="en-US" sz="1200" dirty="0">
                <a:solidFill>
                  <a:schemeClr val="bg1"/>
                </a:solidFill>
              </a:rPr>
              <a:t>Religion</a:t>
            </a:r>
          </a:p>
        </p:txBody>
      </p:sp>
      <p:sp>
        <p:nvSpPr>
          <p:cNvPr id="24" name="TextBox 23"/>
          <p:cNvSpPr txBox="1"/>
          <p:nvPr/>
        </p:nvSpPr>
        <p:spPr>
          <a:xfrm>
            <a:off x="5338548" y="3298255"/>
            <a:ext cx="782137" cy="276999"/>
          </a:xfrm>
          <a:prstGeom prst="rect">
            <a:avLst/>
          </a:prstGeom>
          <a:noFill/>
        </p:spPr>
        <p:txBody>
          <a:bodyPr wrap="none" rtlCol="0">
            <a:spAutoFit/>
          </a:bodyPr>
          <a:lstStyle/>
          <a:p>
            <a:r>
              <a:rPr lang="en-US" sz="1200" dirty="0">
                <a:solidFill>
                  <a:schemeClr val="bg1"/>
                </a:solidFill>
              </a:rPr>
              <a:t>The Press</a:t>
            </a:r>
          </a:p>
        </p:txBody>
      </p:sp>
      <p:sp>
        <p:nvSpPr>
          <p:cNvPr id="25" name="Isosceles Triangle 24"/>
          <p:cNvSpPr/>
          <p:nvPr/>
        </p:nvSpPr>
        <p:spPr>
          <a:xfrm>
            <a:off x="7799164" y="4018028"/>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Isosceles Triangle 25"/>
          <p:cNvSpPr/>
          <p:nvPr/>
        </p:nvSpPr>
        <p:spPr>
          <a:xfrm rot="4020000">
            <a:off x="6626680" y="3268507"/>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Isosceles Triangle 26"/>
          <p:cNvSpPr/>
          <p:nvPr/>
        </p:nvSpPr>
        <p:spPr>
          <a:xfrm rot="2700000">
            <a:off x="6913409" y="3667070"/>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Isosceles Triangle 27"/>
          <p:cNvSpPr/>
          <p:nvPr/>
        </p:nvSpPr>
        <p:spPr>
          <a:xfrm rot="1320000">
            <a:off x="7331840" y="3915118"/>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Isosceles Triangle 28"/>
          <p:cNvSpPr/>
          <p:nvPr/>
        </p:nvSpPr>
        <p:spPr>
          <a:xfrm rot="5400000">
            <a:off x="6570065" y="2843053"/>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Isosceles Triangle 29"/>
          <p:cNvSpPr/>
          <p:nvPr/>
        </p:nvSpPr>
        <p:spPr>
          <a:xfrm rot="16200000">
            <a:off x="9034351" y="2857712"/>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Isosceles Triangle 30"/>
          <p:cNvSpPr/>
          <p:nvPr/>
        </p:nvSpPr>
        <p:spPr>
          <a:xfrm flipV="1">
            <a:off x="7854213" y="1623622"/>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TextBox 33"/>
          <p:cNvSpPr txBox="1"/>
          <p:nvPr/>
        </p:nvSpPr>
        <p:spPr>
          <a:xfrm>
            <a:off x="6201452" y="1458787"/>
            <a:ext cx="1178528" cy="276999"/>
          </a:xfrm>
          <a:prstGeom prst="rect">
            <a:avLst/>
          </a:prstGeom>
          <a:noFill/>
        </p:spPr>
        <p:txBody>
          <a:bodyPr wrap="none" rtlCol="0">
            <a:spAutoFit/>
          </a:bodyPr>
          <a:lstStyle/>
          <a:p>
            <a:r>
              <a:rPr lang="en-US" sz="1200" dirty="0">
                <a:solidFill>
                  <a:schemeClr val="bg1"/>
                </a:solidFill>
              </a:rPr>
              <a:t>The Community</a:t>
            </a:r>
          </a:p>
        </p:txBody>
      </p:sp>
      <p:sp>
        <p:nvSpPr>
          <p:cNvPr id="35" name="TextBox 34"/>
          <p:cNvSpPr txBox="1"/>
          <p:nvPr/>
        </p:nvSpPr>
        <p:spPr>
          <a:xfrm>
            <a:off x="9373632" y="1945206"/>
            <a:ext cx="861133" cy="276999"/>
          </a:xfrm>
          <a:prstGeom prst="rect">
            <a:avLst/>
          </a:prstGeom>
          <a:noFill/>
        </p:spPr>
        <p:txBody>
          <a:bodyPr wrap="none" rtlCol="0">
            <a:spAutoFit/>
          </a:bodyPr>
          <a:lstStyle/>
          <a:p>
            <a:r>
              <a:rPr lang="en-US" sz="1200" dirty="0">
                <a:solidFill>
                  <a:schemeClr val="bg1"/>
                </a:solidFill>
              </a:rPr>
              <a:t>The Courts</a:t>
            </a:r>
          </a:p>
        </p:txBody>
      </p:sp>
      <p:sp>
        <p:nvSpPr>
          <p:cNvPr id="36" name="Isosceles Triangle 35"/>
          <p:cNvSpPr/>
          <p:nvPr/>
        </p:nvSpPr>
        <p:spPr>
          <a:xfrm rot="17580000" flipH="1">
            <a:off x="8923466" y="3301491"/>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Isosceles Triangle 36"/>
          <p:cNvSpPr/>
          <p:nvPr/>
        </p:nvSpPr>
        <p:spPr>
          <a:xfrm rot="18900000" flipH="1">
            <a:off x="8667407" y="3684556"/>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Isosceles Triangle 37"/>
          <p:cNvSpPr/>
          <p:nvPr/>
        </p:nvSpPr>
        <p:spPr>
          <a:xfrm rot="20280000" flipH="1">
            <a:off x="8235633" y="3963289"/>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Isosceles Triangle 38"/>
          <p:cNvSpPr/>
          <p:nvPr/>
        </p:nvSpPr>
        <p:spPr>
          <a:xfrm rot="17580000" flipV="1">
            <a:off x="6624074" y="2396625"/>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Isosceles Triangle 39"/>
          <p:cNvSpPr/>
          <p:nvPr/>
        </p:nvSpPr>
        <p:spPr>
          <a:xfrm rot="18900000" flipV="1">
            <a:off x="6930661" y="1973706"/>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Isosceles Triangle 40"/>
          <p:cNvSpPr/>
          <p:nvPr/>
        </p:nvSpPr>
        <p:spPr>
          <a:xfrm rot="20280000" flipV="1">
            <a:off x="7348830" y="1728308"/>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Isosceles Triangle 41"/>
          <p:cNvSpPr/>
          <p:nvPr/>
        </p:nvSpPr>
        <p:spPr>
          <a:xfrm rot="4020000" flipH="1" flipV="1">
            <a:off x="8966471" y="2401128"/>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Isosceles Triangle 42"/>
          <p:cNvSpPr/>
          <p:nvPr/>
        </p:nvSpPr>
        <p:spPr>
          <a:xfrm rot="2700000" flipH="1" flipV="1">
            <a:off x="8716495" y="2011649"/>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Isosceles Triangle 43"/>
          <p:cNvSpPr/>
          <p:nvPr/>
        </p:nvSpPr>
        <p:spPr>
          <a:xfrm rot="1320000" flipH="1" flipV="1">
            <a:off x="8355583" y="1757763"/>
            <a:ext cx="369065"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p:cNvSpPr/>
          <p:nvPr/>
        </p:nvSpPr>
        <p:spPr>
          <a:xfrm>
            <a:off x="5113233" y="520364"/>
            <a:ext cx="5740925" cy="575667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TextBox 45"/>
          <p:cNvSpPr txBox="1"/>
          <p:nvPr/>
        </p:nvSpPr>
        <p:spPr>
          <a:xfrm>
            <a:off x="9412012" y="438618"/>
            <a:ext cx="721159" cy="461665"/>
          </a:xfrm>
          <a:prstGeom prst="rect">
            <a:avLst/>
          </a:prstGeom>
          <a:noFill/>
        </p:spPr>
        <p:txBody>
          <a:bodyPr wrap="none" rtlCol="0">
            <a:spAutoFit/>
          </a:bodyPr>
          <a:lstStyle/>
          <a:p>
            <a:pPr algn="ctr"/>
            <a:r>
              <a:rPr lang="en-US" sz="1200" dirty="0">
                <a:solidFill>
                  <a:schemeClr val="bg1"/>
                </a:solidFill>
              </a:rPr>
              <a:t>Coercive</a:t>
            </a:r>
          </a:p>
          <a:p>
            <a:pPr algn="ctr"/>
            <a:r>
              <a:rPr lang="en-US" sz="1200" dirty="0">
                <a:solidFill>
                  <a:schemeClr val="bg1"/>
                </a:solidFill>
              </a:rPr>
              <a:t> Drivers</a:t>
            </a:r>
          </a:p>
        </p:txBody>
      </p:sp>
      <p:sp>
        <p:nvSpPr>
          <p:cNvPr id="47" name="TextBox 46"/>
          <p:cNvSpPr txBox="1"/>
          <p:nvPr/>
        </p:nvSpPr>
        <p:spPr>
          <a:xfrm>
            <a:off x="6661016" y="6206025"/>
            <a:ext cx="671018" cy="461665"/>
          </a:xfrm>
          <a:prstGeom prst="rect">
            <a:avLst/>
          </a:prstGeom>
          <a:noFill/>
        </p:spPr>
        <p:txBody>
          <a:bodyPr wrap="none" rtlCol="0">
            <a:spAutoFit/>
          </a:bodyPr>
          <a:lstStyle/>
          <a:p>
            <a:pPr algn="ctr"/>
            <a:r>
              <a:rPr lang="en-US" sz="1200" dirty="0">
                <a:solidFill>
                  <a:schemeClr val="bg1"/>
                </a:solidFill>
              </a:rPr>
              <a:t>Market </a:t>
            </a:r>
          </a:p>
          <a:p>
            <a:pPr algn="ctr"/>
            <a:r>
              <a:rPr lang="en-US" sz="1200" dirty="0">
                <a:solidFill>
                  <a:schemeClr val="bg1"/>
                </a:solidFill>
              </a:rPr>
              <a:t>Drivers</a:t>
            </a:r>
          </a:p>
        </p:txBody>
      </p:sp>
      <p:sp>
        <p:nvSpPr>
          <p:cNvPr id="48" name="TextBox 47"/>
          <p:cNvSpPr txBox="1"/>
          <p:nvPr/>
        </p:nvSpPr>
        <p:spPr>
          <a:xfrm>
            <a:off x="4620309" y="1959421"/>
            <a:ext cx="622991" cy="461665"/>
          </a:xfrm>
          <a:prstGeom prst="rect">
            <a:avLst/>
          </a:prstGeom>
          <a:noFill/>
        </p:spPr>
        <p:txBody>
          <a:bodyPr wrap="none" rtlCol="0">
            <a:spAutoFit/>
          </a:bodyPr>
          <a:lstStyle/>
          <a:p>
            <a:pPr algn="ctr"/>
            <a:r>
              <a:rPr lang="en-US" sz="1200" dirty="0">
                <a:solidFill>
                  <a:schemeClr val="bg1"/>
                </a:solidFill>
              </a:rPr>
              <a:t>Social </a:t>
            </a:r>
          </a:p>
          <a:p>
            <a:pPr algn="ctr"/>
            <a:r>
              <a:rPr lang="en-US" sz="1200" dirty="0">
                <a:solidFill>
                  <a:schemeClr val="bg1"/>
                </a:solidFill>
              </a:rPr>
              <a:t>Drivers</a:t>
            </a:r>
          </a:p>
        </p:txBody>
      </p:sp>
      <p:sp>
        <p:nvSpPr>
          <p:cNvPr id="49" name="TextBox 48"/>
          <p:cNvSpPr txBox="1"/>
          <p:nvPr/>
        </p:nvSpPr>
        <p:spPr>
          <a:xfrm>
            <a:off x="10865376" y="3853822"/>
            <a:ext cx="758413" cy="461665"/>
          </a:xfrm>
          <a:prstGeom prst="rect">
            <a:avLst/>
          </a:prstGeom>
          <a:noFill/>
        </p:spPr>
        <p:txBody>
          <a:bodyPr wrap="none" rtlCol="0">
            <a:spAutoFit/>
          </a:bodyPr>
          <a:lstStyle/>
          <a:p>
            <a:pPr algn="ctr"/>
            <a:r>
              <a:rPr lang="en-US" sz="1200" dirty="0">
                <a:solidFill>
                  <a:schemeClr val="bg1"/>
                </a:solidFill>
              </a:rPr>
              <a:t>Resource</a:t>
            </a:r>
          </a:p>
          <a:p>
            <a:pPr algn="ctr"/>
            <a:r>
              <a:rPr lang="en-US" sz="1200" dirty="0">
                <a:solidFill>
                  <a:schemeClr val="bg1"/>
                </a:solidFill>
              </a:rPr>
              <a:t> Drivers</a:t>
            </a:r>
          </a:p>
        </p:txBody>
      </p:sp>
      <p:sp>
        <p:nvSpPr>
          <p:cNvPr id="50" name="Oval 49"/>
          <p:cNvSpPr/>
          <p:nvPr/>
        </p:nvSpPr>
        <p:spPr>
          <a:xfrm>
            <a:off x="7159924" y="311182"/>
            <a:ext cx="639240" cy="5980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Oval 50"/>
          <p:cNvSpPr/>
          <p:nvPr/>
        </p:nvSpPr>
        <p:spPr>
          <a:xfrm>
            <a:off x="10149017" y="1610884"/>
            <a:ext cx="639240" cy="5980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Oval 51"/>
          <p:cNvSpPr/>
          <p:nvPr/>
        </p:nvSpPr>
        <p:spPr>
          <a:xfrm>
            <a:off x="9272801" y="5426083"/>
            <a:ext cx="639240" cy="5980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Oval 52"/>
          <p:cNvSpPr/>
          <p:nvPr/>
        </p:nvSpPr>
        <p:spPr>
          <a:xfrm>
            <a:off x="5255218" y="4642294"/>
            <a:ext cx="639240" cy="5980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TextBox 5">
            <a:extLst>
              <a:ext uri="{FF2B5EF4-FFF2-40B4-BE49-F238E27FC236}">
                <a16:creationId xmlns:a16="http://schemas.microsoft.com/office/drawing/2014/main" id="{18068CB4-A9F8-6B4E-8643-D1803E23621D}"/>
              </a:ext>
            </a:extLst>
          </p:cNvPr>
          <p:cNvSpPr txBox="1">
            <a:spLocks noChangeArrowheads="1"/>
          </p:cNvSpPr>
          <p:nvPr/>
        </p:nvSpPr>
        <p:spPr bwMode="auto">
          <a:xfrm>
            <a:off x="263987" y="1872072"/>
            <a:ext cx="406433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AutoNum type="arabicPeriod"/>
            </a:pPr>
            <a:r>
              <a:rPr lang="en-US" altLang="en-US" sz="2400" dirty="0">
                <a:solidFill>
                  <a:srgbClr val="00B0F0"/>
                </a:solidFill>
              </a:rPr>
              <a:t>Who is Driving it externally?</a:t>
            </a:r>
          </a:p>
          <a:p>
            <a:pPr eaLnBrk="1" hangingPunct="1">
              <a:spcBef>
                <a:spcPct val="0"/>
              </a:spcBef>
              <a:buFontTx/>
              <a:buAutoNum type="arabicPeriod"/>
            </a:pPr>
            <a:r>
              <a:rPr lang="en-US" altLang="en-US" sz="2400" dirty="0">
                <a:solidFill>
                  <a:schemeClr val="bg1"/>
                </a:solidFill>
              </a:rPr>
              <a:t>What Department will handle it internally?</a:t>
            </a:r>
          </a:p>
          <a:p>
            <a:pPr eaLnBrk="1" hangingPunct="1">
              <a:spcBef>
                <a:spcPct val="0"/>
              </a:spcBef>
              <a:buFontTx/>
              <a:buAutoNum type="arabicPeriod"/>
            </a:pPr>
            <a:r>
              <a:rPr lang="en-US" altLang="en-US" sz="2400" dirty="0">
                <a:solidFill>
                  <a:schemeClr val="bg1"/>
                </a:solidFill>
              </a:rPr>
              <a:t>What Frame best explains the Business Imperative?</a:t>
            </a:r>
          </a:p>
        </p:txBody>
      </p:sp>
      <p:sp>
        <p:nvSpPr>
          <p:cNvPr id="57"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58"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
            <a:extLst>
              <a:ext uri="{FF2B5EF4-FFF2-40B4-BE49-F238E27FC236}">
                <a16:creationId xmlns:a16="http://schemas.microsoft.com/office/drawing/2014/main" id="{1D79BC96-EACD-324C-91F3-4DCAD6C5A27E}"/>
              </a:ext>
            </a:extLst>
          </p:cNvPr>
          <p:cNvSpPr>
            <a:spLocks noChangeArrowheads="1"/>
          </p:cNvSpPr>
          <p:nvPr/>
        </p:nvSpPr>
        <p:spPr bwMode="auto">
          <a:xfrm>
            <a:off x="263987" y="454578"/>
            <a:ext cx="30428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B0F0"/>
                </a:solidFill>
              </a:rPr>
              <a:t>1. Sustainability</a:t>
            </a:r>
          </a:p>
          <a:p>
            <a:pPr eaLnBrk="1" hangingPunct="1">
              <a:spcBef>
                <a:spcPct val="0"/>
              </a:spcBef>
              <a:buFontTx/>
              <a:buNone/>
            </a:pPr>
            <a:r>
              <a:rPr lang="en-US" altLang="en-US" sz="2800" b="1" dirty="0">
                <a:solidFill>
                  <a:srgbClr val="00B0F0"/>
                </a:solidFill>
              </a:rPr>
              <a:t>as a Market Shift</a:t>
            </a:r>
            <a:endParaRPr lang="en-US" altLang="en-US" sz="2800" b="1" i="1" dirty="0">
              <a:solidFill>
                <a:srgbClr val="00B0F0"/>
              </a:solidFill>
            </a:endParaRPr>
          </a:p>
        </p:txBody>
      </p:sp>
    </p:spTree>
    <p:extLst>
      <p:ext uri="{BB962C8B-B14F-4D97-AF65-F5344CB8AC3E}">
        <p14:creationId xmlns:p14="http://schemas.microsoft.com/office/powerpoint/2010/main" val="214073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1B53732-5659-1F4B-B6CF-F276E9DD29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p:nvPr/>
        </p:nvSpPr>
        <p:spPr>
          <a:xfrm>
            <a:off x="7225060" y="2170323"/>
            <a:ext cx="2434728" cy="2456761"/>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Sustainability</a:t>
            </a:r>
          </a:p>
          <a:p>
            <a:pPr algn="ctr"/>
            <a:r>
              <a:rPr lang="en-US" sz="1200" b="1" dirty="0">
                <a:solidFill>
                  <a:schemeClr val="tx1"/>
                </a:solidFill>
              </a:rPr>
              <a:t>Strategy</a:t>
            </a:r>
          </a:p>
        </p:txBody>
      </p:sp>
      <p:sp>
        <p:nvSpPr>
          <p:cNvPr id="33" name="TextBox 32"/>
          <p:cNvSpPr txBox="1"/>
          <p:nvPr/>
        </p:nvSpPr>
        <p:spPr>
          <a:xfrm>
            <a:off x="7654013" y="1270186"/>
            <a:ext cx="1405065" cy="276999"/>
          </a:xfrm>
          <a:prstGeom prst="rect">
            <a:avLst/>
          </a:prstGeom>
          <a:noFill/>
        </p:spPr>
        <p:txBody>
          <a:bodyPr wrap="none" rtlCol="0">
            <a:spAutoFit/>
          </a:bodyPr>
          <a:lstStyle/>
          <a:p>
            <a:r>
              <a:rPr lang="en-US" sz="1200" dirty="0">
                <a:solidFill>
                  <a:schemeClr val="bg1"/>
                </a:solidFill>
              </a:rPr>
              <a:t>Government Affairs</a:t>
            </a:r>
          </a:p>
        </p:txBody>
      </p:sp>
      <p:sp>
        <p:nvSpPr>
          <p:cNvPr id="34" name="TextBox 33"/>
          <p:cNvSpPr txBox="1"/>
          <p:nvPr/>
        </p:nvSpPr>
        <p:spPr>
          <a:xfrm>
            <a:off x="9371486" y="1584874"/>
            <a:ext cx="884088" cy="276999"/>
          </a:xfrm>
          <a:prstGeom prst="rect">
            <a:avLst/>
          </a:prstGeom>
          <a:noFill/>
        </p:spPr>
        <p:txBody>
          <a:bodyPr wrap="none" rtlCol="0">
            <a:spAutoFit/>
          </a:bodyPr>
          <a:lstStyle/>
          <a:p>
            <a:r>
              <a:rPr lang="en-US" sz="1200" dirty="0">
                <a:solidFill>
                  <a:schemeClr val="bg1"/>
                </a:solidFill>
              </a:rPr>
              <a:t>Accounting</a:t>
            </a:r>
          </a:p>
        </p:txBody>
      </p:sp>
      <p:sp>
        <p:nvSpPr>
          <p:cNvPr id="35" name="TextBox 34"/>
          <p:cNvSpPr txBox="1"/>
          <p:nvPr/>
        </p:nvSpPr>
        <p:spPr>
          <a:xfrm>
            <a:off x="10268724" y="3166765"/>
            <a:ext cx="1155316" cy="461665"/>
          </a:xfrm>
          <a:prstGeom prst="rect">
            <a:avLst/>
          </a:prstGeom>
          <a:noFill/>
        </p:spPr>
        <p:txBody>
          <a:bodyPr wrap="none" rtlCol="0">
            <a:spAutoFit/>
          </a:bodyPr>
          <a:lstStyle/>
          <a:p>
            <a:r>
              <a:rPr lang="en-US" sz="1200" dirty="0">
                <a:solidFill>
                  <a:schemeClr val="bg1"/>
                </a:solidFill>
              </a:rPr>
              <a:t>Environmental</a:t>
            </a:r>
          </a:p>
          <a:p>
            <a:r>
              <a:rPr lang="en-US" sz="1200" dirty="0">
                <a:solidFill>
                  <a:schemeClr val="bg1"/>
                </a:solidFill>
              </a:rPr>
              <a:t>Health &amp; Safety</a:t>
            </a:r>
          </a:p>
        </p:txBody>
      </p:sp>
      <p:sp>
        <p:nvSpPr>
          <p:cNvPr id="36" name="TextBox 35"/>
          <p:cNvSpPr txBox="1"/>
          <p:nvPr/>
        </p:nvSpPr>
        <p:spPr>
          <a:xfrm>
            <a:off x="9348989" y="4888349"/>
            <a:ext cx="875817" cy="276999"/>
          </a:xfrm>
          <a:prstGeom prst="rect">
            <a:avLst/>
          </a:prstGeom>
          <a:noFill/>
        </p:spPr>
        <p:txBody>
          <a:bodyPr wrap="none" rtlCol="0">
            <a:spAutoFit/>
          </a:bodyPr>
          <a:lstStyle/>
          <a:p>
            <a:r>
              <a:rPr lang="en-US" sz="1200" dirty="0">
                <a:solidFill>
                  <a:schemeClr val="bg1"/>
                </a:solidFill>
              </a:rPr>
              <a:t>Operations</a:t>
            </a:r>
          </a:p>
        </p:txBody>
      </p:sp>
      <p:sp>
        <p:nvSpPr>
          <p:cNvPr id="37" name="TextBox 36"/>
          <p:cNvSpPr txBox="1"/>
          <p:nvPr/>
        </p:nvSpPr>
        <p:spPr>
          <a:xfrm>
            <a:off x="10064945" y="4151763"/>
            <a:ext cx="667170" cy="276999"/>
          </a:xfrm>
          <a:prstGeom prst="rect">
            <a:avLst/>
          </a:prstGeom>
          <a:noFill/>
        </p:spPr>
        <p:txBody>
          <a:bodyPr wrap="none" rtlCol="0">
            <a:spAutoFit/>
          </a:bodyPr>
          <a:lstStyle/>
          <a:p>
            <a:r>
              <a:rPr lang="en-US" sz="1200" dirty="0">
                <a:solidFill>
                  <a:schemeClr val="bg1"/>
                </a:solidFill>
              </a:rPr>
              <a:t>Finance</a:t>
            </a:r>
          </a:p>
        </p:txBody>
      </p:sp>
      <p:sp>
        <p:nvSpPr>
          <p:cNvPr id="38" name="TextBox 37"/>
          <p:cNvSpPr txBox="1"/>
          <p:nvPr/>
        </p:nvSpPr>
        <p:spPr>
          <a:xfrm>
            <a:off x="7981378" y="5243022"/>
            <a:ext cx="922047" cy="276999"/>
          </a:xfrm>
          <a:prstGeom prst="rect">
            <a:avLst/>
          </a:prstGeom>
          <a:noFill/>
        </p:spPr>
        <p:txBody>
          <a:bodyPr wrap="none" rtlCol="0">
            <a:spAutoFit/>
          </a:bodyPr>
          <a:lstStyle/>
          <a:p>
            <a:r>
              <a:rPr lang="en-US" sz="1200" dirty="0">
                <a:solidFill>
                  <a:schemeClr val="bg1"/>
                </a:solidFill>
              </a:rPr>
              <a:t>Engineering</a:t>
            </a:r>
          </a:p>
        </p:txBody>
      </p:sp>
      <p:sp>
        <p:nvSpPr>
          <p:cNvPr id="39" name="TextBox 38"/>
          <p:cNvSpPr txBox="1"/>
          <p:nvPr/>
        </p:nvSpPr>
        <p:spPr>
          <a:xfrm>
            <a:off x="6519212" y="4866216"/>
            <a:ext cx="1027397" cy="461665"/>
          </a:xfrm>
          <a:prstGeom prst="rect">
            <a:avLst/>
          </a:prstGeom>
          <a:noFill/>
        </p:spPr>
        <p:txBody>
          <a:bodyPr wrap="none" rtlCol="0">
            <a:spAutoFit/>
          </a:bodyPr>
          <a:lstStyle/>
          <a:p>
            <a:pPr algn="r"/>
            <a:r>
              <a:rPr lang="en-US" sz="1200" dirty="0">
                <a:solidFill>
                  <a:schemeClr val="bg1"/>
                </a:solidFill>
              </a:rPr>
              <a:t>Research &amp;</a:t>
            </a:r>
          </a:p>
          <a:p>
            <a:pPr algn="r"/>
            <a:r>
              <a:rPr lang="en-US" sz="1200" dirty="0">
                <a:solidFill>
                  <a:schemeClr val="bg1"/>
                </a:solidFill>
              </a:rPr>
              <a:t>Development</a:t>
            </a:r>
          </a:p>
        </p:txBody>
      </p:sp>
      <p:sp>
        <p:nvSpPr>
          <p:cNvPr id="40" name="TextBox 39"/>
          <p:cNvSpPr txBox="1"/>
          <p:nvPr/>
        </p:nvSpPr>
        <p:spPr>
          <a:xfrm>
            <a:off x="6733830" y="1598916"/>
            <a:ext cx="823302" cy="276999"/>
          </a:xfrm>
          <a:prstGeom prst="rect">
            <a:avLst/>
          </a:prstGeom>
          <a:noFill/>
        </p:spPr>
        <p:txBody>
          <a:bodyPr wrap="none" rtlCol="0">
            <a:spAutoFit/>
          </a:bodyPr>
          <a:lstStyle/>
          <a:p>
            <a:r>
              <a:rPr lang="en-US" sz="1200" dirty="0">
                <a:solidFill>
                  <a:schemeClr val="bg1"/>
                </a:solidFill>
              </a:rPr>
              <a:t>Marketing</a:t>
            </a:r>
          </a:p>
        </p:txBody>
      </p:sp>
      <p:sp>
        <p:nvSpPr>
          <p:cNvPr id="41" name="TextBox 40"/>
          <p:cNvSpPr txBox="1"/>
          <p:nvPr/>
        </p:nvSpPr>
        <p:spPr>
          <a:xfrm>
            <a:off x="5547708" y="3259097"/>
            <a:ext cx="1040991" cy="276999"/>
          </a:xfrm>
          <a:prstGeom prst="rect">
            <a:avLst/>
          </a:prstGeom>
          <a:noFill/>
        </p:spPr>
        <p:txBody>
          <a:bodyPr wrap="none" rtlCol="0">
            <a:spAutoFit/>
          </a:bodyPr>
          <a:lstStyle/>
          <a:p>
            <a:r>
              <a:rPr lang="en-US" sz="1200" dirty="0">
                <a:solidFill>
                  <a:schemeClr val="bg1"/>
                </a:solidFill>
              </a:rPr>
              <a:t>Legal Counsel</a:t>
            </a:r>
          </a:p>
        </p:txBody>
      </p:sp>
      <p:sp>
        <p:nvSpPr>
          <p:cNvPr id="42" name="TextBox 41"/>
          <p:cNvSpPr txBox="1"/>
          <p:nvPr/>
        </p:nvSpPr>
        <p:spPr>
          <a:xfrm>
            <a:off x="5916458" y="4047724"/>
            <a:ext cx="910827" cy="461665"/>
          </a:xfrm>
          <a:prstGeom prst="rect">
            <a:avLst/>
          </a:prstGeom>
          <a:noFill/>
        </p:spPr>
        <p:txBody>
          <a:bodyPr wrap="none" rtlCol="0">
            <a:spAutoFit/>
          </a:bodyPr>
          <a:lstStyle/>
          <a:p>
            <a:pPr algn="r"/>
            <a:r>
              <a:rPr lang="en-US" sz="1200" dirty="0">
                <a:solidFill>
                  <a:schemeClr val="bg1"/>
                </a:solidFill>
              </a:rPr>
              <a:t>Community</a:t>
            </a:r>
          </a:p>
          <a:p>
            <a:pPr algn="r"/>
            <a:r>
              <a:rPr lang="en-US" sz="1200" dirty="0">
                <a:solidFill>
                  <a:schemeClr val="bg1"/>
                </a:solidFill>
              </a:rPr>
              <a:t>Relations</a:t>
            </a:r>
          </a:p>
        </p:txBody>
      </p:sp>
      <p:sp>
        <p:nvSpPr>
          <p:cNvPr id="43" name="Isosceles Triangle 42"/>
          <p:cNvSpPr/>
          <p:nvPr/>
        </p:nvSpPr>
        <p:spPr>
          <a:xfrm flipV="1">
            <a:off x="8171161" y="1632059"/>
            <a:ext cx="542526"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TextBox 43"/>
          <p:cNvSpPr txBox="1"/>
          <p:nvPr/>
        </p:nvSpPr>
        <p:spPr>
          <a:xfrm>
            <a:off x="5607380" y="2281301"/>
            <a:ext cx="1308243" cy="276999"/>
          </a:xfrm>
          <a:prstGeom prst="rect">
            <a:avLst/>
          </a:prstGeom>
          <a:noFill/>
        </p:spPr>
        <p:txBody>
          <a:bodyPr wrap="none" rtlCol="0">
            <a:spAutoFit/>
          </a:bodyPr>
          <a:lstStyle/>
          <a:p>
            <a:r>
              <a:rPr lang="en-US" sz="1200" dirty="0">
                <a:solidFill>
                  <a:schemeClr val="bg1"/>
                </a:solidFill>
              </a:rPr>
              <a:t>Human Resources</a:t>
            </a:r>
          </a:p>
        </p:txBody>
      </p:sp>
      <p:sp>
        <p:nvSpPr>
          <p:cNvPr id="45" name="TextBox 44"/>
          <p:cNvSpPr txBox="1"/>
          <p:nvPr/>
        </p:nvSpPr>
        <p:spPr>
          <a:xfrm>
            <a:off x="10000484" y="2261765"/>
            <a:ext cx="1300549" cy="276999"/>
          </a:xfrm>
          <a:prstGeom prst="rect">
            <a:avLst/>
          </a:prstGeom>
          <a:noFill/>
        </p:spPr>
        <p:txBody>
          <a:bodyPr wrap="none" rtlCol="0">
            <a:spAutoFit/>
          </a:bodyPr>
          <a:lstStyle/>
          <a:p>
            <a:r>
              <a:rPr lang="en-US" sz="1200" dirty="0">
                <a:solidFill>
                  <a:schemeClr val="bg1"/>
                </a:solidFill>
              </a:rPr>
              <a:t>Strategic Planning</a:t>
            </a:r>
          </a:p>
        </p:txBody>
      </p:sp>
      <p:sp>
        <p:nvSpPr>
          <p:cNvPr id="46" name="Isosceles Triangle 45"/>
          <p:cNvSpPr/>
          <p:nvPr/>
        </p:nvSpPr>
        <p:spPr>
          <a:xfrm rot="5400000" flipV="1">
            <a:off x="9412146" y="2812284"/>
            <a:ext cx="542526"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Isosceles Triangle 46"/>
          <p:cNvSpPr/>
          <p:nvPr/>
        </p:nvSpPr>
        <p:spPr>
          <a:xfrm rot="16200000" flipV="1">
            <a:off x="6928056" y="2812284"/>
            <a:ext cx="542526"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Isosceles Triangle 47"/>
          <p:cNvSpPr/>
          <p:nvPr/>
        </p:nvSpPr>
        <p:spPr>
          <a:xfrm>
            <a:off x="8195633" y="4034331"/>
            <a:ext cx="542526"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Isosceles Triangle 48"/>
          <p:cNvSpPr/>
          <p:nvPr/>
        </p:nvSpPr>
        <p:spPr>
          <a:xfrm rot="3600000" flipV="1">
            <a:off x="9209800" y="2188042"/>
            <a:ext cx="542526"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Isosceles Triangle 49"/>
          <p:cNvSpPr/>
          <p:nvPr/>
        </p:nvSpPr>
        <p:spPr>
          <a:xfrm rot="1800000" flipV="1">
            <a:off x="8770971" y="1777311"/>
            <a:ext cx="542526"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Isosceles Triangle 50"/>
          <p:cNvSpPr/>
          <p:nvPr/>
        </p:nvSpPr>
        <p:spPr>
          <a:xfrm rot="18000000" flipH="1" flipV="1">
            <a:off x="7105097" y="2188043"/>
            <a:ext cx="542526"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Isosceles Triangle 51"/>
          <p:cNvSpPr/>
          <p:nvPr/>
        </p:nvSpPr>
        <p:spPr>
          <a:xfrm rot="19800000" flipH="1" flipV="1">
            <a:off x="7609020" y="1777311"/>
            <a:ext cx="542526"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Isosceles Triangle 52"/>
          <p:cNvSpPr/>
          <p:nvPr/>
        </p:nvSpPr>
        <p:spPr>
          <a:xfrm rot="3600000" flipH="1">
            <a:off x="7105098" y="3409854"/>
            <a:ext cx="542526"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Isosceles Triangle 53"/>
          <p:cNvSpPr/>
          <p:nvPr/>
        </p:nvSpPr>
        <p:spPr>
          <a:xfrm rot="1800000" flipH="1">
            <a:off x="7594641" y="3870627"/>
            <a:ext cx="542526"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Isosceles Triangle 54"/>
          <p:cNvSpPr/>
          <p:nvPr/>
        </p:nvSpPr>
        <p:spPr>
          <a:xfrm rot="18000000">
            <a:off x="9263824" y="3409853"/>
            <a:ext cx="542526"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Isosceles Triangle 55"/>
          <p:cNvSpPr/>
          <p:nvPr/>
        </p:nvSpPr>
        <p:spPr>
          <a:xfrm rot="19800000">
            <a:off x="8801953" y="3843447"/>
            <a:ext cx="542526" cy="11706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TextBox 5">
            <a:extLst>
              <a:ext uri="{FF2B5EF4-FFF2-40B4-BE49-F238E27FC236}">
                <a16:creationId xmlns:a16="http://schemas.microsoft.com/office/drawing/2014/main" id="{18068CB4-A9F8-6B4E-8643-D1803E23621D}"/>
              </a:ext>
            </a:extLst>
          </p:cNvPr>
          <p:cNvSpPr txBox="1">
            <a:spLocks noChangeArrowheads="1"/>
          </p:cNvSpPr>
          <p:nvPr/>
        </p:nvSpPr>
        <p:spPr bwMode="auto">
          <a:xfrm>
            <a:off x="263987" y="1872072"/>
            <a:ext cx="406433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AutoNum type="arabicPeriod"/>
            </a:pPr>
            <a:r>
              <a:rPr lang="en-US" altLang="en-US" sz="2400" dirty="0">
                <a:solidFill>
                  <a:schemeClr val="bg1"/>
                </a:solidFill>
              </a:rPr>
              <a:t>Who is Driving it externally?</a:t>
            </a:r>
          </a:p>
          <a:p>
            <a:pPr eaLnBrk="1" hangingPunct="1">
              <a:spcBef>
                <a:spcPct val="0"/>
              </a:spcBef>
              <a:buFontTx/>
              <a:buAutoNum type="arabicPeriod"/>
            </a:pPr>
            <a:r>
              <a:rPr lang="en-US" altLang="en-US" sz="2400" dirty="0">
                <a:solidFill>
                  <a:srgbClr val="00B0F0"/>
                </a:solidFill>
              </a:rPr>
              <a:t>What Department will handle it internally?</a:t>
            </a:r>
          </a:p>
          <a:p>
            <a:pPr eaLnBrk="1" hangingPunct="1">
              <a:spcBef>
                <a:spcPct val="0"/>
              </a:spcBef>
              <a:buFontTx/>
              <a:buAutoNum type="arabicPeriod"/>
            </a:pPr>
            <a:r>
              <a:rPr lang="en-US" altLang="en-US" sz="2400" dirty="0">
                <a:solidFill>
                  <a:schemeClr val="bg1"/>
                </a:solidFill>
              </a:rPr>
              <a:t>What Frame best explains the Business Imperative?</a:t>
            </a:r>
          </a:p>
        </p:txBody>
      </p:sp>
      <p:sp>
        <p:nvSpPr>
          <p:cNvPr id="31"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59"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
            <a:extLst>
              <a:ext uri="{FF2B5EF4-FFF2-40B4-BE49-F238E27FC236}">
                <a16:creationId xmlns:a16="http://schemas.microsoft.com/office/drawing/2014/main" id="{83E44B96-C8F1-1B41-AE01-5A6328FF9248}"/>
              </a:ext>
            </a:extLst>
          </p:cNvPr>
          <p:cNvSpPr>
            <a:spLocks noChangeArrowheads="1"/>
          </p:cNvSpPr>
          <p:nvPr/>
        </p:nvSpPr>
        <p:spPr bwMode="auto">
          <a:xfrm>
            <a:off x="263987" y="454578"/>
            <a:ext cx="30428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B0F0"/>
                </a:solidFill>
              </a:rPr>
              <a:t>1. Sustainability</a:t>
            </a:r>
          </a:p>
          <a:p>
            <a:pPr eaLnBrk="1" hangingPunct="1">
              <a:spcBef>
                <a:spcPct val="0"/>
              </a:spcBef>
              <a:buFontTx/>
              <a:buNone/>
            </a:pPr>
            <a:r>
              <a:rPr lang="en-US" altLang="en-US" sz="2800" b="1" dirty="0">
                <a:solidFill>
                  <a:srgbClr val="00B0F0"/>
                </a:solidFill>
              </a:rPr>
              <a:t>as a Market Shift</a:t>
            </a:r>
            <a:endParaRPr lang="en-US" altLang="en-US" sz="2800" b="1" i="1" dirty="0">
              <a:solidFill>
                <a:srgbClr val="00B0F0"/>
              </a:solidFill>
            </a:endParaRPr>
          </a:p>
        </p:txBody>
      </p:sp>
    </p:spTree>
    <p:extLst>
      <p:ext uri="{BB962C8B-B14F-4D97-AF65-F5344CB8AC3E}">
        <p14:creationId xmlns:p14="http://schemas.microsoft.com/office/powerpoint/2010/main" val="236376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24E606F3-FA6F-C74F-BF54-0640A3765E0A}"/>
              </a:ext>
            </a:extLst>
          </p:cNvPr>
          <p:cNvSpPr/>
          <p:nvPr/>
        </p:nvSpPr>
        <p:spPr>
          <a:xfrm>
            <a:off x="7065797" y="2158181"/>
            <a:ext cx="2473920" cy="2496512"/>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Sustainability</a:t>
            </a:r>
          </a:p>
          <a:p>
            <a:pPr algn="ctr">
              <a:defRPr/>
            </a:pPr>
            <a:r>
              <a:rPr lang="en-US" sz="1200" b="1" dirty="0">
                <a:solidFill>
                  <a:schemeClr val="tx1"/>
                </a:solidFill>
              </a:rPr>
              <a:t>Strategy</a:t>
            </a:r>
          </a:p>
        </p:txBody>
      </p:sp>
      <p:sp>
        <p:nvSpPr>
          <p:cNvPr id="38" name="TextBox 37">
            <a:extLst>
              <a:ext uri="{FF2B5EF4-FFF2-40B4-BE49-F238E27FC236}">
                <a16:creationId xmlns:a16="http://schemas.microsoft.com/office/drawing/2014/main" id="{21B3181F-29B6-084D-9EC8-0DBC97A16511}"/>
              </a:ext>
            </a:extLst>
          </p:cNvPr>
          <p:cNvSpPr txBox="1"/>
          <p:nvPr/>
        </p:nvSpPr>
        <p:spPr>
          <a:xfrm>
            <a:off x="7854805" y="1157044"/>
            <a:ext cx="1567940" cy="461665"/>
          </a:xfrm>
          <a:prstGeom prst="rect">
            <a:avLst/>
          </a:prstGeom>
          <a:noFill/>
        </p:spPr>
        <p:txBody>
          <a:bodyPr wrap="square">
            <a:spAutoFit/>
          </a:bodyPr>
          <a:lstStyle/>
          <a:p>
            <a:pPr>
              <a:defRPr/>
            </a:pPr>
            <a:r>
              <a:rPr lang="en-US" sz="1200" b="1" dirty="0">
                <a:solidFill>
                  <a:schemeClr val="bg1"/>
                </a:solidFill>
                <a:ea typeface="MS PGothic" charset="-128"/>
              </a:rPr>
              <a:t>Regulatory Compliance</a:t>
            </a:r>
          </a:p>
        </p:txBody>
      </p:sp>
      <p:sp>
        <p:nvSpPr>
          <p:cNvPr id="39" name="TextBox 38">
            <a:extLst>
              <a:ext uri="{FF2B5EF4-FFF2-40B4-BE49-F238E27FC236}">
                <a16:creationId xmlns:a16="http://schemas.microsoft.com/office/drawing/2014/main" id="{488A073D-935F-0948-8B0E-D8576DA4C650}"/>
              </a:ext>
            </a:extLst>
          </p:cNvPr>
          <p:cNvSpPr txBox="1"/>
          <p:nvPr/>
        </p:nvSpPr>
        <p:spPr>
          <a:xfrm>
            <a:off x="9290247" y="1490645"/>
            <a:ext cx="1800963" cy="461665"/>
          </a:xfrm>
          <a:prstGeom prst="rect">
            <a:avLst/>
          </a:prstGeom>
          <a:noFill/>
        </p:spPr>
        <p:txBody>
          <a:bodyPr wrap="square">
            <a:spAutoFit/>
          </a:bodyPr>
          <a:lstStyle/>
          <a:p>
            <a:pPr>
              <a:defRPr/>
            </a:pPr>
            <a:r>
              <a:rPr lang="en-US" sz="1200" b="1" dirty="0">
                <a:solidFill>
                  <a:schemeClr val="bg1"/>
                </a:solidFill>
                <a:ea typeface="MS PGothic" charset="-128"/>
              </a:rPr>
              <a:t>New Product Development</a:t>
            </a:r>
          </a:p>
        </p:txBody>
      </p:sp>
      <p:sp>
        <p:nvSpPr>
          <p:cNvPr id="40" name="TextBox 39">
            <a:extLst>
              <a:ext uri="{FF2B5EF4-FFF2-40B4-BE49-F238E27FC236}">
                <a16:creationId xmlns:a16="http://schemas.microsoft.com/office/drawing/2014/main" id="{2410CF58-3C3E-B244-AAF8-542F9098D803}"/>
              </a:ext>
            </a:extLst>
          </p:cNvPr>
          <p:cNvSpPr txBox="1"/>
          <p:nvPr/>
        </p:nvSpPr>
        <p:spPr>
          <a:xfrm>
            <a:off x="10109035" y="3185475"/>
            <a:ext cx="1432688" cy="646331"/>
          </a:xfrm>
          <a:prstGeom prst="rect">
            <a:avLst/>
          </a:prstGeom>
          <a:noFill/>
        </p:spPr>
        <p:txBody>
          <a:bodyPr wrap="square">
            <a:spAutoFit/>
          </a:bodyPr>
          <a:lstStyle/>
          <a:p>
            <a:pPr>
              <a:defRPr/>
            </a:pPr>
            <a:r>
              <a:rPr lang="en-US" sz="1200" b="1" dirty="0">
                <a:solidFill>
                  <a:schemeClr val="bg1"/>
                </a:solidFill>
                <a:ea typeface="MS PGothic" charset="-128"/>
              </a:rPr>
              <a:t>Internal Culture/</a:t>
            </a:r>
            <a:br>
              <a:rPr lang="en-US" sz="1200" b="1" dirty="0">
                <a:solidFill>
                  <a:schemeClr val="bg1"/>
                </a:solidFill>
                <a:ea typeface="MS PGothic" charset="-128"/>
              </a:rPr>
            </a:br>
            <a:r>
              <a:rPr lang="en-US" sz="1200" b="1" dirty="0">
                <a:solidFill>
                  <a:schemeClr val="bg1"/>
                </a:solidFill>
                <a:ea typeface="MS PGothic" charset="-128"/>
              </a:rPr>
              <a:t>Employee Retention </a:t>
            </a:r>
          </a:p>
        </p:txBody>
      </p:sp>
      <p:sp>
        <p:nvSpPr>
          <p:cNvPr id="41" name="TextBox 40">
            <a:extLst>
              <a:ext uri="{FF2B5EF4-FFF2-40B4-BE49-F238E27FC236}">
                <a16:creationId xmlns:a16="http://schemas.microsoft.com/office/drawing/2014/main" id="{FA20CE1C-6F6D-9546-AE17-9C8944306966}"/>
              </a:ext>
            </a:extLst>
          </p:cNvPr>
          <p:cNvSpPr txBox="1"/>
          <p:nvPr/>
        </p:nvSpPr>
        <p:spPr>
          <a:xfrm>
            <a:off x="9189873" y="4901187"/>
            <a:ext cx="1051376" cy="461665"/>
          </a:xfrm>
          <a:prstGeom prst="rect">
            <a:avLst/>
          </a:prstGeom>
          <a:noFill/>
        </p:spPr>
        <p:txBody>
          <a:bodyPr wrap="square">
            <a:spAutoFit/>
          </a:bodyPr>
          <a:lstStyle/>
          <a:p>
            <a:pPr>
              <a:defRPr/>
            </a:pPr>
            <a:r>
              <a:rPr lang="en-US" sz="1200" b="1" dirty="0">
                <a:solidFill>
                  <a:schemeClr val="bg1"/>
                </a:solidFill>
                <a:ea typeface="MS PGothic" charset="-128"/>
              </a:rPr>
              <a:t>Cost of Capital</a:t>
            </a:r>
          </a:p>
        </p:txBody>
      </p:sp>
      <p:sp>
        <p:nvSpPr>
          <p:cNvPr id="42" name="TextBox 41">
            <a:extLst>
              <a:ext uri="{FF2B5EF4-FFF2-40B4-BE49-F238E27FC236}">
                <a16:creationId xmlns:a16="http://schemas.microsoft.com/office/drawing/2014/main" id="{CFF0215C-380C-7E47-B084-67071AE37AB4}"/>
              </a:ext>
            </a:extLst>
          </p:cNvPr>
          <p:cNvSpPr txBox="1"/>
          <p:nvPr/>
        </p:nvSpPr>
        <p:spPr>
          <a:xfrm>
            <a:off x="9905834" y="4123312"/>
            <a:ext cx="1325139" cy="461665"/>
          </a:xfrm>
          <a:prstGeom prst="rect">
            <a:avLst/>
          </a:prstGeom>
          <a:noFill/>
        </p:spPr>
        <p:txBody>
          <a:bodyPr wrap="square">
            <a:spAutoFit/>
          </a:bodyPr>
          <a:lstStyle/>
          <a:p>
            <a:pPr>
              <a:defRPr/>
            </a:pPr>
            <a:r>
              <a:rPr lang="en-US" sz="1200" b="1" dirty="0">
                <a:solidFill>
                  <a:schemeClr val="bg1"/>
                </a:solidFill>
                <a:ea typeface="MS PGothic" charset="-128"/>
              </a:rPr>
              <a:t>Consumer Demand</a:t>
            </a:r>
          </a:p>
        </p:txBody>
      </p:sp>
      <p:sp>
        <p:nvSpPr>
          <p:cNvPr id="43" name="TextBox 42">
            <a:extLst>
              <a:ext uri="{FF2B5EF4-FFF2-40B4-BE49-F238E27FC236}">
                <a16:creationId xmlns:a16="http://schemas.microsoft.com/office/drawing/2014/main" id="{408E2BCE-432F-2847-A373-3F9DF13096AE}"/>
              </a:ext>
            </a:extLst>
          </p:cNvPr>
          <p:cNvSpPr txBox="1"/>
          <p:nvPr/>
        </p:nvSpPr>
        <p:spPr>
          <a:xfrm>
            <a:off x="7797055" y="5305088"/>
            <a:ext cx="1871033" cy="461665"/>
          </a:xfrm>
          <a:prstGeom prst="rect">
            <a:avLst/>
          </a:prstGeom>
          <a:noFill/>
        </p:spPr>
        <p:txBody>
          <a:bodyPr wrap="square">
            <a:spAutoFit/>
          </a:bodyPr>
          <a:lstStyle/>
          <a:p>
            <a:pPr>
              <a:defRPr/>
            </a:pPr>
            <a:r>
              <a:rPr lang="en-US" sz="1200" b="1" dirty="0">
                <a:solidFill>
                  <a:schemeClr val="bg1"/>
                </a:solidFill>
                <a:ea typeface="MS PGothic" charset="-128"/>
              </a:rPr>
              <a:t>Insurance Risk Management</a:t>
            </a:r>
          </a:p>
        </p:txBody>
      </p:sp>
      <p:sp>
        <p:nvSpPr>
          <p:cNvPr id="44" name="TextBox 43">
            <a:extLst>
              <a:ext uri="{FF2B5EF4-FFF2-40B4-BE49-F238E27FC236}">
                <a16:creationId xmlns:a16="http://schemas.microsoft.com/office/drawing/2014/main" id="{D38F8771-C25C-744D-BC24-D3ADDC0EC814}"/>
              </a:ext>
            </a:extLst>
          </p:cNvPr>
          <p:cNvSpPr txBox="1"/>
          <p:nvPr/>
        </p:nvSpPr>
        <p:spPr>
          <a:xfrm>
            <a:off x="5908184" y="4901187"/>
            <a:ext cx="1502758" cy="461665"/>
          </a:xfrm>
          <a:prstGeom prst="rect">
            <a:avLst/>
          </a:prstGeom>
          <a:noFill/>
        </p:spPr>
        <p:txBody>
          <a:bodyPr wrap="square">
            <a:spAutoFit/>
          </a:bodyPr>
          <a:lstStyle/>
          <a:p>
            <a:pPr algn="r">
              <a:defRPr/>
            </a:pPr>
            <a:r>
              <a:rPr lang="en-US" sz="1200" b="1" dirty="0">
                <a:solidFill>
                  <a:schemeClr val="bg1"/>
                </a:solidFill>
                <a:ea typeface="MS PGothic" charset="-128"/>
              </a:rPr>
              <a:t>Operational Efficiency</a:t>
            </a:r>
          </a:p>
        </p:txBody>
      </p:sp>
      <p:sp>
        <p:nvSpPr>
          <p:cNvPr id="45" name="TextBox 44">
            <a:extLst>
              <a:ext uri="{FF2B5EF4-FFF2-40B4-BE49-F238E27FC236}">
                <a16:creationId xmlns:a16="http://schemas.microsoft.com/office/drawing/2014/main" id="{815C5CB3-A231-2243-9747-C89460668F88}"/>
              </a:ext>
            </a:extLst>
          </p:cNvPr>
          <p:cNvSpPr txBox="1"/>
          <p:nvPr/>
        </p:nvSpPr>
        <p:spPr>
          <a:xfrm>
            <a:off x="6586759" y="1537457"/>
            <a:ext cx="1294178" cy="461665"/>
          </a:xfrm>
          <a:prstGeom prst="rect">
            <a:avLst/>
          </a:prstGeom>
          <a:noFill/>
        </p:spPr>
        <p:txBody>
          <a:bodyPr wrap="square">
            <a:spAutoFit/>
          </a:bodyPr>
          <a:lstStyle/>
          <a:p>
            <a:pPr>
              <a:defRPr/>
            </a:pPr>
            <a:r>
              <a:rPr lang="en-US" sz="1200" b="1" dirty="0">
                <a:solidFill>
                  <a:schemeClr val="bg1"/>
                </a:solidFill>
                <a:ea typeface="MS PGothic" charset="-128"/>
              </a:rPr>
              <a:t>Strategic Direction</a:t>
            </a:r>
          </a:p>
        </p:txBody>
      </p:sp>
      <p:sp>
        <p:nvSpPr>
          <p:cNvPr id="46" name="TextBox 45">
            <a:extLst>
              <a:ext uri="{FF2B5EF4-FFF2-40B4-BE49-F238E27FC236}">
                <a16:creationId xmlns:a16="http://schemas.microsoft.com/office/drawing/2014/main" id="{A7F764FE-DB5F-8A47-B250-1D37C434D03D}"/>
              </a:ext>
            </a:extLst>
          </p:cNvPr>
          <p:cNvSpPr txBox="1"/>
          <p:nvPr/>
        </p:nvSpPr>
        <p:spPr>
          <a:xfrm>
            <a:off x="4883596" y="3185475"/>
            <a:ext cx="1571198" cy="646331"/>
          </a:xfrm>
          <a:prstGeom prst="rect">
            <a:avLst/>
          </a:prstGeom>
          <a:noFill/>
        </p:spPr>
        <p:txBody>
          <a:bodyPr wrap="square">
            <a:spAutoFit/>
          </a:bodyPr>
          <a:lstStyle/>
          <a:p>
            <a:pPr algn="r">
              <a:defRPr/>
            </a:pPr>
            <a:r>
              <a:rPr lang="en-US" sz="1200" b="1" dirty="0">
                <a:solidFill>
                  <a:schemeClr val="bg1"/>
                </a:solidFill>
                <a:ea typeface="MS PGothic" charset="-128"/>
              </a:rPr>
              <a:t>Disaster Preparedness/</a:t>
            </a:r>
            <a:br>
              <a:rPr lang="en-US" sz="1200" b="1" dirty="0">
                <a:solidFill>
                  <a:schemeClr val="bg1"/>
                </a:solidFill>
                <a:ea typeface="MS PGothic" charset="-128"/>
              </a:rPr>
            </a:br>
            <a:r>
              <a:rPr lang="en-US" sz="1200" b="1" dirty="0">
                <a:solidFill>
                  <a:schemeClr val="bg1"/>
                </a:solidFill>
                <a:ea typeface="MS PGothic" charset="-128"/>
              </a:rPr>
              <a:t>Resilience</a:t>
            </a:r>
          </a:p>
        </p:txBody>
      </p:sp>
      <p:sp>
        <p:nvSpPr>
          <p:cNvPr id="47" name="TextBox 46">
            <a:extLst>
              <a:ext uri="{FF2B5EF4-FFF2-40B4-BE49-F238E27FC236}">
                <a16:creationId xmlns:a16="http://schemas.microsoft.com/office/drawing/2014/main" id="{A0614657-A956-FD48-ABDB-29E3109B0BA7}"/>
              </a:ext>
            </a:extLst>
          </p:cNvPr>
          <p:cNvSpPr txBox="1"/>
          <p:nvPr/>
        </p:nvSpPr>
        <p:spPr>
          <a:xfrm>
            <a:off x="5254768" y="4123312"/>
            <a:ext cx="1435947" cy="461665"/>
          </a:xfrm>
          <a:prstGeom prst="rect">
            <a:avLst/>
          </a:prstGeom>
          <a:noFill/>
        </p:spPr>
        <p:txBody>
          <a:bodyPr wrap="square">
            <a:spAutoFit/>
          </a:bodyPr>
          <a:lstStyle/>
          <a:p>
            <a:pPr algn="r">
              <a:defRPr/>
            </a:pPr>
            <a:r>
              <a:rPr lang="en-US" sz="1200" b="1" dirty="0">
                <a:solidFill>
                  <a:schemeClr val="bg1"/>
                </a:solidFill>
                <a:ea typeface="MS PGothic" charset="-128"/>
              </a:rPr>
              <a:t>Resource Availability</a:t>
            </a:r>
          </a:p>
        </p:txBody>
      </p:sp>
      <p:sp>
        <p:nvSpPr>
          <p:cNvPr id="48" name="Isosceles Triangle 12">
            <a:extLst>
              <a:ext uri="{FF2B5EF4-FFF2-40B4-BE49-F238E27FC236}">
                <a16:creationId xmlns:a16="http://schemas.microsoft.com/office/drawing/2014/main" id="{70149A14-1D61-B041-9515-F97984FCA9AF}"/>
              </a:ext>
            </a:extLst>
          </p:cNvPr>
          <p:cNvSpPr/>
          <p:nvPr/>
        </p:nvSpPr>
        <p:spPr>
          <a:xfrm flipV="1">
            <a:off x="8011948" y="1641301"/>
            <a:ext cx="551912" cy="11893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49" name="TextBox 48">
            <a:extLst>
              <a:ext uri="{FF2B5EF4-FFF2-40B4-BE49-F238E27FC236}">
                <a16:creationId xmlns:a16="http://schemas.microsoft.com/office/drawing/2014/main" id="{91ACA995-5F84-8348-BF38-441C70B2732E}"/>
              </a:ext>
            </a:extLst>
          </p:cNvPr>
          <p:cNvSpPr txBox="1"/>
          <p:nvPr/>
        </p:nvSpPr>
        <p:spPr>
          <a:xfrm>
            <a:off x="5028948" y="2317501"/>
            <a:ext cx="1492982" cy="461665"/>
          </a:xfrm>
          <a:prstGeom prst="rect">
            <a:avLst/>
          </a:prstGeom>
          <a:noFill/>
        </p:spPr>
        <p:txBody>
          <a:bodyPr wrap="square">
            <a:spAutoFit/>
          </a:bodyPr>
          <a:lstStyle/>
          <a:p>
            <a:pPr algn="r">
              <a:defRPr/>
            </a:pPr>
            <a:r>
              <a:rPr lang="en-US" sz="1200" b="1" dirty="0">
                <a:solidFill>
                  <a:schemeClr val="bg1"/>
                </a:solidFill>
                <a:ea typeface="MS PGothic" charset="-128"/>
              </a:rPr>
              <a:t>Supply Chain Logistics</a:t>
            </a:r>
          </a:p>
        </p:txBody>
      </p:sp>
      <p:sp>
        <p:nvSpPr>
          <p:cNvPr id="50" name="TextBox 49">
            <a:extLst>
              <a:ext uri="{FF2B5EF4-FFF2-40B4-BE49-F238E27FC236}">
                <a16:creationId xmlns:a16="http://schemas.microsoft.com/office/drawing/2014/main" id="{9A5CA762-B618-B945-A0EF-EC2563236761}"/>
              </a:ext>
            </a:extLst>
          </p:cNvPr>
          <p:cNvSpPr txBox="1"/>
          <p:nvPr/>
        </p:nvSpPr>
        <p:spPr>
          <a:xfrm>
            <a:off x="9953723" y="2279953"/>
            <a:ext cx="1486463" cy="461665"/>
          </a:xfrm>
          <a:prstGeom prst="rect">
            <a:avLst/>
          </a:prstGeom>
          <a:noFill/>
        </p:spPr>
        <p:txBody>
          <a:bodyPr wrap="square">
            <a:spAutoFit/>
          </a:bodyPr>
          <a:lstStyle/>
          <a:p>
            <a:pPr>
              <a:defRPr/>
            </a:pPr>
            <a:r>
              <a:rPr lang="en-US" sz="1200" b="1" dirty="0">
                <a:solidFill>
                  <a:schemeClr val="bg1"/>
                </a:solidFill>
                <a:ea typeface="MS PGothic" charset="-128"/>
              </a:rPr>
              <a:t>Corporate Reputation</a:t>
            </a:r>
          </a:p>
        </p:txBody>
      </p:sp>
      <p:sp>
        <p:nvSpPr>
          <p:cNvPr id="51" name="Isosceles Triangle 15">
            <a:extLst>
              <a:ext uri="{FF2B5EF4-FFF2-40B4-BE49-F238E27FC236}">
                <a16:creationId xmlns:a16="http://schemas.microsoft.com/office/drawing/2014/main" id="{455E87BA-8613-7348-895F-73D16CE34A72}"/>
              </a:ext>
            </a:extLst>
          </p:cNvPr>
          <p:cNvSpPr/>
          <p:nvPr/>
        </p:nvSpPr>
        <p:spPr>
          <a:xfrm rot="5400000" flipV="1">
            <a:off x="9257769" y="2826798"/>
            <a:ext cx="551913" cy="11893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2" name="Isosceles Triangle 16">
            <a:extLst>
              <a:ext uri="{FF2B5EF4-FFF2-40B4-BE49-F238E27FC236}">
                <a16:creationId xmlns:a16="http://schemas.microsoft.com/office/drawing/2014/main" id="{CC4673DA-90CD-8F4E-BB47-2C11AB093EF6}"/>
              </a:ext>
            </a:extLst>
          </p:cNvPr>
          <p:cNvSpPr/>
          <p:nvPr/>
        </p:nvSpPr>
        <p:spPr>
          <a:xfrm rot="16200000" flipV="1">
            <a:off x="6773331" y="2826799"/>
            <a:ext cx="551912" cy="1189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3" name="Isosceles Triangle 17">
            <a:extLst>
              <a:ext uri="{FF2B5EF4-FFF2-40B4-BE49-F238E27FC236}">
                <a16:creationId xmlns:a16="http://schemas.microsoft.com/office/drawing/2014/main" id="{5DE7FC75-28A6-A848-ACE7-0AA51B20E24B}"/>
              </a:ext>
            </a:extLst>
          </p:cNvPr>
          <p:cNvSpPr/>
          <p:nvPr/>
        </p:nvSpPr>
        <p:spPr>
          <a:xfrm>
            <a:off x="8035761" y="4043191"/>
            <a:ext cx="551912" cy="11893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4" name="Isosceles Triangle 18">
            <a:extLst>
              <a:ext uri="{FF2B5EF4-FFF2-40B4-BE49-F238E27FC236}">
                <a16:creationId xmlns:a16="http://schemas.microsoft.com/office/drawing/2014/main" id="{62D4383E-76C4-B24C-97B9-BD1ECD44A165}"/>
              </a:ext>
            </a:extLst>
          </p:cNvPr>
          <p:cNvSpPr/>
          <p:nvPr/>
        </p:nvSpPr>
        <p:spPr>
          <a:xfrm rot="3600000" flipV="1">
            <a:off x="9057122" y="2204836"/>
            <a:ext cx="550298" cy="11909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5" name="Isosceles Triangle 19">
            <a:extLst>
              <a:ext uri="{FF2B5EF4-FFF2-40B4-BE49-F238E27FC236}">
                <a16:creationId xmlns:a16="http://schemas.microsoft.com/office/drawing/2014/main" id="{86A35FD1-4196-4440-827B-96520DE402B2}"/>
              </a:ext>
            </a:extLst>
          </p:cNvPr>
          <p:cNvSpPr/>
          <p:nvPr/>
        </p:nvSpPr>
        <p:spPr>
          <a:xfrm rot="1800000" flipV="1">
            <a:off x="8616263" y="1789304"/>
            <a:ext cx="550298" cy="11893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6" name="Isosceles Triangle 20">
            <a:extLst>
              <a:ext uri="{FF2B5EF4-FFF2-40B4-BE49-F238E27FC236}">
                <a16:creationId xmlns:a16="http://schemas.microsoft.com/office/drawing/2014/main" id="{48E94F12-0D10-7247-A649-A1E6D8E0942C}"/>
              </a:ext>
            </a:extLst>
          </p:cNvPr>
          <p:cNvSpPr/>
          <p:nvPr/>
        </p:nvSpPr>
        <p:spPr>
          <a:xfrm rot="18000000" flipH="1" flipV="1">
            <a:off x="6952098" y="2206771"/>
            <a:ext cx="550298" cy="11909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7" name="Isosceles Triangle 21">
            <a:extLst>
              <a:ext uri="{FF2B5EF4-FFF2-40B4-BE49-F238E27FC236}">
                <a16:creationId xmlns:a16="http://schemas.microsoft.com/office/drawing/2014/main" id="{0822FF65-BC6B-9043-8011-1ADF822300B0}"/>
              </a:ext>
            </a:extLst>
          </p:cNvPr>
          <p:cNvSpPr/>
          <p:nvPr/>
        </p:nvSpPr>
        <p:spPr>
          <a:xfrm rot="19800000" flipH="1" flipV="1">
            <a:off x="7454213" y="1801594"/>
            <a:ext cx="550298" cy="1189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8" name="Isosceles Triangle 22">
            <a:extLst>
              <a:ext uri="{FF2B5EF4-FFF2-40B4-BE49-F238E27FC236}">
                <a16:creationId xmlns:a16="http://schemas.microsoft.com/office/drawing/2014/main" id="{DA220BF2-69C2-2C46-9456-D7FAA5013ECD}"/>
              </a:ext>
            </a:extLst>
          </p:cNvPr>
          <p:cNvSpPr/>
          <p:nvPr/>
        </p:nvSpPr>
        <p:spPr>
          <a:xfrm rot="3600000" flipH="1">
            <a:off x="6951298" y="3426429"/>
            <a:ext cx="551912" cy="11909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9" name="Isosceles Triangle 23">
            <a:extLst>
              <a:ext uri="{FF2B5EF4-FFF2-40B4-BE49-F238E27FC236}">
                <a16:creationId xmlns:a16="http://schemas.microsoft.com/office/drawing/2014/main" id="{DCEDD0B8-9403-4C4D-B0E7-E6AA7F77E2BB}"/>
              </a:ext>
            </a:extLst>
          </p:cNvPr>
          <p:cNvSpPr/>
          <p:nvPr/>
        </p:nvSpPr>
        <p:spPr>
          <a:xfrm rot="1800000" flipH="1">
            <a:off x="7439926" y="3883215"/>
            <a:ext cx="550297" cy="1189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60" name="Isosceles Triangle 24">
            <a:extLst>
              <a:ext uri="{FF2B5EF4-FFF2-40B4-BE49-F238E27FC236}">
                <a16:creationId xmlns:a16="http://schemas.microsoft.com/office/drawing/2014/main" id="{1DBC54A4-7AA9-7049-B5D1-CDF6EF79C61B}"/>
              </a:ext>
            </a:extLst>
          </p:cNvPr>
          <p:cNvSpPr/>
          <p:nvPr/>
        </p:nvSpPr>
        <p:spPr>
          <a:xfrm rot="18000000">
            <a:off x="9110298" y="3428341"/>
            <a:ext cx="551912" cy="11909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61" name="Isosceles Triangle 25">
            <a:extLst>
              <a:ext uri="{FF2B5EF4-FFF2-40B4-BE49-F238E27FC236}">
                <a16:creationId xmlns:a16="http://schemas.microsoft.com/office/drawing/2014/main" id="{B7FAA47D-6D7E-5D42-AD49-32F6CD3C3434}"/>
              </a:ext>
            </a:extLst>
          </p:cNvPr>
          <p:cNvSpPr/>
          <p:nvPr/>
        </p:nvSpPr>
        <p:spPr>
          <a:xfrm rot="19800000">
            <a:off x="8646426" y="3868513"/>
            <a:ext cx="551912" cy="1189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pic>
        <p:nvPicPr>
          <p:cNvPr id="32" name="Picture 16">
            <a:extLst>
              <a:ext uri="{FF2B5EF4-FFF2-40B4-BE49-F238E27FC236}">
                <a16:creationId xmlns:a16="http://schemas.microsoft.com/office/drawing/2014/main" id="{EC98F335-8DF9-F347-9655-F6358FAFAA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5">
            <a:extLst>
              <a:ext uri="{FF2B5EF4-FFF2-40B4-BE49-F238E27FC236}">
                <a16:creationId xmlns:a16="http://schemas.microsoft.com/office/drawing/2014/main" id="{18068CB4-A9F8-6B4E-8643-D1803E23621D}"/>
              </a:ext>
            </a:extLst>
          </p:cNvPr>
          <p:cNvSpPr txBox="1">
            <a:spLocks noChangeArrowheads="1"/>
          </p:cNvSpPr>
          <p:nvPr/>
        </p:nvSpPr>
        <p:spPr bwMode="auto">
          <a:xfrm>
            <a:off x="263987" y="1872072"/>
            <a:ext cx="406433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AutoNum type="arabicPeriod"/>
            </a:pPr>
            <a:r>
              <a:rPr lang="en-US" altLang="en-US" sz="2400" dirty="0">
                <a:solidFill>
                  <a:schemeClr val="bg1"/>
                </a:solidFill>
              </a:rPr>
              <a:t>Who is Driving it externally?</a:t>
            </a:r>
          </a:p>
          <a:p>
            <a:pPr eaLnBrk="1" hangingPunct="1">
              <a:spcBef>
                <a:spcPct val="0"/>
              </a:spcBef>
              <a:buFontTx/>
              <a:buAutoNum type="arabicPeriod"/>
            </a:pPr>
            <a:r>
              <a:rPr lang="en-US" altLang="en-US" sz="2400" dirty="0">
                <a:solidFill>
                  <a:schemeClr val="bg1"/>
                </a:solidFill>
              </a:rPr>
              <a:t>What Department will handle it internally?</a:t>
            </a:r>
          </a:p>
          <a:p>
            <a:pPr eaLnBrk="1" hangingPunct="1">
              <a:spcBef>
                <a:spcPct val="0"/>
              </a:spcBef>
              <a:buFontTx/>
              <a:buAutoNum type="arabicPeriod"/>
            </a:pPr>
            <a:r>
              <a:rPr lang="en-US" altLang="en-US" sz="2400" dirty="0">
                <a:solidFill>
                  <a:srgbClr val="00B0F0"/>
                </a:solidFill>
              </a:rPr>
              <a:t>What Frame best explains the Business Imperative?</a:t>
            </a:r>
          </a:p>
        </p:txBody>
      </p:sp>
      <p:sp>
        <p:nvSpPr>
          <p:cNvPr id="31"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33"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5">
            <a:extLst>
              <a:ext uri="{FF2B5EF4-FFF2-40B4-BE49-F238E27FC236}">
                <a16:creationId xmlns:a16="http://schemas.microsoft.com/office/drawing/2014/main" id="{62BADDFE-C969-4149-9E43-48FAFE79D296}"/>
              </a:ext>
            </a:extLst>
          </p:cNvPr>
          <p:cNvSpPr>
            <a:spLocks noChangeArrowheads="1"/>
          </p:cNvSpPr>
          <p:nvPr/>
        </p:nvSpPr>
        <p:spPr bwMode="auto">
          <a:xfrm>
            <a:off x="263987" y="454578"/>
            <a:ext cx="30428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B0F0"/>
                </a:solidFill>
              </a:rPr>
              <a:t>1. Sustainability</a:t>
            </a:r>
          </a:p>
          <a:p>
            <a:pPr eaLnBrk="1" hangingPunct="1">
              <a:spcBef>
                <a:spcPct val="0"/>
              </a:spcBef>
              <a:buFontTx/>
              <a:buNone/>
            </a:pPr>
            <a:r>
              <a:rPr lang="en-US" altLang="en-US" sz="2800" b="1" dirty="0">
                <a:solidFill>
                  <a:srgbClr val="00B0F0"/>
                </a:solidFill>
              </a:rPr>
              <a:t>as a Market Shift</a:t>
            </a:r>
            <a:endParaRPr lang="en-US" altLang="en-US" sz="2800" b="1" i="1" dirty="0">
              <a:solidFill>
                <a:srgbClr val="00B0F0"/>
              </a:solidFill>
            </a:endParaRPr>
          </a:p>
        </p:txBody>
      </p:sp>
    </p:spTree>
    <p:extLst>
      <p:ext uri="{BB962C8B-B14F-4D97-AF65-F5344CB8AC3E}">
        <p14:creationId xmlns:p14="http://schemas.microsoft.com/office/powerpoint/2010/main" val="337743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24E606F3-FA6F-C74F-BF54-0640A3765E0A}"/>
              </a:ext>
            </a:extLst>
          </p:cNvPr>
          <p:cNvSpPr/>
          <p:nvPr/>
        </p:nvSpPr>
        <p:spPr>
          <a:xfrm>
            <a:off x="7065797" y="2158181"/>
            <a:ext cx="2473920" cy="2496512"/>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Sustainability</a:t>
            </a:r>
          </a:p>
          <a:p>
            <a:pPr algn="ctr">
              <a:defRPr/>
            </a:pPr>
            <a:r>
              <a:rPr lang="en-US" sz="1200" b="1" dirty="0">
                <a:solidFill>
                  <a:schemeClr val="tx1"/>
                </a:solidFill>
              </a:rPr>
              <a:t>Strategy</a:t>
            </a:r>
          </a:p>
        </p:txBody>
      </p:sp>
      <p:sp>
        <p:nvSpPr>
          <p:cNvPr id="38" name="TextBox 37">
            <a:extLst>
              <a:ext uri="{FF2B5EF4-FFF2-40B4-BE49-F238E27FC236}">
                <a16:creationId xmlns:a16="http://schemas.microsoft.com/office/drawing/2014/main" id="{21B3181F-29B6-084D-9EC8-0DBC97A16511}"/>
              </a:ext>
            </a:extLst>
          </p:cNvPr>
          <p:cNvSpPr txBox="1"/>
          <p:nvPr/>
        </p:nvSpPr>
        <p:spPr>
          <a:xfrm>
            <a:off x="7854805" y="1157044"/>
            <a:ext cx="1567940" cy="461665"/>
          </a:xfrm>
          <a:prstGeom prst="rect">
            <a:avLst/>
          </a:prstGeom>
          <a:noFill/>
        </p:spPr>
        <p:txBody>
          <a:bodyPr wrap="square">
            <a:spAutoFit/>
          </a:bodyPr>
          <a:lstStyle/>
          <a:p>
            <a:pPr>
              <a:defRPr/>
            </a:pPr>
            <a:r>
              <a:rPr lang="en-US" sz="1200" b="1" dirty="0">
                <a:solidFill>
                  <a:schemeClr val="bg1"/>
                </a:solidFill>
                <a:ea typeface="MS PGothic" charset="-128"/>
              </a:rPr>
              <a:t>Regulatory Compliance</a:t>
            </a:r>
          </a:p>
        </p:txBody>
      </p:sp>
      <p:sp>
        <p:nvSpPr>
          <p:cNvPr id="39" name="TextBox 38">
            <a:extLst>
              <a:ext uri="{FF2B5EF4-FFF2-40B4-BE49-F238E27FC236}">
                <a16:creationId xmlns:a16="http://schemas.microsoft.com/office/drawing/2014/main" id="{488A073D-935F-0948-8B0E-D8576DA4C650}"/>
              </a:ext>
            </a:extLst>
          </p:cNvPr>
          <p:cNvSpPr txBox="1"/>
          <p:nvPr/>
        </p:nvSpPr>
        <p:spPr>
          <a:xfrm>
            <a:off x="9290247" y="1490645"/>
            <a:ext cx="1800963" cy="461665"/>
          </a:xfrm>
          <a:prstGeom prst="rect">
            <a:avLst/>
          </a:prstGeom>
          <a:noFill/>
        </p:spPr>
        <p:txBody>
          <a:bodyPr wrap="square">
            <a:spAutoFit/>
          </a:bodyPr>
          <a:lstStyle/>
          <a:p>
            <a:pPr>
              <a:defRPr/>
            </a:pPr>
            <a:r>
              <a:rPr lang="en-US" sz="1200" b="1" dirty="0">
                <a:solidFill>
                  <a:schemeClr val="bg1"/>
                </a:solidFill>
                <a:ea typeface="MS PGothic" charset="-128"/>
              </a:rPr>
              <a:t>New Product Development</a:t>
            </a:r>
          </a:p>
        </p:txBody>
      </p:sp>
      <p:sp>
        <p:nvSpPr>
          <p:cNvPr id="40" name="TextBox 39">
            <a:extLst>
              <a:ext uri="{FF2B5EF4-FFF2-40B4-BE49-F238E27FC236}">
                <a16:creationId xmlns:a16="http://schemas.microsoft.com/office/drawing/2014/main" id="{2410CF58-3C3E-B244-AAF8-542F9098D803}"/>
              </a:ext>
            </a:extLst>
          </p:cNvPr>
          <p:cNvSpPr txBox="1"/>
          <p:nvPr/>
        </p:nvSpPr>
        <p:spPr>
          <a:xfrm>
            <a:off x="10109035" y="3185475"/>
            <a:ext cx="1432688" cy="646331"/>
          </a:xfrm>
          <a:prstGeom prst="rect">
            <a:avLst/>
          </a:prstGeom>
          <a:noFill/>
        </p:spPr>
        <p:txBody>
          <a:bodyPr wrap="square">
            <a:spAutoFit/>
          </a:bodyPr>
          <a:lstStyle/>
          <a:p>
            <a:pPr>
              <a:defRPr/>
            </a:pPr>
            <a:r>
              <a:rPr lang="en-US" sz="1200" b="1" dirty="0">
                <a:solidFill>
                  <a:schemeClr val="bg1"/>
                </a:solidFill>
                <a:ea typeface="MS PGothic" charset="-128"/>
              </a:rPr>
              <a:t>Internal Culture/</a:t>
            </a:r>
            <a:br>
              <a:rPr lang="en-US" sz="1200" b="1" dirty="0">
                <a:solidFill>
                  <a:schemeClr val="bg1"/>
                </a:solidFill>
                <a:ea typeface="MS PGothic" charset="-128"/>
              </a:rPr>
            </a:br>
            <a:r>
              <a:rPr lang="en-US" sz="1200" b="1" dirty="0">
                <a:solidFill>
                  <a:schemeClr val="bg1"/>
                </a:solidFill>
                <a:ea typeface="MS PGothic" charset="-128"/>
              </a:rPr>
              <a:t>Employee Retention </a:t>
            </a:r>
          </a:p>
        </p:txBody>
      </p:sp>
      <p:sp>
        <p:nvSpPr>
          <p:cNvPr id="41" name="TextBox 40">
            <a:extLst>
              <a:ext uri="{FF2B5EF4-FFF2-40B4-BE49-F238E27FC236}">
                <a16:creationId xmlns:a16="http://schemas.microsoft.com/office/drawing/2014/main" id="{FA20CE1C-6F6D-9546-AE17-9C8944306966}"/>
              </a:ext>
            </a:extLst>
          </p:cNvPr>
          <p:cNvSpPr txBox="1"/>
          <p:nvPr/>
        </p:nvSpPr>
        <p:spPr>
          <a:xfrm>
            <a:off x="9189873" y="4901187"/>
            <a:ext cx="1051376" cy="461665"/>
          </a:xfrm>
          <a:prstGeom prst="rect">
            <a:avLst/>
          </a:prstGeom>
          <a:noFill/>
        </p:spPr>
        <p:txBody>
          <a:bodyPr wrap="square">
            <a:spAutoFit/>
          </a:bodyPr>
          <a:lstStyle/>
          <a:p>
            <a:pPr>
              <a:defRPr/>
            </a:pPr>
            <a:r>
              <a:rPr lang="en-US" sz="1200" b="1" dirty="0">
                <a:solidFill>
                  <a:schemeClr val="bg1"/>
                </a:solidFill>
                <a:ea typeface="MS PGothic" charset="-128"/>
              </a:rPr>
              <a:t>Cost of Capital</a:t>
            </a:r>
          </a:p>
        </p:txBody>
      </p:sp>
      <p:sp>
        <p:nvSpPr>
          <p:cNvPr id="42" name="TextBox 41">
            <a:extLst>
              <a:ext uri="{FF2B5EF4-FFF2-40B4-BE49-F238E27FC236}">
                <a16:creationId xmlns:a16="http://schemas.microsoft.com/office/drawing/2014/main" id="{CFF0215C-380C-7E47-B084-67071AE37AB4}"/>
              </a:ext>
            </a:extLst>
          </p:cNvPr>
          <p:cNvSpPr txBox="1"/>
          <p:nvPr/>
        </p:nvSpPr>
        <p:spPr>
          <a:xfrm>
            <a:off x="9905834" y="4123312"/>
            <a:ext cx="1325139" cy="461665"/>
          </a:xfrm>
          <a:prstGeom prst="rect">
            <a:avLst/>
          </a:prstGeom>
          <a:noFill/>
        </p:spPr>
        <p:txBody>
          <a:bodyPr wrap="square">
            <a:spAutoFit/>
          </a:bodyPr>
          <a:lstStyle/>
          <a:p>
            <a:pPr>
              <a:defRPr/>
            </a:pPr>
            <a:r>
              <a:rPr lang="en-US" sz="1200" b="1" dirty="0">
                <a:solidFill>
                  <a:schemeClr val="bg1"/>
                </a:solidFill>
                <a:ea typeface="MS PGothic" charset="-128"/>
              </a:rPr>
              <a:t>Consumer Demand</a:t>
            </a:r>
          </a:p>
        </p:txBody>
      </p:sp>
      <p:sp>
        <p:nvSpPr>
          <p:cNvPr id="43" name="TextBox 42">
            <a:extLst>
              <a:ext uri="{FF2B5EF4-FFF2-40B4-BE49-F238E27FC236}">
                <a16:creationId xmlns:a16="http://schemas.microsoft.com/office/drawing/2014/main" id="{408E2BCE-432F-2847-A373-3F9DF13096AE}"/>
              </a:ext>
            </a:extLst>
          </p:cNvPr>
          <p:cNvSpPr txBox="1"/>
          <p:nvPr/>
        </p:nvSpPr>
        <p:spPr>
          <a:xfrm>
            <a:off x="7797055" y="5305088"/>
            <a:ext cx="1871033" cy="461665"/>
          </a:xfrm>
          <a:prstGeom prst="rect">
            <a:avLst/>
          </a:prstGeom>
          <a:noFill/>
        </p:spPr>
        <p:txBody>
          <a:bodyPr wrap="square">
            <a:spAutoFit/>
          </a:bodyPr>
          <a:lstStyle/>
          <a:p>
            <a:pPr>
              <a:defRPr/>
            </a:pPr>
            <a:r>
              <a:rPr lang="en-US" sz="1200" b="1" dirty="0">
                <a:solidFill>
                  <a:schemeClr val="bg1"/>
                </a:solidFill>
                <a:ea typeface="MS PGothic" charset="-128"/>
              </a:rPr>
              <a:t>Insurance Risk Management</a:t>
            </a:r>
          </a:p>
        </p:txBody>
      </p:sp>
      <p:sp>
        <p:nvSpPr>
          <p:cNvPr id="44" name="TextBox 43">
            <a:extLst>
              <a:ext uri="{FF2B5EF4-FFF2-40B4-BE49-F238E27FC236}">
                <a16:creationId xmlns:a16="http://schemas.microsoft.com/office/drawing/2014/main" id="{D38F8771-C25C-744D-BC24-D3ADDC0EC814}"/>
              </a:ext>
            </a:extLst>
          </p:cNvPr>
          <p:cNvSpPr txBox="1"/>
          <p:nvPr/>
        </p:nvSpPr>
        <p:spPr>
          <a:xfrm>
            <a:off x="5908184" y="4901187"/>
            <a:ext cx="1502758" cy="461665"/>
          </a:xfrm>
          <a:prstGeom prst="rect">
            <a:avLst/>
          </a:prstGeom>
          <a:noFill/>
        </p:spPr>
        <p:txBody>
          <a:bodyPr wrap="square">
            <a:spAutoFit/>
          </a:bodyPr>
          <a:lstStyle/>
          <a:p>
            <a:pPr algn="r">
              <a:defRPr/>
            </a:pPr>
            <a:r>
              <a:rPr lang="en-US" sz="1200" b="1" dirty="0">
                <a:solidFill>
                  <a:schemeClr val="bg1"/>
                </a:solidFill>
                <a:ea typeface="MS PGothic" charset="-128"/>
              </a:rPr>
              <a:t>Operational Efficiency</a:t>
            </a:r>
          </a:p>
        </p:txBody>
      </p:sp>
      <p:sp>
        <p:nvSpPr>
          <p:cNvPr id="45" name="TextBox 44">
            <a:extLst>
              <a:ext uri="{FF2B5EF4-FFF2-40B4-BE49-F238E27FC236}">
                <a16:creationId xmlns:a16="http://schemas.microsoft.com/office/drawing/2014/main" id="{815C5CB3-A231-2243-9747-C89460668F88}"/>
              </a:ext>
            </a:extLst>
          </p:cNvPr>
          <p:cNvSpPr txBox="1"/>
          <p:nvPr/>
        </p:nvSpPr>
        <p:spPr>
          <a:xfrm>
            <a:off x="6586759" y="1537457"/>
            <a:ext cx="1294178" cy="461665"/>
          </a:xfrm>
          <a:prstGeom prst="rect">
            <a:avLst/>
          </a:prstGeom>
          <a:noFill/>
        </p:spPr>
        <p:txBody>
          <a:bodyPr wrap="square">
            <a:spAutoFit/>
          </a:bodyPr>
          <a:lstStyle/>
          <a:p>
            <a:pPr>
              <a:defRPr/>
            </a:pPr>
            <a:r>
              <a:rPr lang="en-US" sz="1200" b="1" dirty="0">
                <a:solidFill>
                  <a:schemeClr val="bg1"/>
                </a:solidFill>
                <a:ea typeface="MS PGothic" charset="-128"/>
              </a:rPr>
              <a:t>Strategic Direction</a:t>
            </a:r>
          </a:p>
        </p:txBody>
      </p:sp>
      <p:sp>
        <p:nvSpPr>
          <p:cNvPr id="46" name="TextBox 45">
            <a:extLst>
              <a:ext uri="{FF2B5EF4-FFF2-40B4-BE49-F238E27FC236}">
                <a16:creationId xmlns:a16="http://schemas.microsoft.com/office/drawing/2014/main" id="{A7F764FE-DB5F-8A47-B250-1D37C434D03D}"/>
              </a:ext>
            </a:extLst>
          </p:cNvPr>
          <p:cNvSpPr txBox="1"/>
          <p:nvPr/>
        </p:nvSpPr>
        <p:spPr>
          <a:xfrm>
            <a:off x="4883596" y="3185475"/>
            <a:ext cx="1571198" cy="646331"/>
          </a:xfrm>
          <a:prstGeom prst="rect">
            <a:avLst/>
          </a:prstGeom>
          <a:noFill/>
        </p:spPr>
        <p:txBody>
          <a:bodyPr wrap="square">
            <a:spAutoFit/>
          </a:bodyPr>
          <a:lstStyle/>
          <a:p>
            <a:pPr algn="r">
              <a:defRPr/>
            </a:pPr>
            <a:r>
              <a:rPr lang="en-US" sz="1200" b="1" dirty="0">
                <a:solidFill>
                  <a:schemeClr val="bg1"/>
                </a:solidFill>
                <a:ea typeface="MS PGothic" charset="-128"/>
              </a:rPr>
              <a:t>Disaster Preparedness/</a:t>
            </a:r>
            <a:br>
              <a:rPr lang="en-US" sz="1200" b="1" dirty="0">
                <a:solidFill>
                  <a:schemeClr val="bg1"/>
                </a:solidFill>
                <a:ea typeface="MS PGothic" charset="-128"/>
              </a:rPr>
            </a:br>
            <a:r>
              <a:rPr lang="en-US" sz="1200" b="1" dirty="0">
                <a:solidFill>
                  <a:schemeClr val="bg1"/>
                </a:solidFill>
                <a:ea typeface="MS PGothic" charset="-128"/>
              </a:rPr>
              <a:t>Resilience</a:t>
            </a:r>
          </a:p>
        </p:txBody>
      </p:sp>
      <p:sp>
        <p:nvSpPr>
          <p:cNvPr id="47" name="TextBox 46">
            <a:extLst>
              <a:ext uri="{FF2B5EF4-FFF2-40B4-BE49-F238E27FC236}">
                <a16:creationId xmlns:a16="http://schemas.microsoft.com/office/drawing/2014/main" id="{A0614657-A956-FD48-ABDB-29E3109B0BA7}"/>
              </a:ext>
            </a:extLst>
          </p:cNvPr>
          <p:cNvSpPr txBox="1"/>
          <p:nvPr/>
        </p:nvSpPr>
        <p:spPr>
          <a:xfrm>
            <a:off x="5254768" y="4123312"/>
            <a:ext cx="1435947" cy="461665"/>
          </a:xfrm>
          <a:prstGeom prst="rect">
            <a:avLst/>
          </a:prstGeom>
          <a:noFill/>
        </p:spPr>
        <p:txBody>
          <a:bodyPr wrap="square">
            <a:spAutoFit/>
          </a:bodyPr>
          <a:lstStyle/>
          <a:p>
            <a:pPr algn="r">
              <a:defRPr/>
            </a:pPr>
            <a:r>
              <a:rPr lang="en-US" sz="1200" b="1" dirty="0">
                <a:solidFill>
                  <a:schemeClr val="bg1"/>
                </a:solidFill>
                <a:ea typeface="MS PGothic" charset="-128"/>
              </a:rPr>
              <a:t>Resource Availability</a:t>
            </a:r>
          </a:p>
        </p:txBody>
      </p:sp>
      <p:sp>
        <p:nvSpPr>
          <p:cNvPr id="48" name="Isosceles Triangle 12">
            <a:extLst>
              <a:ext uri="{FF2B5EF4-FFF2-40B4-BE49-F238E27FC236}">
                <a16:creationId xmlns:a16="http://schemas.microsoft.com/office/drawing/2014/main" id="{70149A14-1D61-B041-9515-F97984FCA9AF}"/>
              </a:ext>
            </a:extLst>
          </p:cNvPr>
          <p:cNvSpPr/>
          <p:nvPr/>
        </p:nvSpPr>
        <p:spPr>
          <a:xfrm flipV="1">
            <a:off x="8011948" y="1641301"/>
            <a:ext cx="551912" cy="11893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49" name="TextBox 48">
            <a:extLst>
              <a:ext uri="{FF2B5EF4-FFF2-40B4-BE49-F238E27FC236}">
                <a16:creationId xmlns:a16="http://schemas.microsoft.com/office/drawing/2014/main" id="{91ACA995-5F84-8348-BF38-441C70B2732E}"/>
              </a:ext>
            </a:extLst>
          </p:cNvPr>
          <p:cNvSpPr txBox="1"/>
          <p:nvPr/>
        </p:nvSpPr>
        <p:spPr>
          <a:xfrm>
            <a:off x="5028948" y="2317501"/>
            <a:ext cx="1492982" cy="461665"/>
          </a:xfrm>
          <a:prstGeom prst="rect">
            <a:avLst/>
          </a:prstGeom>
          <a:noFill/>
        </p:spPr>
        <p:txBody>
          <a:bodyPr wrap="square">
            <a:spAutoFit/>
          </a:bodyPr>
          <a:lstStyle/>
          <a:p>
            <a:pPr algn="r">
              <a:defRPr/>
            </a:pPr>
            <a:r>
              <a:rPr lang="en-US" sz="1200" b="1" dirty="0">
                <a:solidFill>
                  <a:schemeClr val="bg1"/>
                </a:solidFill>
                <a:ea typeface="MS PGothic" charset="-128"/>
              </a:rPr>
              <a:t>Supply Chain Logistics</a:t>
            </a:r>
          </a:p>
        </p:txBody>
      </p:sp>
      <p:sp>
        <p:nvSpPr>
          <p:cNvPr id="50" name="TextBox 49">
            <a:extLst>
              <a:ext uri="{FF2B5EF4-FFF2-40B4-BE49-F238E27FC236}">
                <a16:creationId xmlns:a16="http://schemas.microsoft.com/office/drawing/2014/main" id="{9A5CA762-B618-B945-A0EF-EC2563236761}"/>
              </a:ext>
            </a:extLst>
          </p:cNvPr>
          <p:cNvSpPr txBox="1"/>
          <p:nvPr/>
        </p:nvSpPr>
        <p:spPr>
          <a:xfrm>
            <a:off x="9953723" y="2279953"/>
            <a:ext cx="1486463" cy="461665"/>
          </a:xfrm>
          <a:prstGeom prst="rect">
            <a:avLst/>
          </a:prstGeom>
          <a:noFill/>
        </p:spPr>
        <p:txBody>
          <a:bodyPr wrap="square">
            <a:spAutoFit/>
          </a:bodyPr>
          <a:lstStyle/>
          <a:p>
            <a:pPr>
              <a:defRPr/>
            </a:pPr>
            <a:r>
              <a:rPr lang="en-US" sz="1200" b="1" dirty="0">
                <a:solidFill>
                  <a:schemeClr val="bg1"/>
                </a:solidFill>
                <a:ea typeface="MS PGothic" charset="-128"/>
              </a:rPr>
              <a:t>Corporate Reputation</a:t>
            </a:r>
          </a:p>
        </p:txBody>
      </p:sp>
      <p:sp>
        <p:nvSpPr>
          <p:cNvPr id="51" name="Isosceles Triangle 15">
            <a:extLst>
              <a:ext uri="{FF2B5EF4-FFF2-40B4-BE49-F238E27FC236}">
                <a16:creationId xmlns:a16="http://schemas.microsoft.com/office/drawing/2014/main" id="{455E87BA-8613-7348-895F-73D16CE34A72}"/>
              </a:ext>
            </a:extLst>
          </p:cNvPr>
          <p:cNvSpPr/>
          <p:nvPr/>
        </p:nvSpPr>
        <p:spPr>
          <a:xfrm rot="5400000" flipV="1">
            <a:off x="9257769" y="2826798"/>
            <a:ext cx="551913" cy="11893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2" name="Isosceles Triangle 16">
            <a:extLst>
              <a:ext uri="{FF2B5EF4-FFF2-40B4-BE49-F238E27FC236}">
                <a16:creationId xmlns:a16="http://schemas.microsoft.com/office/drawing/2014/main" id="{CC4673DA-90CD-8F4E-BB47-2C11AB093EF6}"/>
              </a:ext>
            </a:extLst>
          </p:cNvPr>
          <p:cNvSpPr/>
          <p:nvPr/>
        </p:nvSpPr>
        <p:spPr>
          <a:xfrm rot="16200000" flipV="1">
            <a:off x="6773331" y="2826799"/>
            <a:ext cx="551912" cy="1189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3" name="Isosceles Triangle 17">
            <a:extLst>
              <a:ext uri="{FF2B5EF4-FFF2-40B4-BE49-F238E27FC236}">
                <a16:creationId xmlns:a16="http://schemas.microsoft.com/office/drawing/2014/main" id="{5DE7FC75-28A6-A848-ACE7-0AA51B20E24B}"/>
              </a:ext>
            </a:extLst>
          </p:cNvPr>
          <p:cNvSpPr/>
          <p:nvPr/>
        </p:nvSpPr>
        <p:spPr>
          <a:xfrm>
            <a:off x="8035761" y="4043191"/>
            <a:ext cx="551912" cy="11893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4" name="Isosceles Triangle 18">
            <a:extLst>
              <a:ext uri="{FF2B5EF4-FFF2-40B4-BE49-F238E27FC236}">
                <a16:creationId xmlns:a16="http://schemas.microsoft.com/office/drawing/2014/main" id="{62D4383E-76C4-B24C-97B9-BD1ECD44A165}"/>
              </a:ext>
            </a:extLst>
          </p:cNvPr>
          <p:cNvSpPr/>
          <p:nvPr/>
        </p:nvSpPr>
        <p:spPr>
          <a:xfrm rot="3600000" flipV="1">
            <a:off x="9057122" y="2204836"/>
            <a:ext cx="550298" cy="11909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5" name="Isosceles Triangle 19">
            <a:extLst>
              <a:ext uri="{FF2B5EF4-FFF2-40B4-BE49-F238E27FC236}">
                <a16:creationId xmlns:a16="http://schemas.microsoft.com/office/drawing/2014/main" id="{86A35FD1-4196-4440-827B-96520DE402B2}"/>
              </a:ext>
            </a:extLst>
          </p:cNvPr>
          <p:cNvSpPr/>
          <p:nvPr/>
        </p:nvSpPr>
        <p:spPr>
          <a:xfrm rot="1800000" flipV="1">
            <a:off x="8616263" y="1789304"/>
            <a:ext cx="550298" cy="11893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6" name="Isosceles Triangle 20">
            <a:extLst>
              <a:ext uri="{FF2B5EF4-FFF2-40B4-BE49-F238E27FC236}">
                <a16:creationId xmlns:a16="http://schemas.microsoft.com/office/drawing/2014/main" id="{48E94F12-0D10-7247-A649-A1E6D8E0942C}"/>
              </a:ext>
            </a:extLst>
          </p:cNvPr>
          <p:cNvSpPr/>
          <p:nvPr/>
        </p:nvSpPr>
        <p:spPr>
          <a:xfrm rot="18000000" flipH="1" flipV="1">
            <a:off x="6952098" y="2206771"/>
            <a:ext cx="550298" cy="11909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7" name="Isosceles Triangle 21">
            <a:extLst>
              <a:ext uri="{FF2B5EF4-FFF2-40B4-BE49-F238E27FC236}">
                <a16:creationId xmlns:a16="http://schemas.microsoft.com/office/drawing/2014/main" id="{0822FF65-BC6B-9043-8011-1ADF822300B0}"/>
              </a:ext>
            </a:extLst>
          </p:cNvPr>
          <p:cNvSpPr/>
          <p:nvPr/>
        </p:nvSpPr>
        <p:spPr>
          <a:xfrm rot="19800000" flipH="1" flipV="1">
            <a:off x="7454213" y="1801594"/>
            <a:ext cx="550298" cy="1189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8" name="Isosceles Triangle 22">
            <a:extLst>
              <a:ext uri="{FF2B5EF4-FFF2-40B4-BE49-F238E27FC236}">
                <a16:creationId xmlns:a16="http://schemas.microsoft.com/office/drawing/2014/main" id="{DA220BF2-69C2-2C46-9456-D7FAA5013ECD}"/>
              </a:ext>
            </a:extLst>
          </p:cNvPr>
          <p:cNvSpPr/>
          <p:nvPr/>
        </p:nvSpPr>
        <p:spPr>
          <a:xfrm rot="3600000" flipH="1">
            <a:off x="6951298" y="3426429"/>
            <a:ext cx="551912" cy="11909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9" name="Isosceles Triangle 23">
            <a:extLst>
              <a:ext uri="{FF2B5EF4-FFF2-40B4-BE49-F238E27FC236}">
                <a16:creationId xmlns:a16="http://schemas.microsoft.com/office/drawing/2014/main" id="{DCEDD0B8-9403-4C4D-B0E7-E6AA7F77E2BB}"/>
              </a:ext>
            </a:extLst>
          </p:cNvPr>
          <p:cNvSpPr/>
          <p:nvPr/>
        </p:nvSpPr>
        <p:spPr>
          <a:xfrm rot="1800000" flipH="1">
            <a:off x="7439926" y="3883215"/>
            <a:ext cx="550297" cy="1189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60" name="Isosceles Triangle 24">
            <a:extLst>
              <a:ext uri="{FF2B5EF4-FFF2-40B4-BE49-F238E27FC236}">
                <a16:creationId xmlns:a16="http://schemas.microsoft.com/office/drawing/2014/main" id="{1DBC54A4-7AA9-7049-B5D1-CDF6EF79C61B}"/>
              </a:ext>
            </a:extLst>
          </p:cNvPr>
          <p:cNvSpPr/>
          <p:nvPr/>
        </p:nvSpPr>
        <p:spPr>
          <a:xfrm rot="18000000">
            <a:off x="9110298" y="3428341"/>
            <a:ext cx="551912" cy="119096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61" name="Isosceles Triangle 25">
            <a:extLst>
              <a:ext uri="{FF2B5EF4-FFF2-40B4-BE49-F238E27FC236}">
                <a16:creationId xmlns:a16="http://schemas.microsoft.com/office/drawing/2014/main" id="{B7FAA47D-6D7E-5D42-AD49-32F6CD3C3434}"/>
              </a:ext>
            </a:extLst>
          </p:cNvPr>
          <p:cNvSpPr/>
          <p:nvPr/>
        </p:nvSpPr>
        <p:spPr>
          <a:xfrm rot="19800000">
            <a:off x="8646426" y="3868513"/>
            <a:ext cx="551912" cy="1189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pic>
        <p:nvPicPr>
          <p:cNvPr id="32" name="Picture 16">
            <a:extLst>
              <a:ext uri="{FF2B5EF4-FFF2-40B4-BE49-F238E27FC236}">
                <a16:creationId xmlns:a16="http://schemas.microsoft.com/office/drawing/2014/main" id="{EC98F335-8DF9-F347-9655-F6358FAFAA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5">
            <a:extLst>
              <a:ext uri="{FF2B5EF4-FFF2-40B4-BE49-F238E27FC236}">
                <a16:creationId xmlns:a16="http://schemas.microsoft.com/office/drawing/2014/main" id="{18068CB4-A9F8-6B4E-8643-D1803E23621D}"/>
              </a:ext>
            </a:extLst>
          </p:cNvPr>
          <p:cNvSpPr txBox="1">
            <a:spLocks noChangeArrowheads="1"/>
          </p:cNvSpPr>
          <p:nvPr/>
        </p:nvSpPr>
        <p:spPr bwMode="auto">
          <a:xfrm>
            <a:off x="263987" y="1872072"/>
            <a:ext cx="406433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AutoNum type="arabicPeriod"/>
            </a:pPr>
            <a:r>
              <a:rPr lang="en-US" altLang="en-US" sz="2400" dirty="0">
                <a:solidFill>
                  <a:schemeClr val="bg1"/>
                </a:solidFill>
              </a:rPr>
              <a:t>Who is Driving it externally?</a:t>
            </a:r>
          </a:p>
          <a:p>
            <a:pPr eaLnBrk="1" hangingPunct="1">
              <a:spcBef>
                <a:spcPct val="0"/>
              </a:spcBef>
              <a:buFontTx/>
              <a:buAutoNum type="arabicPeriod"/>
            </a:pPr>
            <a:r>
              <a:rPr lang="en-US" altLang="en-US" sz="2400" dirty="0">
                <a:solidFill>
                  <a:schemeClr val="bg1"/>
                </a:solidFill>
              </a:rPr>
              <a:t>What Department will handle it internally?</a:t>
            </a:r>
          </a:p>
          <a:p>
            <a:pPr eaLnBrk="1" hangingPunct="1">
              <a:spcBef>
                <a:spcPct val="0"/>
              </a:spcBef>
              <a:buFontTx/>
              <a:buAutoNum type="arabicPeriod"/>
            </a:pPr>
            <a:r>
              <a:rPr lang="en-US" altLang="en-US" sz="2400" dirty="0">
                <a:solidFill>
                  <a:srgbClr val="00B0F0"/>
                </a:solidFill>
              </a:rPr>
              <a:t>What Frame best explains the Business Imperative?</a:t>
            </a:r>
          </a:p>
        </p:txBody>
      </p:sp>
      <p:sp>
        <p:nvSpPr>
          <p:cNvPr id="30" name="TextBox 30"/>
          <p:cNvSpPr txBox="1">
            <a:spLocks noChangeArrowheads="1"/>
          </p:cNvSpPr>
          <p:nvPr/>
        </p:nvSpPr>
        <p:spPr bwMode="auto">
          <a:xfrm>
            <a:off x="7862454" y="487836"/>
            <a:ext cx="850900" cy="461963"/>
          </a:xfrm>
          <a:prstGeom prst="rect">
            <a:avLst/>
          </a:prstGeom>
          <a:solidFill>
            <a:schemeClr val="bg1"/>
          </a:solidFill>
          <a:ln w="9525">
            <a:solidFill>
              <a:srgbClr val="FF0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2400" b="1">
                <a:solidFill>
                  <a:schemeClr val="accent2"/>
                </a:solidFill>
                <a:cs typeface="Arial" panose="020B0604020202020204" pitchFamily="34" charset="0"/>
              </a:rPr>
              <a:t>P&amp;G</a:t>
            </a:r>
          </a:p>
        </p:txBody>
      </p:sp>
      <p:sp>
        <p:nvSpPr>
          <p:cNvPr id="33"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34"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5">
            <a:extLst>
              <a:ext uri="{FF2B5EF4-FFF2-40B4-BE49-F238E27FC236}">
                <a16:creationId xmlns:a16="http://schemas.microsoft.com/office/drawing/2014/main" id="{4B901AA6-2618-9F4B-A569-0F99C1C9D5AC}"/>
              </a:ext>
            </a:extLst>
          </p:cNvPr>
          <p:cNvSpPr>
            <a:spLocks noChangeArrowheads="1"/>
          </p:cNvSpPr>
          <p:nvPr/>
        </p:nvSpPr>
        <p:spPr bwMode="auto">
          <a:xfrm>
            <a:off x="263987" y="454578"/>
            <a:ext cx="30428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B0F0"/>
                </a:solidFill>
              </a:rPr>
              <a:t>1. Sustainability</a:t>
            </a:r>
          </a:p>
          <a:p>
            <a:pPr eaLnBrk="1" hangingPunct="1">
              <a:spcBef>
                <a:spcPct val="0"/>
              </a:spcBef>
              <a:buFontTx/>
              <a:buNone/>
            </a:pPr>
            <a:r>
              <a:rPr lang="en-US" altLang="en-US" sz="2800" b="1" dirty="0">
                <a:solidFill>
                  <a:srgbClr val="00B0F0"/>
                </a:solidFill>
              </a:rPr>
              <a:t>as a Market Shift</a:t>
            </a:r>
            <a:endParaRPr lang="en-US" altLang="en-US" sz="2800" b="1" i="1" dirty="0">
              <a:solidFill>
                <a:srgbClr val="00B0F0"/>
              </a:solidFill>
            </a:endParaRPr>
          </a:p>
        </p:txBody>
      </p:sp>
    </p:spTree>
    <p:extLst>
      <p:ext uri="{BB962C8B-B14F-4D97-AF65-F5344CB8AC3E}">
        <p14:creationId xmlns:p14="http://schemas.microsoft.com/office/powerpoint/2010/main" val="3056670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24E606F3-FA6F-C74F-BF54-0640A3765E0A}"/>
              </a:ext>
            </a:extLst>
          </p:cNvPr>
          <p:cNvSpPr/>
          <p:nvPr/>
        </p:nvSpPr>
        <p:spPr>
          <a:xfrm>
            <a:off x="7065797" y="2158181"/>
            <a:ext cx="2473920" cy="2496512"/>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Sustainability</a:t>
            </a:r>
          </a:p>
          <a:p>
            <a:pPr algn="ctr">
              <a:defRPr/>
            </a:pPr>
            <a:r>
              <a:rPr lang="en-US" sz="1200" b="1" dirty="0">
                <a:solidFill>
                  <a:schemeClr val="tx1"/>
                </a:solidFill>
              </a:rPr>
              <a:t>Strategy</a:t>
            </a:r>
          </a:p>
        </p:txBody>
      </p:sp>
      <p:sp>
        <p:nvSpPr>
          <p:cNvPr id="38" name="TextBox 37">
            <a:extLst>
              <a:ext uri="{FF2B5EF4-FFF2-40B4-BE49-F238E27FC236}">
                <a16:creationId xmlns:a16="http://schemas.microsoft.com/office/drawing/2014/main" id="{21B3181F-29B6-084D-9EC8-0DBC97A16511}"/>
              </a:ext>
            </a:extLst>
          </p:cNvPr>
          <p:cNvSpPr txBox="1"/>
          <p:nvPr/>
        </p:nvSpPr>
        <p:spPr>
          <a:xfrm>
            <a:off x="7854805" y="1157044"/>
            <a:ext cx="1567940" cy="461665"/>
          </a:xfrm>
          <a:prstGeom prst="rect">
            <a:avLst/>
          </a:prstGeom>
          <a:noFill/>
        </p:spPr>
        <p:txBody>
          <a:bodyPr wrap="square">
            <a:spAutoFit/>
          </a:bodyPr>
          <a:lstStyle/>
          <a:p>
            <a:pPr>
              <a:defRPr/>
            </a:pPr>
            <a:r>
              <a:rPr lang="en-US" sz="1200" b="1" dirty="0">
                <a:solidFill>
                  <a:schemeClr val="bg1"/>
                </a:solidFill>
                <a:ea typeface="MS PGothic" charset="-128"/>
              </a:rPr>
              <a:t>Regulatory Compliance</a:t>
            </a:r>
          </a:p>
        </p:txBody>
      </p:sp>
      <p:sp>
        <p:nvSpPr>
          <p:cNvPr id="39" name="TextBox 38">
            <a:extLst>
              <a:ext uri="{FF2B5EF4-FFF2-40B4-BE49-F238E27FC236}">
                <a16:creationId xmlns:a16="http://schemas.microsoft.com/office/drawing/2014/main" id="{488A073D-935F-0948-8B0E-D8576DA4C650}"/>
              </a:ext>
            </a:extLst>
          </p:cNvPr>
          <p:cNvSpPr txBox="1"/>
          <p:nvPr/>
        </p:nvSpPr>
        <p:spPr>
          <a:xfrm>
            <a:off x="9290247" y="1490645"/>
            <a:ext cx="1800963" cy="461665"/>
          </a:xfrm>
          <a:prstGeom prst="rect">
            <a:avLst/>
          </a:prstGeom>
          <a:noFill/>
        </p:spPr>
        <p:txBody>
          <a:bodyPr wrap="square">
            <a:spAutoFit/>
          </a:bodyPr>
          <a:lstStyle/>
          <a:p>
            <a:pPr>
              <a:defRPr/>
            </a:pPr>
            <a:r>
              <a:rPr lang="en-US" sz="1200" b="1" dirty="0">
                <a:solidFill>
                  <a:schemeClr val="bg1"/>
                </a:solidFill>
                <a:ea typeface="MS PGothic" charset="-128"/>
              </a:rPr>
              <a:t>New Product Development</a:t>
            </a:r>
          </a:p>
        </p:txBody>
      </p:sp>
      <p:sp>
        <p:nvSpPr>
          <p:cNvPr id="40" name="TextBox 39">
            <a:extLst>
              <a:ext uri="{FF2B5EF4-FFF2-40B4-BE49-F238E27FC236}">
                <a16:creationId xmlns:a16="http://schemas.microsoft.com/office/drawing/2014/main" id="{2410CF58-3C3E-B244-AAF8-542F9098D803}"/>
              </a:ext>
            </a:extLst>
          </p:cNvPr>
          <p:cNvSpPr txBox="1"/>
          <p:nvPr/>
        </p:nvSpPr>
        <p:spPr>
          <a:xfrm>
            <a:off x="10109035" y="3185475"/>
            <a:ext cx="1432688" cy="646331"/>
          </a:xfrm>
          <a:prstGeom prst="rect">
            <a:avLst/>
          </a:prstGeom>
          <a:noFill/>
        </p:spPr>
        <p:txBody>
          <a:bodyPr wrap="square">
            <a:spAutoFit/>
          </a:bodyPr>
          <a:lstStyle/>
          <a:p>
            <a:pPr>
              <a:defRPr/>
            </a:pPr>
            <a:r>
              <a:rPr lang="en-US" sz="1200" b="1" dirty="0">
                <a:solidFill>
                  <a:schemeClr val="bg1"/>
                </a:solidFill>
                <a:ea typeface="MS PGothic" charset="-128"/>
              </a:rPr>
              <a:t>Internal Culture/</a:t>
            </a:r>
            <a:br>
              <a:rPr lang="en-US" sz="1200" b="1" dirty="0">
                <a:solidFill>
                  <a:schemeClr val="bg1"/>
                </a:solidFill>
                <a:ea typeface="MS PGothic" charset="-128"/>
              </a:rPr>
            </a:br>
            <a:r>
              <a:rPr lang="en-US" sz="1200" b="1" dirty="0">
                <a:solidFill>
                  <a:schemeClr val="bg1"/>
                </a:solidFill>
                <a:ea typeface="MS PGothic" charset="-128"/>
              </a:rPr>
              <a:t>Employee Retention </a:t>
            </a:r>
          </a:p>
        </p:txBody>
      </p:sp>
      <p:sp>
        <p:nvSpPr>
          <p:cNvPr id="41" name="TextBox 40">
            <a:extLst>
              <a:ext uri="{FF2B5EF4-FFF2-40B4-BE49-F238E27FC236}">
                <a16:creationId xmlns:a16="http://schemas.microsoft.com/office/drawing/2014/main" id="{FA20CE1C-6F6D-9546-AE17-9C8944306966}"/>
              </a:ext>
            </a:extLst>
          </p:cNvPr>
          <p:cNvSpPr txBox="1"/>
          <p:nvPr/>
        </p:nvSpPr>
        <p:spPr>
          <a:xfrm>
            <a:off x="9189873" y="4901187"/>
            <a:ext cx="1051376" cy="461665"/>
          </a:xfrm>
          <a:prstGeom prst="rect">
            <a:avLst/>
          </a:prstGeom>
          <a:noFill/>
        </p:spPr>
        <p:txBody>
          <a:bodyPr wrap="square">
            <a:spAutoFit/>
          </a:bodyPr>
          <a:lstStyle/>
          <a:p>
            <a:pPr>
              <a:defRPr/>
            </a:pPr>
            <a:r>
              <a:rPr lang="en-US" sz="1200" b="1" dirty="0">
                <a:solidFill>
                  <a:schemeClr val="bg1"/>
                </a:solidFill>
                <a:ea typeface="MS PGothic" charset="-128"/>
              </a:rPr>
              <a:t>Cost of Capital</a:t>
            </a:r>
          </a:p>
        </p:txBody>
      </p:sp>
      <p:sp>
        <p:nvSpPr>
          <p:cNvPr id="42" name="TextBox 41">
            <a:extLst>
              <a:ext uri="{FF2B5EF4-FFF2-40B4-BE49-F238E27FC236}">
                <a16:creationId xmlns:a16="http://schemas.microsoft.com/office/drawing/2014/main" id="{CFF0215C-380C-7E47-B084-67071AE37AB4}"/>
              </a:ext>
            </a:extLst>
          </p:cNvPr>
          <p:cNvSpPr txBox="1"/>
          <p:nvPr/>
        </p:nvSpPr>
        <p:spPr>
          <a:xfrm>
            <a:off x="9905834" y="4123312"/>
            <a:ext cx="1325139" cy="461665"/>
          </a:xfrm>
          <a:prstGeom prst="rect">
            <a:avLst/>
          </a:prstGeom>
          <a:noFill/>
        </p:spPr>
        <p:txBody>
          <a:bodyPr wrap="square">
            <a:spAutoFit/>
          </a:bodyPr>
          <a:lstStyle/>
          <a:p>
            <a:pPr>
              <a:defRPr/>
            </a:pPr>
            <a:r>
              <a:rPr lang="en-US" sz="1200" b="1" dirty="0">
                <a:solidFill>
                  <a:schemeClr val="bg1"/>
                </a:solidFill>
                <a:ea typeface="MS PGothic" charset="-128"/>
              </a:rPr>
              <a:t>Consumer Demand</a:t>
            </a:r>
          </a:p>
        </p:txBody>
      </p:sp>
      <p:sp>
        <p:nvSpPr>
          <p:cNvPr id="43" name="TextBox 42">
            <a:extLst>
              <a:ext uri="{FF2B5EF4-FFF2-40B4-BE49-F238E27FC236}">
                <a16:creationId xmlns:a16="http://schemas.microsoft.com/office/drawing/2014/main" id="{408E2BCE-432F-2847-A373-3F9DF13096AE}"/>
              </a:ext>
            </a:extLst>
          </p:cNvPr>
          <p:cNvSpPr txBox="1"/>
          <p:nvPr/>
        </p:nvSpPr>
        <p:spPr>
          <a:xfrm>
            <a:off x="7797055" y="5305088"/>
            <a:ext cx="1871033" cy="461665"/>
          </a:xfrm>
          <a:prstGeom prst="rect">
            <a:avLst/>
          </a:prstGeom>
          <a:noFill/>
        </p:spPr>
        <p:txBody>
          <a:bodyPr wrap="square">
            <a:spAutoFit/>
          </a:bodyPr>
          <a:lstStyle/>
          <a:p>
            <a:pPr>
              <a:defRPr/>
            </a:pPr>
            <a:r>
              <a:rPr lang="en-US" sz="1200" b="1" dirty="0">
                <a:solidFill>
                  <a:schemeClr val="bg1"/>
                </a:solidFill>
                <a:ea typeface="MS PGothic" charset="-128"/>
              </a:rPr>
              <a:t>Insurance Risk Management</a:t>
            </a:r>
          </a:p>
        </p:txBody>
      </p:sp>
      <p:sp>
        <p:nvSpPr>
          <p:cNvPr id="44" name="TextBox 43">
            <a:extLst>
              <a:ext uri="{FF2B5EF4-FFF2-40B4-BE49-F238E27FC236}">
                <a16:creationId xmlns:a16="http://schemas.microsoft.com/office/drawing/2014/main" id="{D38F8771-C25C-744D-BC24-D3ADDC0EC814}"/>
              </a:ext>
            </a:extLst>
          </p:cNvPr>
          <p:cNvSpPr txBox="1"/>
          <p:nvPr/>
        </p:nvSpPr>
        <p:spPr>
          <a:xfrm>
            <a:off x="5908184" y="4901187"/>
            <a:ext cx="1502758" cy="461665"/>
          </a:xfrm>
          <a:prstGeom prst="rect">
            <a:avLst/>
          </a:prstGeom>
          <a:noFill/>
        </p:spPr>
        <p:txBody>
          <a:bodyPr wrap="square">
            <a:spAutoFit/>
          </a:bodyPr>
          <a:lstStyle/>
          <a:p>
            <a:pPr algn="r">
              <a:defRPr/>
            </a:pPr>
            <a:r>
              <a:rPr lang="en-US" sz="1200" b="1" dirty="0">
                <a:solidFill>
                  <a:schemeClr val="bg1"/>
                </a:solidFill>
                <a:ea typeface="MS PGothic" charset="-128"/>
              </a:rPr>
              <a:t>Operational Efficiency</a:t>
            </a:r>
          </a:p>
        </p:txBody>
      </p:sp>
      <p:sp>
        <p:nvSpPr>
          <p:cNvPr id="45" name="TextBox 44">
            <a:extLst>
              <a:ext uri="{FF2B5EF4-FFF2-40B4-BE49-F238E27FC236}">
                <a16:creationId xmlns:a16="http://schemas.microsoft.com/office/drawing/2014/main" id="{815C5CB3-A231-2243-9747-C89460668F88}"/>
              </a:ext>
            </a:extLst>
          </p:cNvPr>
          <p:cNvSpPr txBox="1"/>
          <p:nvPr/>
        </p:nvSpPr>
        <p:spPr>
          <a:xfrm>
            <a:off x="6586759" y="1537457"/>
            <a:ext cx="1294178" cy="461665"/>
          </a:xfrm>
          <a:prstGeom prst="rect">
            <a:avLst/>
          </a:prstGeom>
          <a:noFill/>
        </p:spPr>
        <p:txBody>
          <a:bodyPr wrap="square">
            <a:spAutoFit/>
          </a:bodyPr>
          <a:lstStyle/>
          <a:p>
            <a:pPr>
              <a:defRPr/>
            </a:pPr>
            <a:r>
              <a:rPr lang="en-US" sz="1200" b="1" dirty="0">
                <a:solidFill>
                  <a:schemeClr val="bg1"/>
                </a:solidFill>
                <a:ea typeface="MS PGothic" charset="-128"/>
              </a:rPr>
              <a:t>Strategic Direction</a:t>
            </a:r>
          </a:p>
        </p:txBody>
      </p:sp>
      <p:sp>
        <p:nvSpPr>
          <p:cNvPr id="46" name="TextBox 45">
            <a:extLst>
              <a:ext uri="{FF2B5EF4-FFF2-40B4-BE49-F238E27FC236}">
                <a16:creationId xmlns:a16="http://schemas.microsoft.com/office/drawing/2014/main" id="{A7F764FE-DB5F-8A47-B250-1D37C434D03D}"/>
              </a:ext>
            </a:extLst>
          </p:cNvPr>
          <p:cNvSpPr txBox="1"/>
          <p:nvPr/>
        </p:nvSpPr>
        <p:spPr>
          <a:xfrm>
            <a:off x="4883596" y="3185475"/>
            <a:ext cx="1571198" cy="646331"/>
          </a:xfrm>
          <a:prstGeom prst="rect">
            <a:avLst/>
          </a:prstGeom>
          <a:noFill/>
        </p:spPr>
        <p:txBody>
          <a:bodyPr wrap="square">
            <a:spAutoFit/>
          </a:bodyPr>
          <a:lstStyle/>
          <a:p>
            <a:pPr algn="r">
              <a:defRPr/>
            </a:pPr>
            <a:r>
              <a:rPr lang="en-US" sz="1200" b="1" dirty="0">
                <a:solidFill>
                  <a:schemeClr val="bg1"/>
                </a:solidFill>
                <a:ea typeface="MS PGothic" charset="-128"/>
              </a:rPr>
              <a:t>Disaster Preparedness/</a:t>
            </a:r>
            <a:br>
              <a:rPr lang="en-US" sz="1200" b="1" dirty="0">
                <a:solidFill>
                  <a:schemeClr val="bg1"/>
                </a:solidFill>
                <a:ea typeface="MS PGothic" charset="-128"/>
              </a:rPr>
            </a:br>
            <a:r>
              <a:rPr lang="en-US" sz="1200" b="1" dirty="0">
                <a:solidFill>
                  <a:schemeClr val="bg1"/>
                </a:solidFill>
                <a:ea typeface="MS PGothic" charset="-128"/>
              </a:rPr>
              <a:t>Resilience</a:t>
            </a:r>
          </a:p>
        </p:txBody>
      </p:sp>
      <p:sp>
        <p:nvSpPr>
          <p:cNvPr id="47" name="TextBox 46">
            <a:extLst>
              <a:ext uri="{FF2B5EF4-FFF2-40B4-BE49-F238E27FC236}">
                <a16:creationId xmlns:a16="http://schemas.microsoft.com/office/drawing/2014/main" id="{A0614657-A956-FD48-ABDB-29E3109B0BA7}"/>
              </a:ext>
            </a:extLst>
          </p:cNvPr>
          <p:cNvSpPr txBox="1"/>
          <p:nvPr/>
        </p:nvSpPr>
        <p:spPr>
          <a:xfrm>
            <a:off x="5254768" y="4123312"/>
            <a:ext cx="1435947" cy="461665"/>
          </a:xfrm>
          <a:prstGeom prst="rect">
            <a:avLst/>
          </a:prstGeom>
          <a:noFill/>
        </p:spPr>
        <p:txBody>
          <a:bodyPr wrap="square">
            <a:spAutoFit/>
          </a:bodyPr>
          <a:lstStyle/>
          <a:p>
            <a:pPr algn="r">
              <a:defRPr/>
            </a:pPr>
            <a:r>
              <a:rPr lang="en-US" sz="1200" b="1" dirty="0">
                <a:solidFill>
                  <a:schemeClr val="bg1"/>
                </a:solidFill>
                <a:ea typeface="MS PGothic" charset="-128"/>
              </a:rPr>
              <a:t>Resource Availability</a:t>
            </a:r>
          </a:p>
        </p:txBody>
      </p:sp>
      <p:sp>
        <p:nvSpPr>
          <p:cNvPr id="48" name="Isosceles Triangle 12">
            <a:extLst>
              <a:ext uri="{FF2B5EF4-FFF2-40B4-BE49-F238E27FC236}">
                <a16:creationId xmlns:a16="http://schemas.microsoft.com/office/drawing/2014/main" id="{70149A14-1D61-B041-9515-F97984FCA9AF}"/>
              </a:ext>
            </a:extLst>
          </p:cNvPr>
          <p:cNvSpPr/>
          <p:nvPr/>
        </p:nvSpPr>
        <p:spPr>
          <a:xfrm flipV="1">
            <a:off x="8011948" y="1641301"/>
            <a:ext cx="551912" cy="11893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49" name="TextBox 48">
            <a:extLst>
              <a:ext uri="{FF2B5EF4-FFF2-40B4-BE49-F238E27FC236}">
                <a16:creationId xmlns:a16="http://schemas.microsoft.com/office/drawing/2014/main" id="{91ACA995-5F84-8348-BF38-441C70B2732E}"/>
              </a:ext>
            </a:extLst>
          </p:cNvPr>
          <p:cNvSpPr txBox="1"/>
          <p:nvPr/>
        </p:nvSpPr>
        <p:spPr>
          <a:xfrm>
            <a:off x="5028948" y="2317501"/>
            <a:ext cx="1492982" cy="461665"/>
          </a:xfrm>
          <a:prstGeom prst="rect">
            <a:avLst/>
          </a:prstGeom>
          <a:noFill/>
        </p:spPr>
        <p:txBody>
          <a:bodyPr wrap="square">
            <a:spAutoFit/>
          </a:bodyPr>
          <a:lstStyle/>
          <a:p>
            <a:pPr algn="r">
              <a:defRPr/>
            </a:pPr>
            <a:r>
              <a:rPr lang="en-US" sz="1200" b="1" dirty="0">
                <a:solidFill>
                  <a:schemeClr val="bg1"/>
                </a:solidFill>
                <a:ea typeface="MS PGothic" charset="-128"/>
              </a:rPr>
              <a:t>Supply Chain Logistics</a:t>
            </a:r>
          </a:p>
        </p:txBody>
      </p:sp>
      <p:sp>
        <p:nvSpPr>
          <p:cNvPr id="50" name="TextBox 49">
            <a:extLst>
              <a:ext uri="{FF2B5EF4-FFF2-40B4-BE49-F238E27FC236}">
                <a16:creationId xmlns:a16="http://schemas.microsoft.com/office/drawing/2014/main" id="{9A5CA762-B618-B945-A0EF-EC2563236761}"/>
              </a:ext>
            </a:extLst>
          </p:cNvPr>
          <p:cNvSpPr txBox="1"/>
          <p:nvPr/>
        </p:nvSpPr>
        <p:spPr>
          <a:xfrm>
            <a:off x="9953723" y="2279953"/>
            <a:ext cx="1486463" cy="461665"/>
          </a:xfrm>
          <a:prstGeom prst="rect">
            <a:avLst/>
          </a:prstGeom>
          <a:noFill/>
        </p:spPr>
        <p:txBody>
          <a:bodyPr wrap="square">
            <a:spAutoFit/>
          </a:bodyPr>
          <a:lstStyle/>
          <a:p>
            <a:pPr>
              <a:defRPr/>
            </a:pPr>
            <a:r>
              <a:rPr lang="en-US" sz="1200" b="1" dirty="0">
                <a:solidFill>
                  <a:schemeClr val="bg1"/>
                </a:solidFill>
                <a:ea typeface="MS PGothic" charset="-128"/>
              </a:rPr>
              <a:t>Corporate Reputation</a:t>
            </a:r>
          </a:p>
        </p:txBody>
      </p:sp>
      <p:sp>
        <p:nvSpPr>
          <p:cNvPr id="51" name="Isosceles Triangle 15">
            <a:extLst>
              <a:ext uri="{FF2B5EF4-FFF2-40B4-BE49-F238E27FC236}">
                <a16:creationId xmlns:a16="http://schemas.microsoft.com/office/drawing/2014/main" id="{455E87BA-8613-7348-895F-73D16CE34A72}"/>
              </a:ext>
            </a:extLst>
          </p:cNvPr>
          <p:cNvSpPr/>
          <p:nvPr/>
        </p:nvSpPr>
        <p:spPr>
          <a:xfrm rot="5400000" flipV="1">
            <a:off x="9257769" y="2826798"/>
            <a:ext cx="551913" cy="11893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2" name="Isosceles Triangle 16">
            <a:extLst>
              <a:ext uri="{FF2B5EF4-FFF2-40B4-BE49-F238E27FC236}">
                <a16:creationId xmlns:a16="http://schemas.microsoft.com/office/drawing/2014/main" id="{CC4673DA-90CD-8F4E-BB47-2C11AB093EF6}"/>
              </a:ext>
            </a:extLst>
          </p:cNvPr>
          <p:cNvSpPr/>
          <p:nvPr/>
        </p:nvSpPr>
        <p:spPr>
          <a:xfrm rot="16200000" flipV="1">
            <a:off x="6773331" y="2826799"/>
            <a:ext cx="551912" cy="1189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3" name="Isosceles Triangle 17">
            <a:extLst>
              <a:ext uri="{FF2B5EF4-FFF2-40B4-BE49-F238E27FC236}">
                <a16:creationId xmlns:a16="http://schemas.microsoft.com/office/drawing/2014/main" id="{5DE7FC75-28A6-A848-ACE7-0AA51B20E24B}"/>
              </a:ext>
            </a:extLst>
          </p:cNvPr>
          <p:cNvSpPr/>
          <p:nvPr/>
        </p:nvSpPr>
        <p:spPr>
          <a:xfrm>
            <a:off x="8035761" y="4043191"/>
            <a:ext cx="551912" cy="11893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4" name="Isosceles Triangle 18">
            <a:extLst>
              <a:ext uri="{FF2B5EF4-FFF2-40B4-BE49-F238E27FC236}">
                <a16:creationId xmlns:a16="http://schemas.microsoft.com/office/drawing/2014/main" id="{62D4383E-76C4-B24C-97B9-BD1ECD44A165}"/>
              </a:ext>
            </a:extLst>
          </p:cNvPr>
          <p:cNvSpPr/>
          <p:nvPr/>
        </p:nvSpPr>
        <p:spPr>
          <a:xfrm rot="3600000" flipV="1">
            <a:off x="9057122" y="2204836"/>
            <a:ext cx="550298" cy="11909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5" name="Isosceles Triangle 19">
            <a:extLst>
              <a:ext uri="{FF2B5EF4-FFF2-40B4-BE49-F238E27FC236}">
                <a16:creationId xmlns:a16="http://schemas.microsoft.com/office/drawing/2014/main" id="{86A35FD1-4196-4440-827B-96520DE402B2}"/>
              </a:ext>
            </a:extLst>
          </p:cNvPr>
          <p:cNvSpPr/>
          <p:nvPr/>
        </p:nvSpPr>
        <p:spPr>
          <a:xfrm rot="1800000" flipV="1">
            <a:off x="8616263" y="1789304"/>
            <a:ext cx="550298" cy="11893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6" name="Isosceles Triangle 20">
            <a:extLst>
              <a:ext uri="{FF2B5EF4-FFF2-40B4-BE49-F238E27FC236}">
                <a16:creationId xmlns:a16="http://schemas.microsoft.com/office/drawing/2014/main" id="{48E94F12-0D10-7247-A649-A1E6D8E0942C}"/>
              </a:ext>
            </a:extLst>
          </p:cNvPr>
          <p:cNvSpPr/>
          <p:nvPr/>
        </p:nvSpPr>
        <p:spPr>
          <a:xfrm rot="18000000" flipH="1" flipV="1">
            <a:off x="6952098" y="2206771"/>
            <a:ext cx="550298" cy="119096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7" name="Isosceles Triangle 21">
            <a:extLst>
              <a:ext uri="{FF2B5EF4-FFF2-40B4-BE49-F238E27FC236}">
                <a16:creationId xmlns:a16="http://schemas.microsoft.com/office/drawing/2014/main" id="{0822FF65-BC6B-9043-8011-1ADF822300B0}"/>
              </a:ext>
            </a:extLst>
          </p:cNvPr>
          <p:cNvSpPr/>
          <p:nvPr/>
        </p:nvSpPr>
        <p:spPr>
          <a:xfrm rot="19800000" flipH="1" flipV="1">
            <a:off x="7454213" y="1801594"/>
            <a:ext cx="550298" cy="1189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8" name="Isosceles Triangle 22">
            <a:extLst>
              <a:ext uri="{FF2B5EF4-FFF2-40B4-BE49-F238E27FC236}">
                <a16:creationId xmlns:a16="http://schemas.microsoft.com/office/drawing/2014/main" id="{DA220BF2-69C2-2C46-9456-D7FAA5013ECD}"/>
              </a:ext>
            </a:extLst>
          </p:cNvPr>
          <p:cNvSpPr/>
          <p:nvPr/>
        </p:nvSpPr>
        <p:spPr>
          <a:xfrm rot="3600000" flipH="1">
            <a:off x="6951298" y="3426429"/>
            <a:ext cx="551912" cy="11909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59" name="Isosceles Triangle 23">
            <a:extLst>
              <a:ext uri="{FF2B5EF4-FFF2-40B4-BE49-F238E27FC236}">
                <a16:creationId xmlns:a16="http://schemas.microsoft.com/office/drawing/2014/main" id="{DCEDD0B8-9403-4C4D-B0E7-E6AA7F77E2BB}"/>
              </a:ext>
            </a:extLst>
          </p:cNvPr>
          <p:cNvSpPr/>
          <p:nvPr/>
        </p:nvSpPr>
        <p:spPr>
          <a:xfrm rot="1800000" flipH="1">
            <a:off x="7439926" y="3883215"/>
            <a:ext cx="550297" cy="118935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60" name="Isosceles Triangle 24">
            <a:extLst>
              <a:ext uri="{FF2B5EF4-FFF2-40B4-BE49-F238E27FC236}">
                <a16:creationId xmlns:a16="http://schemas.microsoft.com/office/drawing/2014/main" id="{1DBC54A4-7AA9-7049-B5D1-CDF6EF79C61B}"/>
              </a:ext>
            </a:extLst>
          </p:cNvPr>
          <p:cNvSpPr/>
          <p:nvPr/>
        </p:nvSpPr>
        <p:spPr>
          <a:xfrm rot="18000000">
            <a:off x="9110298" y="3428341"/>
            <a:ext cx="551912" cy="11909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sp>
        <p:nvSpPr>
          <p:cNvPr id="61" name="Isosceles Triangle 25">
            <a:extLst>
              <a:ext uri="{FF2B5EF4-FFF2-40B4-BE49-F238E27FC236}">
                <a16:creationId xmlns:a16="http://schemas.microsoft.com/office/drawing/2014/main" id="{B7FAA47D-6D7E-5D42-AD49-32F6CD3C3434}"/>
              </a:ext>
            </a:extLst>
          </p:cNvPr>
          <p:cNvSpPr/>
          <p:nvPr/>
        </p:nvSpPr>
        <p:spPr>
          <a:xfrm rot="19800000">
            <a:off x="8646426" y="3868513"/>
            <a:ext cx="551912" cy="1189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endParaRPr>
          </a:p>
        </p:txBody>
      </p:sp>
      <p:pic>
        <p:nvPicPr>
          <p:cNvPr id="32" name="Picture 16">
            <a:extLst>
              <a:ext uri="{FF2B5EF4-FFF2-40B4-BE49-F238E27FC236}">
                <a16:creationId xmlns:a16="http://schemas.microsoft.com/office/drawing/2014/main" id="{EC98F335-8DF9-F347-9655-F6358FAFAA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5">
            <a:extLst>
              <a:ext uri="{FF2B5EF4-FFF2-40B4-BE49-F238E27FC236}">
                <a16:creationId xmlns:a16="http://schemas.microsoft.com/office/drawing/2014/main" id="{18068CB4-A9F8-6B4E-8643-D1803E23621D}"/>
              </a:ext>
            </a:extLst>
          </p:cNvPr>
          <p:cNvSpPr txBox="1">
            <a:spLocks noChangeArrowheads="1"/>
          </p:cNvSpPr>
          <p:nvPr/>
        </p:nvSpPr>
        <p:spPr bwMode="auto">
          <a:xfrm>
            <a:off x="263987" y="1872072"/>
            <a:ext cx="406433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AutoNum type="arabicPeriod"/>
            </a:pPr>
            <a:r>
              <a:rPr lang="en-US" altLang="en-US" sz="2400" dirty="0">
                <a:solidFill>
                  <a:schemeClr val="bg1"/>
                </a:solidFill>
              </a:rPr>
              <a:t>Who is Driving it externally?</a:t>
            </a:r>
          </a:p>
          <a:p>
            <a:pPr eaLnBrk="1" hangingPunct="1">
              <a:spcBef>
                <a:spcPct val="0"/>
              </a:spcBef>
              <a:buFontTx/>
              <a:buAutoNum type="arabicPeriod"/>
            </a:pPr>
            <a:r>
              <a:rPr lang="en-US" altLang="en-US" sz="2400" dirty="0">
                <a:solidFill>
                  <a:schemeClr val="bg1"/>
                </a:solidFill>
              </a:rPr>
              <a:t>What Department will handle it internally?</a:t>
            </a:r>
          </a:p>
          <a:p>
            <a:pPr eaLnBrk="1" hangingPunct="1">
              <a:spcBef>
                <a:spcPct val="0"/>
              </a:spcBef>
              <a:buFontTx/>
              <a:buAutoNum type="arabicPeriod"/>
            </a:pPr>
            <a:r>
              <a:rPr lang="en-US" altLang="en-US" sz="2400" dirty="0">
                <a:solidFill>
                  <a:srgbClr val="00B0F0"/>
                </a:solidFill>
              </a:rPr>
              <a:t>What Frame best explains the Business Imperative?</a:t>
            </a:r>
          </a:p>
        </p:txBody>
      </p:sp>
      <p:sp>
        <p:nvSpPr>
          <p:cNvPr id="30" name="TextBox 30"/>
          <p:cNvSpPr txBox="1">
            <a:spLocks noChangeArrowheads="1"/>
          </p:cNvSpPr>
          <p:nvPr/>
        </p:nvSpPr>
        <p:spPr bwMode="auto">
          <a:xfrm>
            <a:off x="7632782" y="503232"/>
            <a:ext cx="1388329" cy="461665"/>
          </a:xfrm>
          <a:prstGeom prst="rect">
            <a:avLst/>
          </a:prstGeom>
          <a:solidFill>
            <a:schemeClr val="bg1"/>
          </a:solidFill>
          <a:ln w="9525">
            <a:solidFill>
              <a:srgbClr val="FF0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2400" b="1" dirty="0">
                <a:solidFill>
                  <a:schemeClr val="accent2"/>
                </a:solidFill>
                <a:cs typeface="Arial" panose="020B0604020202020204" pitchFamily="34" charset="0"/>
              </a:rPr>
              <a:t>Walmart</a:t>
            </a:r>
          </a:p>
        </p:txBody>
      </p:sp>
      <p:sp>
        <p:nvSpPr>
          <p:cNvPr id="33"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34"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5">
            <a:extLst>
              <a:ext uri="{FF2B5EF4-FFF2-40B4-BE49-F238E27FC236}">
                <a16:creationId xmlns:a16="http://schemas.microsoft.com/office/drawing/2014/main" id="{C561DAAA-1B93-9F48-A0AB-8A951A79FEF9}"/>
              </a:ext>
            </a:extLst>
          </p:cNvPr>
          <p:cNvSpPr>
            <a:spLocks noChangeArrowheads="1"/>
          </p:cNvSpPr>
          <p:nvPr/>
        </p:nvSpPr>
        <p:spPr bwMode="auto">
          <a:xfrm>
            <a:off x="263987" y="454578"/>
            <a:ext cx="30428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B0F0"/>
                </a:solidFill>
              </a:rPr>
              <a:t>1. Sustainability</a:t>
            </a:r>
          </a:p>
          <a:p>
            <a:pPr eaLnBrk="1" hangingPunct="1">
              <a:spcBef>
                <a:spcPct val="0"/>
              </a:spcBef>
              <a:buFontTx/>
              <a:buNone/>
            </a:pPr>
            <a:r>
              <a:rPr lang="en-US" altLang="en-US" sz="2800" b="1" dirty="0">
                <a:solidFill>
                  <a:srgbClr val="00B0F0"/>
                </a:solidFill>
              </a:rPr>
              <a:t>as a Market Shift</a:t>
            </a:r>
            <a:endParaRPr lang="en-US" altLang="en-US" sz="2800" b="1" i="1" dirty="0">
              <a:solidFill>
                <a:srgbClr val="00B0F0"/>
              </a:solidFill>
            </a:endParaRPr>
          </a:p>
        </p:txBody>
      </p:sp>
    </p:spTree>
    <p:extLst>
      <p:ext uri="{BB962C8B-B14F-4D97-AF65-F5344CB8AC3E}">
        <p14:creationId xmlns:p14="http://schemas.microsoft.com/office/powerpoint/2010/main" val="186004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20483" name="Picture 2" descr="solarpanel">
            <a:extLst>
              <a:ext uri="{FF2B5EF4-FFF2-40B4-BE49-F238E27FC236}">
                <a16:creationId xmlns:a16="http://schemas.microsoft.com/office/drawing/2014/main" id="{C9FA6D60-76B0-8A4A-AD25-1DECC0637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3345" y="3884816"/>
            <a:ext cx="1212519" cy="10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CFL">
            <a:extLst>
              <a:ext uri="{FF2B5EF4-FFF2-40B4-BE49-F238E27FC236}">
                <a16:creationId xmlns:a16="http://schemas.microsoft.com/office/drawing/2014/main" id="{DD315314-7759-344C-8224-AADEFCE8E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7539" y="284728"/>
            <a:ext cx="1030626" cy="113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descr="LED">
            <a:extLst>
              <a:ext uri="{FF2B5EF4-FFF2-40B4-BE49-F238E27FC236}">
                <a16:creationId xmlns:a16="http://schemas.microsoft.com/office/drawing/2014/main" id="{568EC7FB-E9D5-014C-9AD1-47DB1086AF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8472" y="369509"/>
            <a:ext cx="1552495" cy="114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2" descr="prius">
            <a:extLst>
              <a:ext uri="{FF2B5EF4-FFF2-40B4-BE49-F238E27FC236}">
                <a16:creationId xmlns:a16="http://schemas.microsoft.com/office/drawing/2014/main" id="{61875797-4DF6-C349-8F2F-49FA080D11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0598" y="1639729"/>
            <a:ext cx="1531515" cy="95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3" descr="windmills">
            <a:extLst>
              <a:ext uri="{FF2B5EF4-FFF2-40B4-BE49-F238E27FC236}">
                <a16:creationId xmlns:a16="http://schemas.microsoft.com/office/drawing/2014/main" id="{F932F3C9-2BAA-2146-82F0-EA527801D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0367" y="3871339"/>
            <a:ext cx="1395215" cy="105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4" descr="suv">
            <a:extLst>
              <a:ext uri="{FF2B5EF4-FFF2-40B4-BE49-F238E27FC236}">
                <a16:creationId xmlns:a16="http://schemas.microsoft.com/office/drawing/2014/main" id="{3251A58C-87AD-DE4A-A3D6-87168DC8DA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7381" y="1621716"/>
            <a:ext cx="1381492" cy="91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5" descr="thermostat">
            <a:extLst>
              <a:ext uri="{FF2B5EF4-FFF2-40B4-BE49-F238E27FC236}">
                <a16:creationId xmlns:a16="http://schemas.microsoft.com/office/drawing/2014/main" id="{20B78EE2-2E69-C34C-8596-9365151112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711" y="2684902"/>
            <a:ext cx="1032056" cy="99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7" descr="coal plant">
            <a:extLst>
              <a:ext uri="{FF2B5EF4-FFF2-40B4-BE49-F238E27FC236}">
                <a16:creationId xmlns:a16="http://schemas.microsoft.com/office/drawing/2014/main" id="{9DE918CC-FF46-3D45-8190-8A00BEABAB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0764" y="3848252"/>
            <a:ext cx="1800003" cy="97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8" descr="incandescent">
            <a:extLst>
              <a:ext uri="{FF2B5EF4-FFF2-40B4-BE49-F238E27FC236}">
                <a16:creationId xmlns:a16="http://schemas.microsoft.com/office/drawing/2014/main" id="{0A4B4146-4FE6-DD40-8F7E-E458F3781A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0109" y="282476"/>
            <a:ext cx="683975" cy="113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Rectangle 19">
            <a:extLst>
              <a:ext uri="{FF2B5EF4-FFF2-40B4-BE49-F238E27FC236}">
                <a16:creationId xmlns:a16="http://schemas.microsoft.com/office/drawing/2014/main" id="{D50390F3-8740-E14D-B0D8-DC391244AB3F}"/>
              </a:ext>
            </a:extLst>
          </p:cNvPr>
          <p:cNvSpPr>
            <a:spLocks noChangeArrowheads="1"/>
          </p:cNvSpPr>
          <p:nvPr/>
        </p:nvSpPr>
        <p:spPr bwMode="auto">
          <a:xfrm>
            <a:off x="8150598" y="307378"/>
            <a:ext cx="2417841" cy="1195034"/>
          </a:xfrm>
          <a:prstGeom prst="rect">
            <a:avLst/>
          </a:prstGeom>
          <a:noFill/>
          <a:ln w="4127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endParaRPr lang="en-US" altLang="en-US" sz="2400"/>
          </a:p>
        </p:txBody>
      </p:sp>
      <p:pic>
        <p:nvPicPr>
          <p:cNvPr id="20496" name="Picture 22" descr="tesla.jpg">
            <a:extLst>
              <a:ext uri="{FF2B5EF4-FFF2-40B4-BE49-F238E27FC236}">
                <a16:creationId xmlns:a16="http://schemas.microsoft.com/office/drawing/2014/main" id="{18599897-D821-0747-B487-9550CAF6C6E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823586" y="1621716"/>
            <a:ext cx="472415" cy="9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3" descr="power_generating_floor">
            <a:extLst>
              <a:ext uri="{FF2B5EF4-FFF2-40B4-BE49-F238E27FC236}">
                <a16:creationId xmlns:a16="http://schemas.microsoft.com/office/drawing/2014/main" id="{2E0199FD-7978-D741-B33D-1FDF7DB5E28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40085" y="3870185"/>
            <a:ext cx="1249363" cy="103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0" descr="GE_Dashboard">
            <a:extLst>
              <a:ext uri="{FF2B5EF4-FFF2-40B4-BE49-F238E27FC236}">
                <a16:creationId xmlns:a16="http://schemas.microsoft.com/office/drawing/2014/main" id="{8D9550D9-C2C0-7346-AF64-9E7850AC9F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89061" y="2733282"/>
            <a:ext cx="1395215" cy="103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1" descr="Screen shot 2013-03-18 at 5.56.32 PM.png">
            <a:extLst>
              <a:ext uri="{FF2B5EF4-FFF2-40B4-BE49-F238E27FC236}">
                <a16:creationId xmlns:a16="http://schemas.microsoft.com/office/drawing/2014/main" id="{757D8F4F-3591-7E49-9F6C-6AF60EF6A808}"/>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145423" y="2734243"/>
            <a:ext cx="846177" cy="101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6">
            <a:extLst>
              <a:ext uri="{FF2B5EF4-FFF2-40B4-BE49-F238E27FC236}">
                <a16:creationId xmlns:a16="http://schemas.microsoft.com/office/drawing/2014/main" id="{08F509BD-3A9D-DF44-A7B6-7DF37DF65281}"/>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30" name="Picture 11" descr="Twitter_logo_blue.eps"/>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AutoShape 11">
            <a:extLst>
              <a:ext uri="{FF2B5EF4-FFF2-40B4-BE49-F238E27FC236}">
                <a16:creationId xmlns:a16="http://schemas.microsoft.com/office/drawing/2014/main" id="{833D528E-8E18-CA45-9577-BDA98E6CEBC0}"/>
              </a:ext>
            </a:extLst>
          </p:cNvPr>
          <p:cNvSpPr>
            <a:spLocks noChangeArrowheads="1"/>
          </p:cNvSpPr>
          <p:nvPr/>
        </p:nvSpPr>
        <p:spPr bwMode="auto">
          <a:xfrm>
            <a:off x="6554789" y="454577"/>
            <a:ext cx="1279525" cy="602457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B0F0">
              <a:alpha val="58823"/>
            </a:srgbClr>
          </a:solidFill>
          <a:ln w="9525">
            <a:solidFill>
              <a:srgbClr val="0033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000" b="1" dirty="0">
                <a:solidFill>
                  <a:schemeClr val="bg1"/>
                </a:solidFill>
                <a:latin typeface="Calibri" panose="020F0502020204030204" pitchFamily="34" charset="0"/>
                <a:cs typeface="Calibri" panose="020F0502020204030204" pitchFamily="34" charset="0"/>
              </a:rPr>
              <a:t>Market</a:t>
            </a:r>
            <a:br>
              <a:rPr lang="en-US" altLang="en-US" sz="2000" b="1" dirty="0">
                <a:solidFill>
                  <a:schemeClr val="bg1"/>
                </a:solidFill>
                <a:latin typeface="Calibri" panose="020F0502020204030204" pitchFamily="34" charset="0"/>
                <a:cs typeface="Calibri" panose="020F0502020204030204" pitchFamily="34" charset="0"/>
              </a:rPr>
            </a:br>
            <a:r>
              <a:rPr lang="en-US" altLang="en-US" sz="2000" b="1" dirty="0">
                <a:solidFill>
                  <a:schemeClr val="bg1"/>
                </a:solidFill>
                <a:latin typeface="Calibri" panose="020F0502020204030204" pitchFamily="34" charset="0"/>
                <a:cs typeface="Calibri" panose="020F0502020204030204" pitchFamily="34" charset="0"/>
              </a:rPr>
              <a:t>Shift</a:t>
            </a:r>
          </a:p>
        </p:txBody>
      </p:sp>
      <p:sp>
        <p:nvSpPr>
          <p:cNvPr id="31" name="Rectangle 5">
            <a:extLst>
              <a:ext uri="{FF2B5EF4-FFF2-40B4-BE49-F238E27FC236}">
                <a16:creationId xmlns:a16="http://schemas.microsoft.com/office/drawing/2014/main" id="{98085478-DABA-8D4E-9021-A445FC78D85E}"/>
              </a:ext>
            </a:extLst>
          </p:cNvPr>
          <p:cNvSpPr>
            <a:spLocks noChangeArrowheads="1"/>
          </p:cNvSpPr>
          <p:nvPr/>
        </p:nvSpPr>
        <p:spPr bwMode="auto">
          <a:xfrm>
            <a:off x="277896" y="463523"/>
            <a:ext cx="30428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B0F0"/>
                </a:solidFill>
              </a:rPr>
              <a:t>1. Sustainability</a:t>
            </a:r>
          </a:p>
          <a:p>
            <a:pPr eaLnBrk="1" hangingPunct="1">
              <a:spcBef>
                <a:spcPct val="0"/>
              </a:spcBef>
              <a:buFontTx/>
              <a:buNone/>
            </a:pPr>
            <a:r>
              <a:rPr lang="en-US" altLang="en-US" sz="2800" b="1" dirty="0">
                <a:solidFill>
                  <a:srgbClr val="00B0F0"/>
                </a:solidFill>
              </a:rPr>
              <a:t>as a Market Shift</a:t>
            </a:r>
            <a:endParaRPr lang="en-US" altLang="en-US" sz="2800" b="1" i="1" dirty="0">
              <a:solidFill>
                <a:srgbClr val="00B0F0"/>
              </a:solidFill>
            </a:endParaRPr>
          </a:p>
        </p:txBody>
      </p:sp>
      <p:pic>
        <p:nvPicPr>
          <p:cNvPr id="5124" name="Picture 4" descr="WT7305CW LG 4.8 cu. ft. Mega Capacity Smart wi-fi Enabled Top Load Washer  with Agitator">
            <a:extLst>
              <a:ext uri="{FF2B5EF4-FFF2-40B4-BE49-F238E27FC236}">
                <a16:creationId xmlns:a16="http://schemas.microsoft.com/office/drawing/2014/main" id="{B09DD528-443E-2249-BB40-290CAF3EBBA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42169" y="4951273"/>
            <a:ext cx="1244743" cy="119256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CVH6800JWW | | GE Appliances Parts">
            <a:extLst>
              <a:ext uri="{FF2B5EF4-FFF2-40B4-BE49-F238E27FC236}">
                <a16:creationId xmlns:a16="http://schemas.microsoft.com/office/drawing/2014/main" id="{0A1D2A06-0E9A-7A4A-BF7D-0FF5C0DB081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23345" y="5001342"/>
            <a:ext cx="1212519" cy="12631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ill Westwater shows off the polymer beads that make Xeros work © Xeros">
            <a:extLst>
              <a:ext uri="{FF2B5EF4-FFF2-40B4-BE49-F238E27FC236}">
                <a16:creationId xmlns:a16="http://schemas.microsoft.com/office/drawing/2014/main" id="{595D531C-2CC6-3642-8E68-53007966743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390368" y="5009707"/>
            <a:ext cx="1882104" cy="125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220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6CD555-94FF-6E4D-B05A-957E2B7D8AB2}"/>
              </a:ext>
            </a:extLst>
          </p:cNvPr>
          <p:cNvSpPr txBox="1"/>
          <p:nvPr/>
        </p:nvSpPr>
        <p:spPr>
          <a:xfrm>
            <a:off x="1390451" y="2118360"/>
            <a:ext cx="2332690" cy="1815882"/>
          </a:xfrm>
          <a:prstGeom prst="rect">
            <a:avLst/>
          </a:prstGeom>
          <a:noFill/>
        </p:spPr>
        <p:txBody>
          <a:bodyPr wrap="none" rtlCol="0">
            <a:spAutoFit/>
          </a:bodyPr>
          <a:lstStyle/>
          <a:p>
            <a:r>
              <a:rPr lang="en-US" sz="2800" dirty="0">
                <a:solidFill>
                  <a:schemeClr val="bg1">
                    <a:lumMod val="50000"/>
                  </a:schemeClr>
                </a:solidFill>
              </a:rPr>
              <a:t>1. Adaptation</a:t>
            </a:r>
          </a:p>
          <a:p>
            <a:r>
              <a:rPr lang="en-US" sz="2800" dirty="0">
                <a:solidFill>
                  <a:schemeClr val="bg1">
                    <a:lumMod val="50000"/>
                  </a:schemeClr>
                </a:solidFill>
              </a:rPr>
              <a:t>2. Mitigation</a:t>
            </a:r>
          </a:p>
          <a:p>
            <a:r>
              <a:rPr lang="en-US" sz="2800" dirty="0">
                <a:solidFill>
                  <a:schemeClr val="bg1">
                    <a:lumMod val="50000"/>
                  </a:schemeClr>
                </a:solidFill>
              </a:rPr>
              <a:t>3. Opportunity</a:t>
            </a:r>
          </a:p>
          <a:p>
            <a:endParaRPr lang="en-US" sz="2800" dirty="0"/>
          </a:p>
        </p:txBody>
      </p:sp>
      <p:pic>
        <p:nvPicPr>
          <p:cNvPr id="3082" name="Picture 10" descr="Image result for image of energy s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4624" y="2987276"/>
            <a:ext cx="2240920" cy="1344552"/>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3084" name="Picture 12" descr="Image result for image for touri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891" y="1279051"/>
            <a:ext cx="2004357" cy="133623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3086" name="Picture 14" descr="Image result for image for soft drin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3891" y="2997702"/>
            <a:ext cx="2038079" cy="133623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3088" name="Picture 16"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8906" y="1279051"/>
            <a:ext cx="2126638" cy="133623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3090" name="Picture 18" descr="Image result for image for water resourc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080" y="4666214"/>
            <a:ext cx="2398407" cy="1349104"/>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92481" y="2593218"/>
            <a:ext cx="927177" cy="369332"/>
          </a:xfrm>
          <a:prstGeom prst="rect">
            <a:avLst/>
          </a:prstGeom>
          <a:noFill/>
        </p:spPr>
        <p:txBody>
          <a:bodyPr wrap="none" rtlCol="0">
            <a:spAutoFit/>
          </a:bodyPr>
          <a:lstStyle/>
          <a:p>
            <a:r>
              <a:rPr lang="en-US" dirty="0">
                <a:solidFill>
                  <a:schemeClr val="bg1"/>
                </a:solidFill>
              </a:rPr>
              <a:t>Tourism</a:t>
            </a:r>
          </a:p>
        </p:txBody>
      </p:sp>
      <p:sp>
        <p:nvSpPr>
          <p:cNvPr id="15" name="TextBox 14"/>
          <p:cNvSpPr txBox="1"/>
          <p:nvPr/>
        </p:nvSpPr>
        <p:spPr>
          <a:xfrm>
            <a:off x="9813806" y="2593218"/>
            <a:ext cx="1096839" cy="369332"/>
          </a:xfrm>
          <a:prstGeom prst="rect">
            <a:avLst/>
          </a:prstGeom>
          <a:noFill/>
        </p:spPr>
        <p:txBody>
          <a:bodyPr wrap="none" rtlCol="0">
            <a:spAutoFit/>
          </a:bodyPr>
          <a:lstStyle/>
          <a:p>
            <a:r>
              <a:rPr lang="en-US" dirty="0">
                <a:solidFill>
                  <a:schemeClr val="bg1"/>
                </a:solidFill>
              </a:rPr>
              <a:t>Insurance</a:t>
            </a:r>
          </a:p>
        </p:txBody>
      </p:sp>
      <p:sp>
        <p:nvSpPr>
          <p:cNvPr id="16" name="TextBox 15"/>
          <p:cNvSpPr txBox="1"/>
          <p:nvPr/>
        </p:nvSpPr>
        <p:spPr>
          <a:xfrm>
            <a:off x="5503127" y="4311869"/>
            <a:ext cx="1139607" cy="369332"/>
          </a:xfrm>
          <a:prstGeom prst="rect">
            <a:avLst/>
          </a:prstGeom>
          <a:noFill/>
        </p:spPr>
        <p:txBody>
          <a:bodyPr wrap="none" rtlCol="0">
            <a:spAutoFit/>
          </a:bodyPr>
          <a:lstStyle/>
          <a:p>
            <a:r>
              <a:rPr lang="en-US" dirty="0">
                <a:solidFill>
                  <a:schemeClr val="bg1"/>
                </a:solidFill>
              </a:rPr>
              <a:t>Beverages</a:t>
            </a:r>
          </a:p>
        </p:txBody>
      </p:sp>
      <p:sp>
        <p:nvSpPr>
          <p:cNvPr id="21" name="TextBox 20"/>
          <p:cNvSpPr txBox="1"/>
          <p:nvPr/>
        </p:nvSpPr>
        <p:spPr>
          <a:xfrm>
            <a:off x="1177115" y="6011006"/>
            <a:ext cx="760336" cy="369332"/>
          </a:xfrm>
          <a:prstGeom prst="rect">
            <a:avLst/>
          </a:prstGeom>
          <a:noFill/>
        </p:spPr>
        <p:txBody>
          <a:bodyPr wrap="none" rtlCol="0">
            <a:spAutoFit/>
          </a:bodyPr>
          <a:lstStyle/>
          <a:p>
            <a:r>
              <a:rPr lang="en-US" dirty="0">
                <a:solidFill>
                  <a:schemeClr val="bg1"/>
                </a:solidFill>
              </a:rPr>
              <a:t>Water</a:t>
            </a:r>
          </a:p>
        </p:txBody>
      </p:sp>
      <p:sp>
        <p:nvSpPr>
          <p:cNvPr id="22" name="TextBox 21"/>
          <p:cNvSpPr txBox="1"/>
          <p:nvPr/>
        </p:nvSpPr>
        <p:spPr>
          <a:xfrm>
            <a:off x="9892920" y="4327516"/>
            <a:ext cx="824328" cy="369332"/>
          </a:xfrm>
          <a:prstGeom prst="rect">
            <a:avLst/>
          </a:prstGeom>
          <a:noFill/>
        </p:spPr>
        <p:txBody>
          <a:bodyPr wrap="none" rtlCol="0">
            <a:spAutoFit/>
          </a:bodyPr>
          <a:lstStyle/>
          <a:p>
            <a:r>
              <a:rPr lang="en-US" dirty="0">
                <a:solidFill>
                  <a:schemeClr val="bg1"/>
                </a:solidFill>
              </a:rPr>
              <a:t>Energy</a:t>
            </a:r>
          </a:p>
        </p:txBody>
      </p:sp>
      <p:pic>
        <p:nvPicPr>
          <p:cNvPr id="3092" name="Picture 20" descr="Image result for image for constru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7350" y="4676819"/>
            <a:ext cx="1950303" cy="1329935"/>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789937" y="6017165"/>
            <a:ext cx="1389163" cy="369332"/>
          </a:xfrm>
          <a:prstGeom prst="rect">
            <a:avLst/>
          </a:prstGeom>
          <a:noFill/>
        </p:spPr>
        <p:txBody>
          <a:bodyPr wrap="none" rtlCol="0">
            <a:spAutoFit/>
          </a:bodyPr>
          <a:lstStyle/>
          <a:p>
            <a:r>
              <a:rPr lang="en-US" dirty="0">
                <a:solidFill>
                  <a:schemeClr val="bg1"/>
                </a:solidFill>
              </a:rPr>
              <a:t>Construction</a:t>
            </a:r>
          </a:p>
        </p:txBody>
      </p:sp>
      <p:pic>
        <p:nvPicPr>
          <p:cNvPr id="25" name="Picture 2" descr="Image result for image for livest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62248" y="4679089"/>
            <a:ext cx="2003425" cy="133191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26" name="Picture 4" descr="Image result for image for fisherie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6780" y="4679089"/>
            <a:ext cx="1999038" cy="133191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27"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46925" y="4679089"/>
            <a:ext cx="2284630" cy="133191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344747" y="6011391"/>
            <a:ext cx="1038426" cy="369332"/>
          </a:xfrm>
          <a:prstGeom prst="rect">
            <a:avLst/>
          </a:prstGeom>
          <a:noFill/>
        </p:spPr>
        <p:txBody>
          <a:bodyPr wrap="none" rtlCol="0">
            <a:spAutoFit/>
          </a:bodyPr>
          <a:lstStyle/>
          <a:p>
            <a:r>
              <a:rPr lang="en-US" dirty="0">
                <a:solidFill>
                  <a:schemeClr val="bg1"/>
                </a:solidFill>
              </a:rPr>
              <a:t>Livestock</a:t>
            </a:r>
          </a:p>
        </p:txBody>
      </p:sp>
      <p:sp>
        <p:nvSpPr>
          <p:cNvPr id="31" name="TextBox 30"/>
          <p:cNvSpPr txBox="1"/>
          <p:nvPr/>
        </p:nvSpPr>
        <p:spPr>
          <a:xfrm>
            <a:off x="7174233" y="6011006"/>
            <a:ext cx="2080057" cy="369332"/>
          </a:xfrm>
          <a:prstGeom prst="rect">
            <a:avLst/>
          </a:prstGeom>
          <a:noFill/>
        </p:spPr>
        <p:txBody>
          <a:bodyPr wrap="none" rtlCol="0">
            <a:spAutoFit/>
          </a:bodyPr>
          <a:lstStyle/>
          <a:p>
            <a:r>
              <a:rPr lang="en-US" dirty="0">
                <a:solidFill>
                  <a:schemeClr val="bg1"/>
                </a:solidFill>
              </a:rPr>
              <a:t>Agriculture/Forestry</a:t>
            </a:r>
          </a:p>
        </p:txBody>
      </p:sp>
      <p:sp>
        <p:nvSpPr>
          <p:cNvPr id="32" name="TextBox 31"/>
          <p:cNvSpPr txBox="1"/>
          <p:nvPr/>
        </p:nvSpPr>
        <p:spPr>
          <a:xfrm>
            <a:off x="5451995" y="6011391"/>
            <a:ext cx="1008609" cy="369332"/>
          </a:xfrm>
          <a:prstGeom prst="rect">
            <a:avLst/>
          </a:prstGeom>
          <a:noFill/>
        </p:spPr>
        <p:txBody>
          <a:bodyPr wrap="none" rtlCol="0">
            <a:spAutoFit/>
          </a:bodyPr>
          <a:lstStyle/>
          <a:p>
            <a:r>
              <a:rPr lang="en-US" dirty="0">
                <a:solidFill>
                  <a:schemeClr val="bg1"/>
                </a:solidFill>
              </a:rPr>
              <a:t>Fisheries</a:t>
            </a:r>
          </a:p>
        </p:txBody>
      </p:sp>
      <p:pic>
        <p:nvPicPr>
          <p:cNvPr id="3096" name="Picture 24" descr="Image result for image for container shippi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57779" y="2995590"/>
            <a:ext cx="1784466" cy="133835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7633166" y="4307487"/>
            <a:ext cx="992579" cy="369332"/>
          </a:xfrm>
          <a:prstGeom prst="rect">
            <a:avLst/>
          </a:prstGeom>
          <a:noFill/>
        </p:spPr>
        <p:txBody>
          <a:bodyPr wrap="none" rtlCol="0">
            <a:spAutoFit/>
          </a:bodyPr>
          <a:lstStyle/>
          <a:p>
            <a:r>
              <a:rPr lang="en-US" dirty="0">
                <a:solidFill>
                  <a:schemeClr val="bg1"/>
                </a:solidFill>
              </a:rPr>
              <a:t>Shipping</a:t>
            </a:r>
          </a:p>
        </p:txBody>
      </p:sp>
      <p:sp>
        <p:nvSpPr>
          <p:cNvPr id="36"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37" name="Picture 11" descr="Twitter_logo_blue.eps"/>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6">
            <a:extLst>
              <a:ext uri="{FF2B5EF4-FFF2-40B4-BE49-F238E27FC236}">
                <a16:creationId xmlns:a16="http://schemas.microsoft.com/office/drawing/2014/main" id="{013F4B44-1921-5C4C-86D1-4348FC9C87C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Image result for image for investing">
            <a:extLst>
              <a:ext uri="{FF2B5EF4-FFF2-40B4-BE49-F238E27FC236}">
                <a16:creationId xmlns:a16="http://schemas.microsoft.com/office/drawing/2014/main" id="{D07B7B25-497F-8742-AC0B-38416E119F3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44566" y="1281707"/>
            <a:ext cx="2035819" cy="135830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3F8EDD86-317D-2E44-9DC1-C20D4DCBAC8F}"/>
              </a:ext>
            </a:extLst>
          </p:cNvPr>
          <p:cNvSpPr txBox="1"/>
          <p:nvPr/>
        </p:nvSpPr>
        <p:spPr>
          <a:xfrm>
            <a:off x="7710793" y="2610208"/>
            <a:ext cx="1096839" cy="369332"/>
          </a:xfrm>
          <a:prstGeom prst="rect">
            <a:avLst/>
          </a:prstGeom>
          <a:noFill/>
        </p:spPr>
        <p:txBody>
          <a:bodyPr wrap="square" rtlCol="0">
            <a:spAutoFit/>
          </a:bodyPr>
          <a:lstStyle/>
          <a:p>
            <a:r>
              <a:rPr lang="en-US" dirty="0">
                <a:solidFill>
                  <a:schemeClr val="bg1"/>
                </a:solidFill>
              </a:rPr>
              <a:t>Finance</a:t>
            </a:r>
          </a:p>
        </p:txBody>
      </p:sp>
      <p:sp>
        <p:nvSpPr>
          <p:cNvPr id="30" name="Rectangle 5">
            <a:extLst>
              <a:ext uri="{FF2B5EF4-FFF2-40B4-BE49-F238E27FC236}">
                <a16:creationId xmlns:a16="http://schemas.microsoft.com/office/drawing/2014/main" id="{0AAEB0FE-DF56-F146-82CF-B40E480F17B7}"/>
              </a:ext>
            </a:extLst>
          </p:cNvPr>
          <p:cNvSpPr>
            <a:spLocks noChangeArrowheads="1"/>
          </p:cNvSpPr>
          <p:nvPr/>
        </p:nvSpPr>
        <p:spPr bwMode="auto">
          <a:xfrm>
            <a:off x="277896" y="463523"/>
            <a:ext cx="30428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B0F0"/>
                </a:solidFill>
              </a:rPr>
              <a:t>1. Sustainability</a:t>
            </a:r>
          </a:p>
          <a:p>
            <a:pPr eaLnBrk="1" hangingPunct="1">
              <a:spcBef>
                <a:spcPct val="0"/>
              </a:spcBef>
              <a:buFontTx/>
              <a:buNone/>
            </a:pPr>
            <a:r>
              <a:rPr lang="en-US" altLang="en-US" sz="2800" b="1" dirty="0">
                <a:solidFill>
                  <a:srgbClr val="00B0F0"/>
                </a:solidFill>
              </a:rPr>
              <a:t>as a Market Shift</a:t>
            </a:r>
            <a:endParaRPr lang="en-US" altLang="en-US" sz="2800" b="1" i="1" dirty="0">
              <a:solidFill>
                <a:srgbClr val="00B0F0"/>
              </a:solidFill>
            </a:endParaRPr>
          </a:p>
        </p:txBody>
      </p:sp>
    </p:spTree>
    <p:extLst>
      <p:ext uri="{BB962C8B-B14F-4D97-AF65-F5344CB8AC3E}">
        <p14:creationId xmlns:p14="http://schemas.microsoft.com/office/powerpoint/2010/main" val="57384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TextBox 10"/>
          <p:cNvSpPr txBox="1">
            <a:spLocks noChangeArrowheads="1"/>
          </p:cNvSpPr>
          <p:nvPr/>
        </p:nvSpPr>
        <p:spPr bwMode="auto">
          <a:xfrm>
            <a:off x="5060950" y="384968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endParaRPr lang="en-US" altLang="en-US" sz="2400">
              <a:latin typeface="Times New Roman" charset="0"/>
            </a:endParaRPr>
          </a:p>
        </p:txBody>
      </p:sp>
      <p:sp>
        <p:nvSpPr>
          <p:cNvPr id="2" name="AutoShape 2" descr="Image result for erb institut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6">
            <a:extLst>
              <a:ext uri="{FF2B5EF4-FFF2-40B4-BE49-F238E27FC236}">
                <a16:creationId xmlns:a16="http://schemas.microsoft.com/office/drawing/2014/main" id="{CE01D23E-8847-2049-BAA5-959133093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2"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78CB029-6A94-AB48-BD14-B883ED5601AE}"/>
              </a:ext>
            </a:extLst>
          </p:cNvPr>
          <p:cNvSpPr txBox="1"/>
          <p:nvPr/>
        </p:nvSpPr>
        <p:spPr>
          <a:xfrm>
            <a:off x="478714" y="438388"/>
            <a:ext cx="9653605" cy="584775"/>
          </a:xfrm>
          <a:prstGeom prst="rect">
            <a:avLst/>
          </a:prstGeom>
          <a:noFill/>
        </p:spPr>
        <p:txBody>
          <a:bodyPr wrap="none" rtlCol="0">
            <a:spAutoFit/>
          </a:bodyPr>
          <a:lstStyle/>
          <a:p>
            <a:r>
              <a:rPr lang="en-US" sz="3200" b="1" dirty="0">
                <a:solidFill>
                  <a:srgbClr val="00B0F0"/>
                </a:solidFill>
                <a:latin typeface="Arial" panose="020B0604020202020204" pitchFamily="34" charset="0"/>
                <a:cs typeface="Arial" panose="020B0604020202020204" pitchFamily="34" charset="0"/>
              </a:rPr>
              <a:t>What do we mean when we say “sustainability”?</a:t>
            </a:r>
            <a:endParaRPr lang="en-US" sz="3200" b="1" u="sng"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00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39468-C7F6-EB4F-BAF1-C69F33EE6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522" y="710865"/>
            <a:ext cx="10238455" cy="5375189"/>
          </a:xfrm>
          <a:prstGeom prst="rect">
            <a:avLst/>
          </a:prstGeom>
        </p:spPr>
      </p:pic>
      <p:sp>
        <p:nvSpPr>
          <p:cNvPr id="3" name="TextBox 2"/>
          <p:cNvSpPr txBox="1"/>
          <p:nvPr/>
        </p:nvSpPr>
        <p:spPr>
          <a:xfrm>
            <a:off x="1046006" y="1686712"/>
            <a:ext cx="6226803" cy="2985433"/>
          </a:xfrm>
          <a:prstGeom prst="rect">
            <a:avLst/>
          </a:prstGeom>
          <a:solidFill>
            <a:schemeClr val="tx1"/>
          </a:solidFill>
        </p:spPr>
        <p:txBody>
          <a:bodyPr wrap="square" rtlCol="0">
            <a:spAutoFit/>
          </a:bodyPr>
          <a:lstStyle/>
          <a:p>
            <a:pPr algn="ctr"/>
            <a:r>
              <a:rPr lang="en-US" sz="2800" dirty="0">
                <a:solidFill>
                  <a:schemeClr val="bg1">
                    <a:lumMod val="85000"/>
                  </a:schemeClr>
                </a:solidFill>
                <a:latin typeface="American Typewriter" panose="02090604020004020304" pitchFamily="18" charset="77"/>
              </a:rPr>
              <a:t>“The test of a first-rate intelligence is the ability to hold two opposed ideas in the mind at the same time, and still retain the ability to function.”</a:t>
            </a:r>
            <a:r>
              <a:rPr lang="en-US" sz="2800" dirty="0">
                <a:solidFill>
                  <a:schemeClr val="bg2">
                    <a:lumMod val="50000"/>
                  </a:schemeClr>
                </a:solidFill>
                <a:latin typeface="American Typewriter" panose="02090604020004020304" pitchFamily="18" charset="77"/>
              </a:rPr>
              <a:t> </a:t>
            </a:r>
          </a:p>
          <a:p>
            <a:endParaRPr lang="en-US" sz="2400" b="1" dirty="0">
              <a:solidFill>
                <a:schemeClr val="bg2">
                  <a:lumMod val="50000"/>
                </a:schemeClr>
              </a:solidFill>
            </a:endParaRPr>
          </a:p>
          <a:p>
            <a:endParaRPr lang="en-US" sz="2400" b="1" dirty="0">
              <a:solidFill>
                <a:schemeClr val="bg2">
                  <a:lumMod val="50000"/>
                </a:schemeClr>
              </a:solidFill>
            </a:endParaRPr>
          </a:p>
        </p:txBody>
      </p:sp>
      <p:sp>
        <p:nvSpPr>
          <p:cNvPr id="6" name="TextBox 5"/>
          <p:cNvSpPr txBox="1"/>
          <p:nvPr/>
        </p:nvSpPr>
        <p:spPr>
          <a:xfrm>
            <a:off x="2021451" y="4097193"/>
            <a:ext cx="3858749" cy="523220"/>
          </a:xfrm>
          <a:prstGeom prst="rect">
            <a:avLst/>
          </a:prstGeom>
          <a:noFill/>
        </p:spPr>
        <p:txBody>
          <a:bodyPr wrap="none" rtlCol="0">
            <a:spAutoFit/>
          </a:bodyPr>
          <a:lstStyle/>
          <a:p>
            <a:r>
              <a:rPr lang="en-US" sz="2800" i="1" dirty="0">
                <a:solidFill>
                  <a:schemeClr val="bg1">
                    <a:lumMod val="85000"/>
                  </a:schemeClr>
                </a:solidFill>
                <a:latin typeface="Lucida Handwriting" panose="03010101010101010101" pitchFamily="66" charset="77"/>
              </a:rPr>
              <a:t>F. Scott Fitzgerald</a:t>
            </a:r>
          </a:p>
        </p:txBody>
      </p:sp>
      <p:cxnSp>
        <p:nvCxnSpPr>
          <p:cNvPr id="8" name="Straight Connector 7"/>
          <p:cNvCxnSpPr>
            <a:cxnSpLocks/>
          </p:cNvCxnSpPr>
          <p:nvPr/>
        </p:nvCxnSpPr>
        <p:spPr>
          <a:xfrm>
            <a:off x="6009809" y="4330957"/>
            <a:ext cx="3745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24424" y="4358803"/>
            <a:ext cx="29702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Picture 16">
            <a:extLst>
              <a:ext uri="{FF2B5EF4-FFF2-40B4-BE49-F238E27FC236}">
                <a16:creationId xmlns:a16="http://schemas.microsoft.com/office/drawing/2014/main" id="{34CF3C05-37F1-844B-A041-B1F919A2B4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0">
            <a:extLst>
              <a:ext uri="{FF2B5EF4-FFF2-40B4-BE49-F238E27FC236}">
                <a16:creationId xmlns:a16="http://schemas.microsoft.com/office/drawing/2014/main" id="{F4B48D74-7A47-6849-8DD6-54EDDBD2E804}"/>
              </a:ext>
            </a:extLst>
          </p:cNvPr>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4" name="Picture 11" descr="Twitter_logo_blue.eps">
            <a:extLst>
              <a:ext uri="{FF2B5EF4-FFF2-40B4-BE49-F238E27FC236}">
                <a16:creationId xmlns:a16="http://schemas.microsoft.com/office/drawing/2014/main" id="{2C5E67E1-39EB-1643-BCFE-1A98501695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55F7129-6ADC-C544-A249-0FBEC620E195}"/>
              </a:ext>
            </a:extLst>
          </p:cNvPr>
          <p:cNvSpPr/>
          <p:nvPr/>
        </p:nvSpPr>
        <p:spPr>
          <a:xfrm>
            <a:off x="1322173" y="5301049"/>
            <a:ext cx="1902941" cy="6672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1B232235-02A1-384E-BBE3-0DC9B3A83D28}"/>
              </a:ext>
            </a:extLst>
          </p:cNvPr>
          <p:cNvSpPr>
            <a:spLocks noChangeArrowheads="1"/>
          </p:cNvSpPr>
          <p:nvPr/>
        </p:nvSpPr>
        <p:spPr bwMode="auto">
          <a:xfrm>
            <a:off x="263987" y="454578"/>
            <a:ext cx="1143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dirty="0">
                <a:solidFill>
                  <a:srgbClr val="00B0F0"/>
                </a:solidFill>
              </a:rPr>
              <a:t>But…</a:t>
            </a:r>
            <a:endParaRPr lang="en-US" altLang="en-US" sz="2800" b="1" i="1" dirty="0">
              <a:solidFill>
                <a:srgbClr val="00B0F0"/>
              </a:solidFill>
            </a:endParaRPr>
          </a:p>
        </p:txBody>
      </p:sp>
    </p:spTree>
    <p:extLst>
      <p:ext uri="{BB962C8B-B14F-4D97-AF65-F5344CB8AC3E}">
        <p14:creationId xmlns:p14="http://schemas.microsoft.com/office/powerpoint/2010/main" val="105611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5859D5-1FEA-854E-8E1F-267A37EA72F8}"/>
              </a:ext>
            </a:extLst>
          </p:cNvPr>
          <p:cNvSpPr>
            <a:spLocks noChangeArrowheads="1"/>
          </p:cNvSpPr>
          <p:nvPr/>
        </p:nvSpPr>
        <p:spPr bwMode="auto">
          <a:xfrm>
            <a:off x="-134911" y="-228601"/>
            <a:ext cx="12501796" cy="7229475"/>
          </a:xfrm>
          <a:prstGeom prst="rect">
            <a:avLst/>
          </a:prstGeom>
          <a:solidFill>
            <a:schemeClr val="tx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solidFill>
                <a:srgbClr val="FFFFFF"/>
              </a:solidFill>
              <a:latin typeface="Times New Roman" panose="02020603050405020304" pitchFamily="18" charset="0"/>
            </a:endParaRPr>
          </a:p>
        </p:txBody>
      </p:sp>
      <p:pic>
        <p:nvPicPr>
          <p:cNvPr id="8" name="Picture 16">
            <a:extLst>
              <a:ext uri="{FF2B5EF4-FFF2-40B4-BE49-F238E27FC236}">
                <a16:creationId xmlns:a16="http://schemas.microsoft.com/office/drawing/2014/main" id="{0CECE2F2-472C-1A4D-B4E6-7747DDA5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graphs of great accele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117" y="1118025"/>
            <a:ext cx="4518868" cy="50385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raphs of great accele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031" y="1118025"/>
            <a:ext cx="4518867" cy="50385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0">
            <a:extLst>
              <a:ext uri="{FF2B5EF4-FFF2-40B4-BE49-F238E27FC236}">
                <a16:creationId xmlns:a16="http://schemas.microsoft.com/office/drawing/2014/main" id="{C277336B-7EAB-2640-876D-B488E662D7DE}"/>
              </a:ext>
            </a:extLst>
          </p:cNvPr>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9" name="Picture 11" descr="Twitter_logo_blue.eps">
            <a:extLst>
              <a:ext uri="{FF2B5EF4-FFF2-40B4-BE49-F238E27FC236}">
                <a16:creationId xmlns:a16="http://schemas.microsoft.com/office/drawing/2014/main" id="{BC858B88-DCF9-B746-8029-B7CF6F7E9F3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a:extLst>
              <a:ext uri="{FF2B5EF4-FFF2-40B4-BE49-F238E27FC236}">
                <a16:creationId xmlns:a16="http://schemas.microsoft.com/office/drawing/2014/main" id="{0BCD22C7-0D64-D84B-A475-32FBD551F8E5}"/>
              </a:ext>
            </a:extLst>
          </p:cNvPr>
          <p:cNvSpPr>
            <a:spLocks noChangeArrowheads="1"/>
          </p:cNvSpPr>
          <p:nvPr/>
        </p:nvSpPr>
        <p:spPr bwMode="auto">
          <a:xfrm>
            <a:off x="263987" y="454578"/>
            <a:ext cx="1143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dirty="0">
                <a:solidFill>
                  <a:srgbClr val="00B0F0"/>
                </a:solidFill>
              </a:rPr>
              <a:t>But…</a:t>
            </a:r>
            <a:endParaRPr lang="en-US" altLang="en-US" sz="2800" b="1" i="1" dirty="0">
              <a:solidFill>
                <a:srgbClr val="00B0F0"/>
              </a:solidFill>
            </a:endParaRPr>
          </a:p>
        </p:txBody>
      </p:sp>
      <p:sp>
        <p:nvSpPr>
          <p:cNvPr id="11" name="Rectangle 10">
            <a:extLst>
              <a:ext uri="{FF2B5EF4-FFF2-40B4-BE49-F238E27FC236}">
                <a16:creationId xmlns:a16="http://schemas.microsoft.com/office/drawing/2014/main" id="{9E8F1B89-E040-194A-8B9B-3EB61363A9E2}"/>
              </a:ext>
            </a:extLst>
          </p:cNvPr>
          <p:cNvSpPr/>
          <p:nvPr/>
        </p:nvSpPr>
        <p:spPr>
          <a:xfrm>
            <a:off x="3831515" y="53514"/>
            <a:ext cx="4537786" cy="80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http://quaternary.stratigraphy.org/wp-content/uploads/2018/07/ICS-logo3.png">
            <a:extLst>
              <a:ext uri="{FF2B5EF4-FFF2-40B4-BE49-F238E27FC236}">
                <a16:creationId xmlns:a16="http://schemas.microsoft.com/office/drawing/2014/main" id="{E996CF4D-6343-9446-B0EC-D9166176C5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292" y="129256"/>
            <a:ext cx="747825" cy="6312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6F752BA-2BA8-7C4B-85E6-AE7EE3726D97}"/>
              </a:ext>
            </a:extLst>
          </p:cNvPr>
          <p:cNvSpPr txBox="1"/>
          <p:nvPr/>
        </p:nvSpPr>
        <p:spPr>
          <a:xfrm>
            <a:off x="4750895" y="160809"/>
            <a:ext cx="4223225" cy="523220"/>
          </a:xfrm>
          <a:prstGeom prst="rect">
            <a:avLst/>
          </a:prstGeom>
          <a:noFill/>
        </p:spPr>
        <p:txBody>
          <a:bodyPr wrap="square" rtlCol="0">
            <a:spAutoFit/>
          </a:bodyPr>
          <a:lstStyle/>
          <a:p>
            <a:r>
              <a:rPr lang="en-US" sz="1400" b="1" dirty="0" err="1">
                <a:solidFill>
                  <a:schemeClr val="accent5">
                    <a:lumMod val="20000"/>
                    <a:lumOff val="80000"/>
                  </a:schemeClr>
                </a:solidFill>
              </a:rPr>
              <a:t>Subcommission</a:t>
            </a:r>
            <a:r>
              <a:rPr lang="en-US" sz="1400" b="1" dirty="0">
                <a:solidFill>
                  <a:schemeClr val="accent5">
                    <a:lumMod val="20000"/>
                    <a:lumOff val="80000"/>
                  </a:schemeClr>
                </a:solidFill>
              </a:rPr>
              <a:t> on </a:t>
            </a:r>
            <a:r>
              <a:rPr lang="en-US" sz="1400" b="1" dirty="0" err="1">
                <a:solidFill>
                  <a:schemeClr val="accent5">
                    <a:lumMod val="20000"/>
                    <a:lumOff val="80000"/>
                  </a:schemeClr>
                </a:solidFill>
              </a:rPr>
              <a:t>Quarternary</a:t>
            </a:r>
            <a:r>
              <a:rPr lang="en-US" sz="1400" b="1" dirty="0">
                <a:solidFill>
                  <a:schemeClr val="accent5">
                    <a:lumMod val="20000"/>
                    <a:lumOff val="80000"/>
                  </a:schemeClr>
                </a:solidFill>
              </a:rPr>
              <a:t> Stratigraphy</a:t>
            </a:r>
          </a:p>
          <a:p>
            <a:r>
              <a:rPr lang="en-US" sz="1400" b="1" dirty="0">
                <a:solidFill>
                  <a:schemeClr val="accent5">
                    <a:lumMod val="20000"/>
                    <a:lumOff val="80000"/>
                  </a:schemeClr>
                </a:solidFill>
              </a:rPr>
              <a:t>Working Group on the Anthropocene </a:t>
            </a:r>
          </a:p>
        </p:txBody>
      </p:sp>
    </p:spTree>
    <p:extLst>
      <p:ext uri="{BB962C8B-B14F-4D97-AF65-F5344CB8AC3E}">
        <p14:creationId xmlns:p14="http://schemas.microsoft.com/office/powerpoint/2010/main" val="3686681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16">
            <a:extLst>
              <a:ext uri="{FF2B5EF4-FFF2-40B4-BE49-F238E27FC236}">
                <a16:creationId xmlns:a16="http://schemas.microsoft.com/office/drawing/2014/main" id="{0CECE2F2-472C-1A4D-B4E6-7747DDA5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9"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5B33E070-8F25-D842-BAB3-6AC1A52B1F34}"/>
              </a:ext>
            </a:extLst>
          </p:cNvPr>
          <p:cNvSpPr>
            <a:spLocks noChangeArrowheads="1"/>
          </p:cNvSpPr>
          <p:nvPr/>
        </p:nvSpPr>
        <p:spPr bwMode="auto">
          <a:xfrm>
            <a:off x="263987" y="454578"/>
            <a:ext cx="1143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dirty="0">
                <a:solidFill>
                  <a:srgbClr val="00B0F0"/>
                </a:solidFill>
              </a:rPr>
              <a:t>But…</a:t>
            </a:r>
            <a:endParaRPr lang="en-US" altLang="en-US" sz="2800" b="1" i="1" dirty="0">
              <a:solidFill>
                <a:srgbClr val="00B0F0"/>
              </a:solidFill>
            </a:endParaRPr>
          </a:p>
        </p:txBody>
      </p:sp>
      <p:pic>
        <p:nvPicPr>
          <p:cNvPr id="10" name="Picture 9">
            <a:extLst>
              <a:ext uri="{FF2B5EF4-FFF2-40B4-BE49-F238E27FC236}">
                <a16:creationId xmlns:a16="http://schemas.microsoft.com/office/drawing/2014/main" id="{C60CBD12-2893-784C-BF6E-D54F05B128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570" y="1638022"/>
            <a:ext cx="6152142" cy="4317293"/>
          </a:xfrm>
          <a:prstGeom prst="rect">
            <a:avLst/>
          </a:prstGeom>
        </p:spPr>
      </p:pic>
      <p:sp>
        <p:nvSpPr>
          <p:cNvPr id="12" name="TextBox 11">
            <a:extLst>
              <a:ext uri="{FF2B5EF4-FFF2-40B4-BE49-F238E27FC236}">
                <a16:creationId xmlns:a16="http://schemas.microsoft.com/office/drawing/2014/main" id="{13CBC7E9-DA20-D443-9D3E-391612009A72}"/>
              </a:ext>
            </a:extLst>
          </p:cNvPr>
          <p:cNvSpPr txBox="1"/>
          <p:nvPr/>
        </p:nvSpPr>
        <p:spPr>
          <a:xfrm>
            <a:off x="1931272" y="1022290"/>
            <a:ext cx="4164728" cy="523220"/>
          </a:xfrm>
          <a:prstGeom prst="rect">
            <a:avLst/>
          </a:prstGeom>
          <a:noFill/>
        </p:spPr>
        <p:txBody>
          <a:bodyPr wrap="square" rtlCol="0">
            <a:spAutoFit/>
          </a:bodyPr>
          <a:lstStyle/>
          <a:p>
            <a:r>
              <a:rPr lang="en-US" sz="2800" dirty="0">
                <a:solidFill>
                  <a:schemeClr val="bg1"/>
                </a:solidFill>
                <a:latin typeface="American Typewriter" charset="0"/>
                <a:ea typeface="American Typewriter" charset="0"/>
                <a:cs typeface="American Typewriter" charset="0"/>
              </a:rPr>
              <a:t>Planetary Boundaries</a:t>
            </a:r>
          </a:p>
        </p:txBody>
      </p:sp>
      <p:pic>
        <p:nvPicPr>
          <p:cNvPr id="18" name="Picture 17">
            <a:extLst>
              <a:ext uri="{FF2B5EF4-FFF2-40B4-BE49-F238E27FC236}">
                <a16:creationId xmlns:a16="http://schemas.microsoft.com/office/drawing/2014/main" id="{CC79DE06-8CB1-CC4D-909B-E12B87A128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9136" y="1921353"/>
            <a:ext cx="2021854" cy="1362554"/>
          </a:xfrm>
          <a:prstGeom prst="rect">
            <a:avLst/>
          </a:prstGeom>
        </p:spPr>
      </p:pic>
      <p:pic>
        <p:nvPicPr>
          <p:cNvPr id="19" name="Picture 2" descr="https://wir2018.wid.world/files/executive-summary/figure-e2a.png">
            <a:extLst>
              <a:ext uri="{FF2B5EF4-FFF2-40B4-BE49-F238E27FC236}">
                <a16:creationId xmlns:a16="http://schemas.microsoft.com/office/drawing/2014/main" id="{5626E78B-2E30-A944-8583-78C9B3BE03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7546" y="3429000"/>
            <a:ext cx="4503675" cy="26880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28DAF68-3F4D-A54E-9977-BCB8DBCF7562}"/>
              </a:ext>
            </a:extLst>
          </p:cNvPr>
          <p:cNvSpPr txBox="1"/>
          <p:nvPr/>
        </p:nvSpPr>
        <p:spPr>
          <a:xfrm>
            <a:off x="8060063" y="1050266"/>
            <a:ext cx="2671016" cy="523220"/>
          </a:xfrm>
          <a:prstGeom prst="rect">
            <a:avLst/>
          </a:prstGeom>
          <a:noFill/>
        </p:spPr>
        <p:txBody>
          <a:bodyPr wrap="square" rtlCol="0">
            <a:spAutoFit/>
          </a:bodyPr>
          <a:lstStyle/>
          <a:p>
            <a:r>
              <a:rPr lang="en-US" sz="2800" dirty="0">
                <a:solidFill>
                  <a:schemeClr val="bg1"/>
                </a:solidFill>
                <a:latin typeface="American Typewriter" charset="0"/>
                <a:ea typeface="American Typewriter" charset="0"/>
                <a:cs typeface="American Typewriter" charset="0"/>
              </a:rPr>
              <a:t>Social Equity</a:t>
            </a:r>
          </a:p>
        </p:txBody>
      </p:sp>
      <p:pic>
        <p:nvPicPr>
          <p:cNvPr id="8194" name="Picture 2" descr="The Black Lives Matter movement has been nominated for the Nobel Peace  Prize - CNN">
            <a:extLst>
              <a:ext uri="{FF2B5EF4-FFF2-40B4-BE49-F238E27FC236}">
                <a16:creationId xmlns:a16="http://schemas.microsoft.com/office/drawing/2014/main" id="{88F81626-45BC-5C4C-8A0C-E758BA601B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38904" y="1907642"/>
            <a:ext cx="2422317" cy="1362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77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16">
            <a:extLst>
              <a:ext uri="{FF2B5EF4-FFF2-40B4-BE49-F238E27FC236}">
                <a16:creationId xmlns:a16="http://schemas.microsoft.com/office/drawing/2014/main" id="{0CECE2F2-472C-1A4D-B4E6-7747DDA5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9"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5B33E070-8F25-D842-BAB3-6AC1A52B1F34}"/>
              </a:ext>
            </a:extLst>
          </p:cNvPr>
          <p:cNvSpPr>
            <a:spLocks noChangeArrowheads="1"/>
          </p:cNvSpPr>
          <p:nvPr/>
        </p:nvSpPr>
        <p:spPr bwMode="auto">
          <a:xfrm>
            <a:off x="263987" y="454578"/>
            <a:ext cx="1143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dirty="0">
                <a:solidFill>
                  <a:srgbClr val="00B0F0"/>
                </a:solidFill>
              </a:rPr>
              <a:t>But…</a:t>
            </a:r>
            <a:endParaRPr lang="en-US" altLang="en-US" sz="2800" b="1" i="1" dirty="0">
              <a:solidFill>
                <a:srgbClr val="00B0F0"/>
              </a:solidFill>
            </a:endParaRPr>
          </a:p>
        </p:txBody>
      </p:sp>
      <p:pic>
        <p:nvPicPr>
          <p:cNvPr id="13" name="Picture 12">
            <a:extLst>
              <a:ext uri="{FF2B5EF4-FFF2-40B4-BE49-F238E27FC236}">
                <a16:creationId xmlns:a16="http://schemas.microsoft.com/office/drawing/2014/main" id="{584EE029-BEB3-5F40-998D-E8799B8440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1101" y="716188"/>
            <a:ext cx="3551933" cy="5325139"/>
          </a:xfrm>
          <a:prstGeom prst="rect">
            <a:avLst/>
          </a:prstGeom>
          <a:ln>
            <a:solidFill>
              <a:schemeClr val="tx1"/>
            </a:solidFill>
          </a:ln>
        </p:spPr>
      </p:pic>
      <p:pic>
        <p:nvPicPr>
          <p:cNvPr id="14" name="Picture 4" descr="http://ecx.images-amazon.com/images/I/51candKimoL._SX326_BO1,204,203,200_.jpg">
            <a:extLst>
              <a:ext uri="{FF2B5EF4-FFF2-40B4-BE49-F238E27FC236}">
                <a16:creationId xmlns:a16="http://schemas.microsoft.com/office/drawing/2014/main" id="{81266C20-D19E-E140-83E7-34B49D09BB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6766" y="716188"/>
            <a:ext cx="3551933" cy="54037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637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63D04C-798D-7A4F-BCD3-603C29C3857C}"/>
              </a:ext>
            </a:extLst>
          </p:cNvPr>
          <p:cNvSpPr/>
          <p:nvPr/>
        </p:nvSpPr>
        <p:spPr>
          <a:xfrm>
            <a:off x="-51522" y="-64854"/>
            <a:ext cx="12243522" cy="70004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54415" y="1050610"/>
            <a:ext cx="5859597" cy="3539430"/>
          </a:xfrm>
          <a:prstGeom prst="rect">
            <a:avLst/>
          </a:prstGeom>
          <a:noFill/>
        </p:spPr>
        <p:txBody>
          <a:bodyPr wrap="square" rtlCol="0">
            <a:spAutoFit/>
          </a:bodyPr>
          <a:lstStyle/>
          <a:p>
            <a:pPr algn="ctr"/>
            <a:r>
              <a:rPr lang="en-US" sz="2800" dirty="0">
                <a:solidFill>
                  <a:schemeClr val="bg1">
                    <a:lumMod val="85000"/>
                  </a:schemeClr>
                </a:solidFill>
                <a:latin typeface="American Typewriter" panose="02090604020004020304" pitchFamily="18" charset="77"/>
              </a:rPr>
              <a:t>“We have become, by the power of a glorious evolutionary accident called intelligence, the stewards of life's continuity on earth. We did not ask for this role, but we cannot abjure it. We may not be suited to it, but here we are.”</a:t>
            </a:r>
            <a:r>
              <a:rPr lang="en-US" sz="2800" dirty="0">
                <a:solidFill>
                  <a:schemeClr val="bg2">
                    <a:lumMod val="50000"/>
                  </a:schemeClr>
                </a:solidFill>
                <a:latin typeface="American Typewriter" panose="02090604020004020304" pitchFamily="18" charset="77"/>
              </a:rPr>
              <a:t> </a:t>
            </a:r>
          </a:p>
        </p:txBody>
      </p:sp>
      <p:sp>
        <p:nvSpPr>
          <p:cNvPr id="6" name="TextBox 5"/>
          <p:cNvSpPr txBox="1"/>
          <p:nvPr/>
        </p:nvSpPr>
        <p:spPr>
          <a:xfrm>
            <a:off x="1850578" y="4713775"/>
            <a:ext cx="3877985" cy="523220"/>
          </a:xfrm>
          <a:prstGeom prst="rect">
            <a:avLst/>
          </a:prstGeom>
          <a:noFill/>
        </p:spPr>
        <p:txBody>
          <a:bodyPr wrap="none" rtlCol="0">
            <a:spAutoFit/>
          </a:bodyPr>
          <a:lstStyle/>
          <a:p>
            <a:r>
              <a:rPr lang="en-US" sz="2800" i="1" dirty="0">
                <a:solidFill>
                  <a:schemeClr val="bg1">
                    <a:lumMod val="85000"/>
                  </a:schemeClr>
                </a:solidFill>
                <a:latin typeface="Lucida Handwriting" panose="03010101010101010101" pitchFamily="66" charset="77"/>
              </a:rPr>
              <a:t>Stephen Jay Gould</a:t>
            </a:r>
          </a:p>
        </p:txBody>
      </p:sp>
      <p:cxnSp>
        <p:nvCxnSpPr>
          <p:cNvPr id="8" name="Straight Connector 7"/>
          <p:cNvCxnSpPr>
            <a:cxnSpLocks/>
          </p:cNvCxnSpPr>
          <p:nvPr/>
        </p:nvCxnSpPr>
        <p:spPr>
          <a:xfrm>
            <a:off x="5921725" y="4970997"/>
            <a:ext cx="29702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53551" y="4970997"/>
            <a:ext cx="29702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949" y="1128050"/>
            <a:ext cx="3475063" cy="4889500"/>
          </a:xfrm>
          <a:prstGeom prst="rect">
            <a:avLst/>
          </a:prstGeom>
        </p:spPr>
      </p:pic>
      <p:sp>
        <p:nvSpPr>
          <p:cNvPr id="12" name="Rectangle 11"/>
          <p:cNvSpPr/>
          <p:nvPr/>
        </p:nvSpPr>
        <p:spPr>
          <a:xfrm>
            <a:off x="7272338" y="5614988"/>
            <a:ext cx="3843337" cy="5353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6">
            <a:extLst>
              <a:ext uri="{FF2B5EF4-FFF2-40B4-BE49-F238E27FC236}">
                <a16:creationId xmlns:a16="http://schemas.microsoft.com/office/drawing/2014/main" id="{34CF3C05-37F1-844B-A041-B1F919A2B4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0">
            <a:extLst>
              <a:ext uri="{FF2B5EF4-FFF2-40B4-BE49-F238E27FC236}">
                <a16:creationId xmlns:a16="http://schemas.microsoft.com/office/drawing/2014/main" id="{F4B48D74-7A47-6849-8DD6-54EDDBD2E804}"/>
              </a:ext>
            </a:extLst>
          </p:cNvPr>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4" name="Picture 11" descr="Twitter_logo_blue.eps">
            <a:extLst>
              <a:ext uri="{FF2B5EF4-FFF2-40B4-BE49-F238E27FC236}">
                <a16:creationId xmlns:a16="http://schemas.microsoft.com/office/drawing/2014/main" id="{2C5E67E1-39EB-1643-BCFE-1A98501695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402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ED8D44-FFD1-4EAE-990A-D60F7278FEB9}" type="slidenum">
              <a:rPr lang="en-US" smtClean="0"/>
              <a:t>25</a:t>
            </a:fld>
            <a:endParaRPr lang="en-US"/>
          </a:p>
        </p:txBody>
      </p:sp>
      <p:pic>
        <p:nvPicPr>
          <p:cNvPr id="11" name="Picture 16">
            <a:extLst>
              <a:ext uri="{FF2B5EF4-FFF2-40B4-BE49-F238E27FC236}">
                <a16:creationId xmlns:a16="http://schemas.microsoft.com/office/drawing/2014/main" id="{013F4B44-1921-5C4C-86D1-4348FC9C87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3" name="Picture 11" descr="Twitter_logo_blu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a:extLst>
              <a:ext uri="{FF2B5EF4-FFF2-40B4-BE49-F238E27FC236}">
                <a16:creationId xmlns:a16="http://schemas.microsoft.com/office/drawing/2014/main" id="{05377A71-84E3-2446-BC96-EAC8149EDF0A}"/>
              </a:ext>
            </a:extLst>
          </p:cNvPr>
          <p:cNvSpPr>
            <a:spLocks noChangeArrowheads="1"/>
          </p:cNvSpPr>
          <p:nvPr/>
        </p:nvSpPr>
        <p:spPr bwMode="auto">
          <a:xfrm>
            <a:off x="263987" y="454578"/>
            <a:ext cx="66383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B0F0"/>
                </a:solidFill>
              </a:rPr>
              <a:t>2. Sustainability as Systems Change</a:t>
            </a:r>
          </a:p>
          <a:p>
            <a:pPr>
              <a:spcBef>
                <a:spcPct val="0"/>
              </a:spcBef>
              <a:buNone/>
            </a:pPr>
            <a:r>
              <a:rPr lang="en-US" altLang="en-US" sz="2800" b="1" i="1" dirty="0">
                <a:solidFill>
                  <a:schemeClr val="accent6">
                    <a:lumMod val="60000"/>
                    <a:lumOff val="40000"/>
                  </a:schemeClr>
                </a:solidFill>
              </a:rPr>
              <a:t>    Reexamining Capitalism</a:t>
            </a:r>
          </a:p>
        </p:txBody>
      </p:sp>
      <p:sp>
        <p:nvSpPr>
          <p:cNvPr id="14" name="TextBox 13">
            <a:extLst>
              <a:ext uri="{FF2B5EF4-FFF2-40B4-BE49-F238E27FC236}">
                <a16:creationId xmlns:a16="http://schemas.microsoft.com/office/drawing/2014/main" id="{9DC15276-CD4B-0441-8357-484D9BC963FD}"/>
              </a:ext>
            </a:extLst>
          </p:cNvPr>
          <p:cNvSpPr txBox="1"/>
          <p:nvPr/>
        </p:nvSpPr>
        <p:spPr>
          <a:xfrm>
            <a:off x="827904" y="1770273"/>
            <a:ext cx="10737636" cy="4247317"/>
          </a:xfrm>
          <a:prstGeom prst="rect">
            <a:avLst/>
          </a:prstGeom>
          <a:noFill/>
        </p:spPr>
        <p:txBody>
          <a:bodyPr wrap="square" rtlCol="0">
            <a:spAutoFit/>
          </a:bodyPr>
          <a:lstStyle/>
          <a:p>
            <a:r>
              <a:rPr lang="en-US" dirty="0">
                <a:solidFill>
                  <a:schemeClr val="bg1">
                    <a:lumMod val="95000"/>
                  </a:schemeClr>
                </a:solidFill>
              </a:rPr>
              <a:t>Capitalism need to be “saved from itself.” – </a:t>
            </a:r>
            <a:r>
              <a:rPr lang="en-US" dirty="0">
                <a:solidFill>
                  <a:schemeClr val="accent1">
                    <a:lumMod val="60000"/>
                    <a:lumOff val="40000"/>
                  </a:schemeClr>
                </a:solidFill>
              </a:rPr>
              <a:t>Joseph Stiglitz, Nobel Laureate</a:t>
            </a:r>
          </a:p>
          <a:p>
            <a:endParaRPr lang="en-US" dirty="0">
              <a:solidFill>
                <a:schemeClr val="bg1">
                  <a:lumMod val="95000"/>
                </a:schemeClr>
              </a:solidFill>
            </a:endParaRPr>
          </a:p>
          <a:p>
            <a:r>
              <a:rPr lang="en-US" dirty="0">
                <a:solidFill>
                  <a:schemeClr val="bg1">
                    <a:lumMod val="95000"/>
                  </a:schemeClr>
                </a:solidFill>
              </a:rPr>
              <a:t>Capitalism is “a damaged ideology” that “needs to be reinvented for the 21st century.” – </a:t>
            </a:r>
            <a:br>
              <a:rPr lang="en-US" dirty="0">
                <a:solidFill>
                  <a:schemeClr val="bg1">
                    <a:lumMod val="95000"/>
                  </a:schemeClr>
                </a:solidFill>
              </a:rPr>
            </a:br>
            <a:r>
              <a:rPr lang="en-US" dirty="0">
                <a:solidFill>
                  <a:schemeClr val="accent1">
                    <a:lumMod val="60000"/>
                    <a:lumOff val="40000"/>
                  </a:schemeClr>
                </a:solidFill>
              </a:rPr>
              <a:t>Paul Polman, Former CEO of </a:t>
            </a:r>
            <a:r>
              <a:rPr lang="en-US" dirty="0" err="1">
                <a:solidFill>
                  <a:schemeClr val="accent1">
                    <a:lumMod val="60000"/>
                    <a:lumOff val="40000"/>
                  </a:schemeClr>
                </a:solidFill>
              </a:rPr>
              <a:t>Unliever</a:t>
            </a:r>
            <a:endParaRPr lang="en-US" dirty="0">
              <a:solidFill>
                <a:schemeClr val="accent1">
                  <a:lumMod val="60000"/>
                  <a:lumOff val="40000"/>
                </a:schemeClr>
              </a:solidFill>
            </a:endParaRPr>
          </a:p>
          <a:p>
            <a:endParaRPr lang="en-US" dirty="0">
              <a:solidFill>
                <a:schemeClr val="bg1">
                  <a:lumMod val="95000"/>
                </a:schemeClr>
              </a:solidFill>
            </a:endParaRPr>
          </a:p>
          <a:p>
            <a:r>
              <a:rPr lang="en-US" dirty="0">
                <a:solidFill>
                  <a:schemeClr val="bg1">
                    <a:lumMod val="95000"/>
                  </a:schemeClr>
                </a:solidFill>
              </a:rPr>
              <a:t>This moment in the market’s history is a “strategic inflection point.” - </a:t>
            </a:r>
            <a:r>
              <a:rPr lang="en-US" dirty="0">
                <a:solidFill>
                  <a:schemeClr val="accent1">
                    <a:lumMod val="60000"/>
                    <a:lumOff val="40000"/>
                  </a:schemeClr>
                </a:solidFill>
              </a:rPr>
              <a:t>Andy Grove, Intel cofounder </a:t>
            </a:r>
          </a:p>
          <a:p>
            <a:endParaRPr lang="en-US" dirty="0">
              <a:solidFill>
                <a:schemeClr val="bg1">
                  <a:lumMod val="95000"/>
                </a:schemeClr>
              </a:solidFill>
            </a:endParaRPr>
          </a:p>
          <a:p>
            <a:r>
              <a:rPr lang="en-US" dirty="0">
                <a:solidFill>
                  <a:schemeClr val="bg1">
                    <a:lumMod val="95000"/>
                  </a:schemeClr>
                </a:solidFill>
              </a:rPr>
              <a:t>“Capitalism, as we know it…with its obsession on maximizing profits for shareholders…is dead.” – </a:t>
            </a:r>
            <a:br>
              <a:rPr lang="en-US" dirty="0">
                <a:solidFill>
                  <a:schemeClr val="bg1">
                    <a:lumMod val="95000"/>
                  </a:schemeClr>
                </a:solidFill>
              </a:rPr>
            </a:br>
            <a:r>
              <a:rPr lang="en-US" dirty="0">
                <a:solidFill>
                  <a:schemeClr val="accent1">
                    <a:lumMod val="60000"/>
                    <a:lumOff val="40000"/>
                  </a:schemeClr>
                </a:solidFill>
              </a:rPr>
              <a:t>Marc Benioff, CEO of Salesforce</a:t>
            </a:r>
          </a:p>
          <a:p>
            <a:endParaRPr lang="en-US" dirty="0">
              <a:solidFill>
                <a:schemeClr val="bg1">
                  <a:lumMod val="95000"/>
                </a:schemeClr>
              </a:solidFill>
            </a:endParaRPr>
          </a:p>
          <a:p>
            <a:r>
              <a:rPr lang="en-US" dirty="0">
                <a:solidFill>
                  <a:schemeClr val="bg1">
                    <a:lumMod val="95000"/>
                  </a:schemeClr>
                </a:solidFill>
              </a:rPr>
              <a:t>Today’s capitalism is “broken.” If we don’t fix it, we could face increased populism, conflict and “revolution of one sort or another.” - </a:t>
            </a:r>
            <a:r>
              <a:rPr lang="en-US" dirty="0">
                <a:solidFill>
                  <a:schemeClr val="accent1">
                    <a:lumMod val="60000"/>
                    <a:lumOff val="40000"/>
                  </a:schemeClr>
                </a:solidFill>
              </a:rPr>
              <a:t>Ray </a:t>
            </a:r>
            <a:r>
              <a:rPr lang="en-US" dirty="0" err="1">
                <a:solidFill>
                  <a:schemeClr val="accent1">
                    <a:lumMod val="60000"/>
                    <a:lumOff val="40000"/>
                  </a:schemeClr>
                </a:solidFill>
              </a:rPr>
              <a:t>Dalio</a:t>
            </a:r>
            <a:r>
              <a:rPr lang="en-US" dirty="0">
                <a:solidFill>
                  <a:schemeClr val="accent1">
                    <a:lumMod val="60000"/>
                    <a:lumOff val="40000"/>
                  </a:schemeClr>
                </a:solidFill>
              </a:rPr>
              <a:t>, founder of Bridgewater Associates, the world’s biggest hedge fund.</a:t>
            </a:r>
          </a:p>
          <a:p>
            <a:endParaRPr lang="en-US" dirty="0">
              <a:solidFill>
                <a:schemeClr val="accent1">
                  <a:lumMod val="60000"/>
                  <a:lumOff val="40000"/>
                </a:schemeClr>
              </a:solidFill>
            </a:endParaRPr>
          </a:p>
          <a:p>
            <a:r>
              <a:rPr lang="en-US" dirty="0">
                <a:solidFill>
                  <a:schemeClr val="bg1">
                    <a:lumMod val="95000"/>
                  </a:schemeClr>
                </a:solidFill>
              </a:rPr>
              <a:t>Climate change and income inequality “threaten our democratic values, discourse, and institutions.” – </a:t>
            </a:r>
            <a:br>
              <a:rPr lang="en-US" dirty="0">
                <a:solidFill>
                  <a:schemeClr val="bg1">
                    <a:lumMod val="95000"/>
                  </a:schemeClr>
                </a:solidFill>
              </a:rPr>
            </a:br>
            <a:r>
              <a:rPr lang="en-US" dirty="0">
                <a:solidFill>
                  <a:schemeClr val="accent1">
                    <a:lumMod val="60000"/>
                    <a:lumOff val="40000"/>
                  </a:schemeClr>
                </a:solidFill>
              </a:rPr>
              <a:t>Darren Walker, President of the Ford Foundation</a:t>
            </a:r>
          </a:p>
        </p:txBody>
      </p:sp>
    </p:spTree>
    <p:extLst>
      <p:ext uri="{BB962C8B-B14F-4D97-AF65-F5344CB8AC3E}">
        <p14:creationId xmlns:p14="http://schemas.microsoft.com/office/powerpoint/2010/main" val="2262010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10"/>
          <p:cNvSpPr txBox="1">
            <a:spLocks noChangeArrowheads="1"/>
          </p:cNvSpPr>
          <p:nvPr/>
        </p:nvSpPr>
        <p:spPr bwMode="auto">
          <a:xfrm>
            <a:off x="10513017" y="6528008"/>
            <a:ext cx="16122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1100" b="1" dirty="0">
                <a:solidFill>
                  <a:schemeClr val="bg2">
                    <a:lumMod val="60000"/>
                    <a:lumOff val="40000"/>
                  </a:schemeClr>
                </a:solidFill>
                <a:cs typeface="Arial" panose="020B0604020202020204" pitchFamily="34" charset="0"/>
              </a:rPr>
              <a:t>@</a:t>
            </a:r>
            <a:r>
              <a:rPr lang="en-US" altLang="en-US" sz="1100" b="1" dirty="0" err="1">
                <a:solidFill>
                  <a:schemeClr val="bg2">
                    <a:lumMod val="60000"/>
                    <a:lumOff val="40000"/>
                  </a:schemeClr>
                </a:solidFill>
                <a:cs typeface="Arial" panose="020B0604020202020204" pitchFamily="34" charset="0"/>
              </a:rPr>
              <a:t>HoffmanAndy</a:t>
            </a:r>
            <a:endParaRPr lang="en-US" altLang="en-US" sz="1100" dirty="0">
              <a:solidFill>
                <a:schemeClr val="bg2">
                  <a:lumMod val="60000"/>
                  <a:lumOff val="40000"/>
                </a:schemeClr>
              </a:solidFill>
              <a:cs typeface="Arial" panose="020B0604020202020204" pitchFamily="34" charset="0"/>
            </a:endParaRPr>
          </a:p>
        </p:txBody>
      </p:sp>
      <p:pic>
        <p:nvPicPr>
          <p:cNvPr id="9" name="Picture 11" descr="Twitter_logo_blu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0996" y="6598676"/>
            <a:ext cx="188396" cy="15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7B623A5-8829-5C4B-9224-32175550A1D6}"/>
              </a:ext>
            </a:extLst>
          </p:cNvPr>
          <p:cNvSpPr txBox="1"/>
          <p:nvPr/>
        </p:nvSpPr>
        <p:spPr>
          <a:xfrm>
            <a:off x="1627608" y="3071471"/>
            <a:ext cx="3776996" cy="1323439"/>
          </a:xfrm>
          <a:prstGeom prst="rect">
            <a:avLst/>
          </a:prstGeom>
          <a:noFill/>
        </p:spPr>
        <p:txBody>
          <a:bodyPr wrap="none" rtlCol="0">
            <a:spAutoFit/>
          </a:bodyPr>
          <a:lstStyle/>
          <a:p>
            <a:pPr algn="r"/>
            <a:r>
              <a:rPr lang="en-US" sz="4000" dirty="0">
                <a:solidFill>
                  <a:schemeClr val="bg1"/>
                </a:solidFill>
                <a:latin typeface="Arial" panose="020B0604020202020204" pitchFamily="34" charset="0"/>
                <a:cs typeface="Arial" panose="020B0604020202020204" pitchFamily="34" charset="0"/>
              </a:rPr>
              <a:t>Reducing </a:t>
            </a:r>
          </a:p>
          <a:p>
            <a:pPr algn="r"/>
            <a:r>
              <a:rPr lang="en-US" sz="4000" dirty="0">
                <a:solidFill>
                  <a:schemeClr val="bg1"/>
                </a:solidFill>
                <a:latin typeface="Arial" panose="020B0604020202020204" pitchFamily="34" charset="0"/>
                <a:cs typeface="Arial" panose="020B0604020202020204" pitchFamily="34" charset="0"/>
              </a:rPr>
              <a:t>Unsustainability</a:t>
            </a:r>
          </a:p>
        </p:txBody>
      </p:sp>
      <p:sp>
        <p:nvSpPr>
          <p:cNvPr id="11" name="TextBox 10">
            <a:extLst>
              <a:ext uri="{FF2B5EF4-FFF2-40B4-BE49-F238E27FC236}">
                <a16:creationId xmlns:a16="http://schemas.microsoft.com/office/drawing/2014/main" id="{243387F8-811F-4447-B66F-5596B48C37F8}"/>
              </a:ext>
            </a:extLst>
          </p:cNvPr>
          <p:cNvSpPr txBox="1"/>
          <p:nvPr/>
        </p:nvSpPr>
        <p:spPr>
          <a:xfrm>
            <a:off x="6649426" y="3059667"/>
            <a:ext cx="3206327" cy="1323439"/>
          </a:xfrm>
          <a:prstGeom prst="rect">
            <a:avLst/>
          </a:prstGeom>
          <a:noFill/>
        </p:spPr>
        <p:txBody>
          <a:bodyPr wrap="none" rtlCol="0">
            <a:spAutoFit/>
          </a:bodyPr>
          <a:lstStyle/>
          <a:p>
            <a:r>
              <a:rPr lang="en-US" sz="4000" dirty="0">
                <a:solidFill>
                  <a:schemeClr val="bg1"/>
                </a:solidFill>
                <a:latin typeface="Arial" panose="020B0604020202020204" pitchFamily="34" charset="0"/>
                <a:cs typeface="Arial" panose="020B0604020202020204" pitchFamily="34" charset="0"/>
              </a:rPr>
              <a:t>Creating </a:t>
            </a:r>
          </a:p>
          <a:p>
            <a:r>
              <a:rPr lang="en-US" sz="4000" dirty="0">
                <a:solidFill>
                  <a:schemeClr val="bg1"/>
                </a:solidFill>
                <a:latin typeface="Arial" panose="020B0604020202020204" pitchFamily="34" charset="0"/>
                <a:cs typeface="Arial" panose="020B0604020202020204" pitchFamily="34" charset="0"/>
              </a:rPr>
              <a:t>Sustainability</a:t>
            </a:r>
          </a:p>
        </p:txBody>
      </p:sp>
      <p:sp>
        <p:nvSpPr>
          <p:cNvPr id="12" name="Right Arrow 11">
            <a:extLst>
              <a:ext uri="{FF2B5EF4-FFF2-40B4-BE49-F238E27FC236}">
                <a16:creationId xmlns:a16="http://schemas.microsoft.com/office/drawing/2014/main" id="{6C06E882-9A73-B24B-93D9-A1F1569C6829}"/>
              </a:ext>
            </a:extLst>
          </p:cNvPr>
          <p:cNvSpPr/>
          <p:nvPr/>
        </p:nvSpPr>
        <p:spPr>
          <a:xfrm>
            <a:off x="5733884" y="1926979"/>
            <a:ext cx="586262" cy="3612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6">
            <a:extLst>
              <a:ext uri="{FF2B5EF4-FFF2-40B4-BE49-F238E27FC236}">
                <a16:creationId xmlns:a16="http://schemas.microsoft.com/office/drawing/2014/main" id="{04075928-61F7-5E49-9708-B63442F9F1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a:extLst>
              <a:ext uri="{FF2B5EF4-FFF2-40B4-BE49-F238E27FC236}">
                <a16:creationId xmlns:a16="http://schemas.microsoft.com/office/drawing/2014/main" id="{09E45972-7750-344D-918B-F8BBDBC100B9}"/>
              </a:ext>
            </a:extLst>
          </p:cNvPr>
          <p:cNvSpPr>
            <a:spLocks noChangeArrowheads="1"/>
          </p:cNvSpPr>
          <p:nvPr/>
        </p:nvSpPr>
        <p:spPr bwMode="auto">
          <a:xfrm>
            <a:off x="263987" y="454578"/>
            <a:ext cx="99870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dirty="0">
                <a:solidFill>
                  <a:srgbClr val="00B0F0"/>
                </a:solidFill>
              </a:rPr>
              <a:t>2. Sustainability as Systems Change</a:t>
            </a:r>
          </a:p>
          <a:p>
            <a:pPr>
              <a:spcBef>
                <a:spcPct val="0"/>
              </a:spcBef>
              <a:buNone/>
            </a:pPr>
            <a:r>
              <a:rPr lang="en-US" altLang="en-US" sz="2800" b="1" i="1" dirty="0">
                <a:solidFill>
                  <a:schemeClr val="accent6">
                    <a:lumMod val="60000"/>
                    <a:lumOff val="40000"/>
                  </a:schemeClr>
                </a:solidFill>
              </a:rPr>
              <a:t>    Where do the Systemic Solutions to Sustainability Lie?</a:t>
            </a:r>
          </a:p>
        </p:txBody>
      </p:sp>
    </p:spTree>
    <p:extLst>
      <p:ext uri="{BB962C8B-B14F-4D97-AF65-F5344CB8AC3E}">
        <p14:creationId xmlns:p14="http://schemas.microsoft.com/office/powerpoint/2010/main" val="2174069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ED8D44-FFD1-4EAE-990A-D60F7278FEB9}" type="slidenum">
              <a:rPr lang="en-US" smtClean="0"/>
              <a:t>27</a:t>
            </a:fld>
            <a:endParaRPr lang="en-US"/>
          </a:p>
        </p:txBody>
      </p:sp>
      <p:pic>
        <p:nvPicPr>
          <p:cNvPr id="15362" name="Picture 2" descr="Image result for image of business Roundt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6460" y="3430203"/>
            <a:ext cx="1626767" cy="75173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image of Black R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6460" y="1691277"/>
            <a:ext cx="1626766" cy="162676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image of Dav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6460" y="4317444"/>
            <a:ext cx="1620945" cy="16209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20023" y="3344405"/>
            <a:ext cx="8154443" cy="923330"/>
          </a:xfrm>
          <a:prstGeom prst="rect">
            <a:avLst/>
          </a:prstGeom>
          <a:noFill/>
        </p:spPr>
        <p:txBody>
          <a:bodyPr wrap="square" rtlCol="0">
            <a:spAutoFit/>
          </a:bodyPr>
          <a:lstStyle/>
          <a:p>
            <a:r>
              <a:rPr lang="en-US" dirty="0">
                <a:solidFill>
                  <a:schemeClr val="bg1"/>
                </a:solidFill>
              </a:rPr>
              <a:t>Redefined “the purpose of a corporation” as investing in employees, protecting the environment and dealing fairly with suppliers to assure “the future success of our companies, our communities and our country.”</a:t>
            </a:r>
          </a:p>
        </p:txBody>
      </p:sp>
      <p:sp>
        <p:nvSpPr>
          <p:cNvPr id="4" name="TextBox 3"/>
          <p:cNvSpPr txBox="1"/>
          <p:nvPr/>
        </p:nvSpPr>
        <p:spPr>
          <a:xfrm>
            <a:off x="3620023" y="2181495"/>
            <a:ext cx="6400800" cy="646331"/>
          </a:xfrm>
          <a:prstGeom prst="rect">
            <a:avLst/>
          </a:prstGeom>
          <a:noFill/>
        </p:spPr>
        <p:txBody>
          <a:bodyPr wrap="square" rtlCol="0">
            <a:spAutoFit/>
          </a:bodyPr>
          <a:lstStyle/>
          <a:p>
            <a:r>
              <a:rPr lang="en-US" dirty="0">
                <a:solidFill>
                  <a:schemeClr val="bg1"/>
                </a:solidFill>
              </a:rPr>
              <a:t>Sent a letter to CEOs telling them that they have a responsibility to make “a positive contribution to society.”</a:t>
            </a:r>
          </a:p>
        </p:txBody>
      </p:sp>
      <p:sp>
        <p:nvSpPr>
          <p:cNvPr id="5" name="TextBox 4"/>
          <p:cNvSpPr txBox="1"/>
          <p:nvPr/>
        </p:nvSpPr>
        <p:spPr>
          <a:xfrm>
            <a:off x="3620023" y="4666251"/>
            <a:ext cx="8004131" cy="923330"/>
          </a:xfrm>
          <a:prstGeom prst="rect">
            <a:avLst/>
          </a:prstGeom>
          <a:noFill/>
        </p:spPr>
        <p:txBody>
          <a:bodyPr wrap="square" rtlCol="0">
            <a:spAutoFit/>
          </a:bodyPr>
          <a:lstStyle/>
          <a:p>
            <a:r>
              <a:rPr lang="en-US" dirty="0">
                <a:solidFill>
                  <a:schemeClr val="bg1"/>
                </a:solidFill>
              </a:rPr>
              <a:t>Redefined “the universal purpose of a company” as one that “serves society at large…supports communities…pays its fair share of taxes…acts as a steward of the environmental and material universe for future generations.”</a:t>
            </a:r>
          </a:p>
        </p:txBody>
      </p:sp>
      <p:pic>
        <p:nvPicPr>
          <p:cNvPr id="11" name="Picture 16">
            <a:extLst>
              <a:ext uri="{FF2B5EF4-FFF2-40B4-BE49-F238E27FC236}">
                <a16:creationId xmlns:a16="http://schemas.microsoft.com/office/drawing/2014/main" id="{013F4B44-1921-5C4C-86D1-4348FC9C87C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3" name="Picture 11" descr="Twitter_logo_blue.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a:extLst>
              <a:ext uri="{FF2B5EF4-FFF2-40B4-BE49-F238E27FC236}">
                <a16:creationId xmlns:a16="http://schemas.microsoft.com/office/drawing/2014/main" id="{05377A71-84E3-2446-BC96-EAC8149EDF0A}"/>
              </a:ext>
            </a:extLst>
          </p:cNvPr>
          <p:cNvSpPr>
            <a:spLocks noChangeArrowheads="1"/>
          </p:cNvSpPr>
          <p:nvPr/>
        </p:nvSpPr>
        <p:spPr bwMode="auto">
          <a:xfrm>
            <a:off x="263987" y="454578"/>
            <a:ext cx="64187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dirty="0">
                <a:solidFill>
                  <a:srgbClr val="00B0F0"/>
                </a:solidFill>
              </a:rPr>
              <a:t>2. Sustainability as Systems Change</a:t>
            </a:r>
          </a:p>
          <a:p>
            <a:pPr>
              <a:spcBef>
                <a:spcPct val="0"/>
              </a:spcBef>
              <a:buNone/>
            </a:pPr>
            <a:r>
              <a:rPr lang="en-US" altLang="en-US" sz="2800" b="1" i="1" dirty="0">
                <a:solidFill>
                  <a:schemeClr val="accent6">
                    <a:lumMod val="60000"/>
                    <a:lumOff val="40000"/>
                  </a:schemeClr>
                </a:solidFill>
              </a:rPr>
              <a:t>    What is the Purpose of the Firm? </a:t>
            </a:r>
          </a:p>
        </p:txBody>
      </p:sp>
    </p:spTree>
    <p:extLst>
      <p:ext uri="{BB962C8B-B14F-4D97-AF65-F5344CB8AC3E}">
        <p14:creationId xmlns:p14="http://schemas.microsoft.com/office/powerpoint/2010/main" val="3640796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ED8D44-FFD1-4EAE-990A-D60F7278FEB9}" type="slidenum">
              <a:rPr lang="en-US" smtClean="0"/>
              <a:t>28</a:t>
            </a:fld>
            <a:endParaRPr lang="en-US"/>
          </a:p>
        </p:txBody>
      </p:sp>
      <p:pic>
        <p:nvPicPr>
          <p:cNvPr id="11" name="Picture 16">
            <a:extLst>
              <a:ext uri="{FF2B5EF4-FFF2-40B4-BE49-F238E27FC236}">
                <a16:creationId xmlns:a16="http://schemas.microsoft.com/office/drawing/2014/main" id="{013F4B44-1921-5C4C-86D1-4348FC9C87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3" name="Picture 11" descr="Twitter_logo_blu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a:extLst>
              <a:ext uri="{FF2B5EF4-FFF2-40B4-BE49-F238E27FC236}">
                <a16:creationId xmlns:a16="http://schemas.microsoft.com/office/drawing/2014/main" id="{05377A71-84E3-2446-BC96-EAC8149EDF0A}"/>
              </a:ext>
            </a:extLst>
          </p:cNvPr>
          <p:cNvSpPr>
            <a:spLocks noChangeArrowheads="1"/>
          </p:cNvSpPr>
          <p:nvPr/>
        </p:nvSpPr>
        <p:spPr bwMode="auto">
          <a:xfrm>
            <a:off x="263987" y="454578"/>
            <a:ext cx="871103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dirty="0">
                <a:solidFill>
                  <a:srgbClr val="00B0F0"/>
                </a:solidFill>
              </a:rPr>
              <a:t>2. Sustainability as Systems Change</a:t>
            </a:r>
          </a:p>
          <a:p>
            <a:pPr>
              <a:spcBef>
                <a:spcPct val="0"/>
              </a:spcBef>
              <a:buNone/>
            </a:pPr>
            <a:r>
              <a:rPr lang="en-US" altLang="en-US" sz="2800" b="1" i="1" dirty="0">
                <a:solidFill>
                  <a:schemeClr val="accent6">
                    <a:lumMod val="60000"/>
                    <a:lumOff val="40000"/>
                  </a:schemeClr>
                </a:solidFill>
              </a:rPr>
              <a:t>    What is the Role of Government in the Market…</a:t>
            </a:r>
          </a:p>
          <a:p>
            <a:pPr eaLnBrk="1" hangingPunct="1">
              <a:spcBef>
                <a:spcPct val="0"/>
              </a:spcBef>
              <a:buFontTx/>
              <a:buNone/>
            </a:pPr>
            <a:r>
              <a:rPr lang="en-US" altLang="en-US" sz="2800" b="1" i="1" dirty="0">
                <a:solidFill>
                  <a:schemeClr val="accent6">
                    <a:lumMod val="60000"/>
                    <a:lumOff val="40000"/>
                  </a:schemeClr>
                </a:solidFill>
              </a:rPr>
              <a:t>    and the Role of Business in Policy-Making?</a:t>
            </a:r>
          </a:p>
        </p:txBody>
      </p:sp>
      <p:pic>
        <p:nvPicPr>
          <p:cNvPr id="2052" name="Picture 4" descr="Financial And Technical Data Analysis Graph Showing Stock Market Trends  Stock Photo - Download Image Now - iStock">
            <a:extLst>
              <a:ext uri="{FF2B5EF4-FFF2-40B4-BE49-F238E27FC236}">
                <a16:creationId xmlns:a16="http://schemas.microsoft.com/office/drawing/2014/main" id="{932004B5-2D6A-A044-9A4A-62B4B3165B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5247" y="2614101"/>
            <a:ext cx="5093470" cy="294109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Left Arrow 5">
            <a:extLst>
              <a:ext uri="{FF2B5EF4-FFF2-40B4-BE49-F238E27FC236}">
                <a16:creationId xmlns:a16="http://schemas.microsoft.com/office/drawing/2014/main" id="{EBC1DD64-BFE9-0E4B-8E21-44F6BDF15D4F}"/>
              </a:ext>
            </a:extLst>
          </p:cNvPr>
          <p:cNvSpPr/>
          <p:nvPr/>
        </p:nvSpPr>
        <p:spPr>
          <a:xfrm>
            <a:off x="5557615" y="3136129"/>
            <a:ext cx="809325" cy="621110"/>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a:extLst>
              <a:ext uri="{FF2B5EF4-FFF2-40B4-BE49-F238E27FC236}">
                <a16:creationId xmlns:a16="http://schemas.microsoft.com/office/drawing/2014/main" id="{444A8339-C4F5-0E4A-8E04-42CD1AFE7D78}"/>
              </a:ext>
            </a:extLst>
          </p:cNvPr>
          <p:cNvSpPr/>
          <p:nvPr/>
        </p:nvSpPr>
        <p:spPr>
          <a:xfrm rot="10800000">
            <a:off x="5557614" y="4257520"/>
            <a:ext cx="809325" cy="621110"/>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overnment | Mapbox">
            <a:extLst>
              <a:ext uri="{FF2B5EF4-FFF2-40B4-BE49-F238E27FC236}">
                <a16:creationId xmlns:a16="http://schemas.microsoft.com/office/drawing/2014/main" id="{BC4926FD-177B-9546-9545-A633CE5852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755" y="2635298"/>
            <a:ext cx="4858150" cy="291989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248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170" name="Picture 2" descr="Norbord explains new carbon negative status - West Fraser">
            <a:extLst>
              <a:ext uri="{FF2B5EF4-FFF2-40B4-BE49-F238E27FC236}">
                <a16:creationId xmlns:a16="http://schemas.microsoft.com/office/drawing/2014/main" id="{7C866DE5-11E7-C447-AB22-2B220BA61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964" y="4292109"/>
            <a:ext cx="3436459" cy="179652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1ED8D44-FFD1-4EAE-990A-D60F7278FEB9}" type="slidenum">
              <a:rPr lang="en-US" smtClean="0"/>
              <a:t>29</a:t>
            </a:fld>
            <a:endParaRPr lang="en-US"/>
          </a:p>
        </p:txBody>
      </p:sp>
      <p:pic>
        <p:nvPicPr>
          <p:cNvPr id="11" name="Picture 16">
            <a:extLst>
              <a:ext uri="{FF2B5EF4-FFF2-40B4-BE49-F238E27FC236}">
                <a16:creationId xmlns:a16="http://schemas.microsoft.com/office/drawing/2014/main" id="{013F4B44-1921-5C4C-86D1-4348FC9C87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3" name="Picture 11" descr="Twitter_logo_blue.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a:extLst>
              <a:ext uri="{FF2B5EF4-FFF2-40B4-BE49-F238E27FC236}">
                <a16:creationId xmlns:a16="http://schemas.microsoft.com/office/drawing/2014/main" id="{05377A71-84E3-2446-BC96-EAC8149EDF0A}"/>
              </a:ext>
            </a:extLst>
          </p:cNvPr>
          <p:cNvSpPr>
            <a:spLocks noChangeArrowheads="1"/>
          </p:cNvSpPr>
          <p:nvPr/>
        </p:nvSpPr>
        <p:spPr bwMode="auto">
          <a:xfrm>
            <a:off x="263987" y="454578"/>
            <a:ext cx="64187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dirty="0">
                <a:solidFill>
                  <a:srgbClr val="00B0F0"/>
                </a:solidFill>
              </a:rPr>
              <a:t>2. Sustainability as Systems Change</a:t>
            </a:r>
          </a:p>
          <a:p>
            <a:pPr>
              <a:spcBef>
                <a:spcPct val="0"/>
              </a:spcBef>
              <a:buNone/>
            </a:pPr>
            <a:r>
              <a:rPr lang="en-US" altLang="en-US" sz="2800" b="1" i="1" dirty="0">
                <a:solidFill>
                  <a:schemeClr val="accent6">
                    <a:lumMod val="60000"/>
                    <a:lumOff val="40000"/>
                  </a:schemeClr>
                </a:solidFill>
              </a:rPr>
              <a:t>    Reconsider Material Use</a:t>
            </a:r>
          </a:p>
        </p:txBody>
      </p:sp>
      <p:pic>
        <p:nvPicPr>
          <p:cNvPr id="4098" name="Picture 2" descr="Explainer: What is a circular economy?">
            <a:extLst>
              <a:ext uri="{FF2B5EF4-FFF2-40B4-BE49-F238E27FC236}">
                <a16:creationId xmlns:a16="http://schemas.microsoft.com/office/drawing/2014/main" id="{A584900C-E626-734B-AEA0-2C88111D1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422" y="2667476"/>
            <a:ext cx="3849226" cy="38492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ecoupling economic growth – Nordic Energy Research">
            <a:extLst>
              <a:ext uri="{FF2B5EF4-FFF2-40B4-BE49-F238E27FC236}">
                <a16:creationId xmlns:a16="http://schemas.microsoft.com/office/drawing/2014/main" id="{21AA9F22-BEF9-534C-8178-E1BD5A22C2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2668" y="2667476"/>
            <a:ext cx="4045840" cy="32983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3DB42B7-C20B-4A48-9729-CB103B72872A}"/>
              </a:ext>
            </a:extLst>
          </p:cNvPr>
          <p:cNvSpPr/>
          <p:nvPr/>
        </p:nvSpPr>
        <p:spPr>
          <a:xfrm>
            <a:off x="1201422" y="5995520"/>
            <a:ext cx="4117513" cy="668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arbon Neutrality for Businesses | Strategies for Success">
            <a:extLst>
              <a:ext uri="{FF2B5EF4-FFF2-40B4-BE49-F238E27FC236}">
                <a16:creationId xmlns:a16="http://schemas.microsoft.com/office/drawing/2014/main" id="{752543F9-32B0-E04C-B49E-7890026151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2516" y="2677795"/>
            <a:ext cx="1688154" cy="16881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Image result for image of driverless car">
            <a:extLst>
              <a:ext uri="{FF2B5EF4-FFF2-40B4-BE49-F238E27FC236}">
                <a16:creationId xmlns:a16="http://schemas.microsoft.com/office/drawing/2014/main" id="{9AB22D15-989C-CA4D-AA25-90BB3227A5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90241" y="1295972"/>
            <a:ext cx="2200430" cy="13280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Impossible meat">
            <a:extLst>
              <a:ext uri="{FF2B5EF4-FFF2-40B4-BE49-F238E27FC236}">
                <a16:creationId xmlns:a16="http://schemas.microsoft.com/office/drawing/2014/main" id="{33381C14-AEF4-9840-B8C6-3E1BA22AFB8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1307" y="1287904"/>
            <a:ext cx="2477519" cy="132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Image result for food from crickets">
            <a:extLst>
              <a:ext uri="{FF2B5EF4-FFF2-40B4-BE49-F238E27FC236}">
                <a16:creationId xmlns:a16="http://schemas.microsoft.com/office/drawing/2014/main" id="{D26AF3F3-7C4E-3E4D-AC8A-A7652586B95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2668" y="1295972"/>
            <a:ext cx="927225" cy="132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30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TextBox 10"/>
          <p:cNvSpPr txBox="1">
            <a:spLocks noChangeArrowheads="1"/>
          </p:cNvSpPr>
          <p:nvPr/>
        </p:nvSpPr>
        <p:spPr bwMode="auto">
          <a:xfrm>
            <a:off x="5060950" y="384968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endParaRPr lang="en-US" altLang="en-US" sz="2400">
              <a:latin typeface="Times New Roman" charset="0"/>
            </a:endParaRPr>
          </a:p>
        </p:txBody>
      </p:sp>
      <p:sp>
        <p:nvSpPr>
          <p:cNvPr id="2" name="AutoShape 2" descr="Image result for erb institut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6">
            <a:extLst>
              <a:ext uri="{FF2B5EF4-FFF2-40B4-BE49-F238E27FC236}">
                <a16:creationId xmlns:a16="http://schemas.microsoft.com/office/drawing/2014/main" id="{CE01D23E-8847-2049-BAA5-959133093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2"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78CB029-6A94-AB48-BD14-B883ED5601AE}"/>
              </a:ext>
            </a:extLst>
          </p:cNvPr>
          <p:cNvSpPr txBox="1"/>
          <p:nvPr/>
        </p:nvSpPr>
        <p:spPr>
          <a:xfrm>
            <a:off x="478714" y="438388"/>
            <a:ext cx="9653605" cy="584775"/>
          </a:xfrm>
          <a:prstGeom prst="rect">
            <a:avLst/>
          </a:prstGeom>
          <a:noFill/>
        </p:spPr>
        <p:txBody>
          <a:bodyPr wrap="none" rtlCol="0">
            <a:spAutoFit/>
          </a:bodyPr>
          <a:lstStyle/>
          <a:p>
            <a:r>
              <a:rPr lang="en-US" sz="3200" b="1" dirty="0">
                <a:solidFill>
                  <a:srgbClr val="00B0F0"/>
                </a:solidFill>
                <a:latin typeface="Arial" panose="020B0604020202020204" pitchFamily="34" charset="0"/>
                <a:cs typeface="Arial" panose="020B0604020202020204" pitchFamily="34" charset="0"/>
              </a:rPr>
              <a:t>What do we mean when we say “sustainability”?</a:t>
            </a:r>
            <a:endParaRPr lang="en-US" sz="3200" b="1" u="sng" dirty="0">
              <a:solidFill>
                <a:srgbClr val="00B0F0"/>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DAB3E8C5-6C6A-D342-BEF2-153B7FE25391}"/>
              </a:ext>
            </a:extLst>
          </p:cNvPr>
          <p:cNvCxnSpPr>
            <a:cxnSpLocks/>
          </p:cNvCxnSpPr>
          <p:nvPr/>
        </p:nvCxnSpPr>
        <p:spPr>
          <a:xfrm>
            <a:off x="265297" y="3762378"/>
            <a:ext cx="11561447"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1798FA-1595-4647-84EA-33226E4D7D15}"/>
              </a:ext>
            </a:extLst>
          </p:cNvPr>
          <p:cNvSpPr txBox="1"/>
          <p:nvPr/>
        </p:nvSpPr>
        <p:spPr>
          <a:xfrm>
            <a:off x="449448" y="3880308"/>
            <a:ext cx="652743" cy="369332"/>
          </a:xfrm>
          <a:prstGeom prst="rect">
            <a:avLst/>
          </a:prstGeom>
          <a:noFill/>
        </p:spPr>
        <p:txBody>
          <a:bodyPr wrap="none" rtlCol="0">
            <a:spAutoFit/>
          </a:bodyPr>
          <a:lstStyle/>
          <a:p>
            <a:r>
              <a:rPr lang="en-US" dirty="0">
                <a:solidFill>
                  <a:schemeClr val="accent1">
                    <a:lumMod val="20000"/>
                    <a:lumOff val="80000"/>
                  </a:schemeClr>
                </a:solidFill>
              </a:rPr>
              <a:t>1987</a:t>
            </a:r>
          </a:p>
        </p:txBody>
      </p:sp>
      <p:pic>
        <p:nvPicPr>
          <p:cNvPr id="2050" name="Picture 2" descr="Our Common Future - Wikipedia">
            <a:extLst>
              <a:ext uri="{FF2B5EF4-FFF2-40B4-BE49-F238E27FC236}">
                <a16:creationId xmlns:a16="http://schemas.microsoft.com/office/drawing/2014/main" id="{9EAE0805-5271-214D-95E4-0A08DB5A8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97" y="2018484"/>
            <a:ext cx="1004898" cy="148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910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ED8D44-FFD1-4EAE-990A-D60F7278FEB9}" type="slidenum">
              <a:rPr lang="en-US" smtClean="0"/>
              <a:t>30</a:t>
            </a:fld>
            <a:endParaRPr lang="en-US"/>
          </a:p>
        </p:txBody>
      </p:sp>
      <p:pic>
        <p:nvPicPr>
          <p:cNvPr id="11" name="Picture 16">
            <a:extLst>
              <a:ext uri="{FF2B5EF4-FFF2-40B4-BE49-F238E27FC236}">
                <a16:creationId xmlns:a16="http://schemas.microsoft.com/office/drawing/2014/main" id="{013F4B44-1921-5C4C-86D1-4348FC9C87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3" name="Picture 11" descr="Twitter_logo_blu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a:extLst>
              <a:ext uri="{FF2B5EF4-FFF2-40B4-BE49-F238E27FC236}">
                <a16:creationId xmlns:a16="http://schemas.microsoft.com/office/drawing/2014/main" id="{05377A71-84E3-2446-BC96-EAC8149EDF0A}"/>
              </a:ext>
            </a:extLst>
          </p:cNvPr>
          <p:cNvSpPr>
            <a:spLocks noChangeArrowheads="1"/>
          </p:cNvSpPr>
          <p:nvPr/>
        </p:nvSpPr>
        <p:spPr bwMode="auto">
          <a:xfrm>
            <a:off x="263987" y="454578"/>
            <a:ext cx="70519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dirty="0">
                <a:solidFill>
                  <a:srgbClr val="00B0F0"/>
                </a:solidFill>
              </a:rPr>
              <a:t>2. Sustainability as Systems Change </a:t>
            </a:r>
          </a:p>
          <a:p>
            <a:pPr>
              <a:spcBef>
                <a:spcPct val="0"/>
              </a:spcBef>
              <a:buNone/>
            </a:pPr>
            <a:r>
              <a:rPr lang="en-US" altLang="en-US" sz="2800" b="1" i="1" dirty="0">
                <a:solidFill>
                  <a:srgbClr val="00B0F0"/>
                </a:solidFill>
              </a:rPr>
              <a:t>    </a:t>
            </a:r>
            <a:r>
              <a:rPr lang="en-US" altLang="en-US" sz="2800" b="1" i="1" dirty="0">
                <a:solidFill>
                  <a:schemeClr val="accent6">
                    <a:lumMod val="60000"/>
                    <a:lumOff val="40000"/>
                  </a:schemeClr>
                </a:solidFill>
              </a:rPr>
              <a:t>Reconsider Consumption and Growth</a:t>
            </a:r>
          </a:p>
        </p:txBody>
      </p:sp>
      <p:pic>
        <p:nvPicPr>
          <p:cNvPr id="4106" name="Picture 10" descr="A Vision for Sustainable Consumption - World Business Council for  Sustainable Development (WBCSD)">
            <a:extLst>
              <a:ext uri="{FF2B5EF4-FFF2-40B4-BE49-F238E27FC236}">
                <a16:creationId xmlns:a16="http://schemas.microsoft.com/office/drawing/2014/main" id="{FE56EEB9-B18A-A74E-B16B-28A12ED33F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659" y="1932194"/>
            <a:ext cx="2743200" cy="38740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ife in a &amp;#39;degrowth&amp;#39; economy, and why you might actually enjoy it - Local  Futures">
            <a:extLst>
              <a:ext uri="{FF2B5EF4-FFF2-40B4-BE49-F238E27FC236}">
                <a16:creationId xmlns:a16="http://schemas.microsoft.com/office/drawing/2014/main" id="{D0408EC0-32E5-E741-B13E-01D9FD76D0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0564" y="1932195"/>
            <a:ext cx="4499958" cy="3874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99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ED8D44-FFD1-4EAE-990A-D60F7278FEB9}" type="slidenum">
              <a:rPr lang="en-US" smtClean="0"/>
              <a:t>31</a:t>
            </a:fld>
            <a:endParaRPr lang="en-US"/>
          </a:p>
        </p:txBody>
      </p:sp>
      <p:pic>
        <p:nvPicPr>
          <p:cNvPr id="11" name="Picture 16">
            <a:extLst>
              <a:ext uri="{FF2B5EF4-FFF2-40B4-BE49-F238E27FC236}">
                <a16:creationId xmlns:a16="http://schemas.microsoft.com/office/drawing/2014/main" id="{013F4B44-1921-5C4C-86D1-4348FC9C87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3" name="Picture 11" descr="Twitter_logo_blu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a:extLst>
              <a:ext uri="{FF2B5EF4-FFF2-40B4-BE49-F238E27FC236}">
                <a16:creationId xmlns:a16="http://schemas.microsoft.com/office/drawing/2014/main" id="{05377A71-84E3-2446-BC96-EAC8149EDF0A}"/>
              </a:ext>
            </a:extLst>
          </p:cNvPr>
          <p:cNvSpPr>
            <a:spLocks noChangeArrowheads="1"/>
          </p:cNvSpPr>
          <p:nvPr/>
        </p:nvSpPr>
        <p:spPr bwMode="auto">
          <a:xfrm>
            <a:off x="263987" y="454578"/>
            <a:ext cx="64187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dirty="0">
                <a:solidFill>
                  <a:srgbClr val="00B0F0"/>
                </a:solidFill>
              </a:rPr>
              <a:t>2. Sustainability as Systems Change</a:t>
            </a:r>
          </a:p>
          <a:p>
            <a:pPr>
              <a:spcBef>
                <a:spcPct val="0"/>
              </a:spcBef>
              <a:buNone/>
            </a:pPr>
            <a:r>
              <a:rPr lang="en-US" altLang="en-US" sz="2800" b="1" i="1" dirty="0">
                <a:solidFill>
                  <a:schemeClr val="accent6">
                    <a:lumMod val="60000"/>
                    <a:lumOff val="40000"/>
                  </a:schemeClr>
                </a:solidFill>
              </a:rPr>
              <a:t>    Reconsider Metrics</a:t>
            </a:r>
          </a:p>
        </p:txBody>
      </p:sp>
      <p:pic>
        <p:nvPicPr>
          <p:cNvPr id="6146" name="Picture 2" descr="Discount Rate - Definition, Types and Examples, Issues">
            <a:extLst>
              <a:ext uri="{FF2B5EF4-FFF2-40B4-BE49-F238E27FC236}">
                <a16:creationId xmlns:a16="http://schemas.microsoft.com/office/drawing/2014/main" id="{0091141B-CF77-104F-9FC9-2CC210AE25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60" y="1981200"/>
            <a:ext cx="4572000" cy="28812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lobal GDP to grow in 2021 but recovery remains uneven – leading  macroeconomic influencers">
            <a:extLst>
              <a:ext uri="{FF2B5EF4-FFF2-40B4-BE49-F238E27FC236}">
                <a16:creationId xmlns:a16="http://schemas.microsoft.com/office/drawing/2014/main" id="{A365EB7A-AC37-5241-8DC1-10467CEC8A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5651" y="1981200"/>
            <a:ext cx="4125589" cy="288124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mazon.com: Mismeasuring Our Lives: Why GDP Doesn&amp;#39;t Add Up eBook : Stiglitz,  Joseph E., Sen, Amartya, Fitoussi, Jean-Paul: Kindle Store">
            <a:extLst>
              <a:ext uri="{FF2B5EF4-FFF2-40B4-BE49-F238E27FC236}">
                <a16:creationId xmlns:a16="http://schemas.microsoft.com/office/drawing/2014/main" id="{B0FDF56A-09B3-0147-970B-0565901ABE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00" y="1981200"/>
            <a:ext cx="26321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501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ED8D44-FFD1-4EAE-990A-D60F7278FEB9}" type="slidenum">
              <a:rPr lang="en-US" smtClean="0"/>
              <a:t>32</a:t>
            </a:fld>
            <a:endParaRPr lang="en-US"/>
          </a:p>
        </p:txBody>
      </p:sp>
      <p:pic>
        <p:nvPicPr>
          <p:cNvPr id="11" name="Picture 16">
            <a:extLst>
              <a:ext uri="{FF2B5EF4-FFF2-40B4-BE49-F238E27FC236}">
                <a16:creationId xmlns:a16="http://schemas.microsoft.com/office/drawing/2014/main" id="{013F4B44-1921-5C4C-86D1-4348FC9C87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3" name="Picture 11" descr="Twitter_logo_blu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a:extLst>
              <a:ext uri="{FF2B5EF4-FFF2-40B4-BE49-F238E27FC236}">
                <a16:creationId xmlns:a16="http://schemas.microsoft.com/office/drawing/2014/main" id="{05377A71-84E3-2446-BC96-EAC8149EDF0A}"/>
              </a:ext>
            </a:extLst>
          </p:cNvPr>
          <p:cNvSpPr>
            <a:spLocks noChangeArrowheads="1"/>
          </p:cNvSpPr>
          <p:nvPr/>
        </p:nvSpPr>
        <p:spPr bwMode="auto">
          <a:xfrm>
            <a:off x="263987" y="454578"/>
            <a:ext cx="97690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dirty="0">
                <a:solidFill>
                  <a:srgbClr val="00B0F0"/>
                </a:solidFill>
              </a:rPr>
              <a:t>2. Sustainability as Systems Change</a:t>
            </a:r>
          </a:p>
          <a:p>
            <a:pPr>
              <a:spcBef>
                <a:spcPct val="0"/>
              </a:spcBef>
              <a:buNone/>
            </a:pPr>
            <a:r>
              <a:rPr lang="en-US" altLang="en-US" sz="2800" b="1" i="1" dirty="0">
                <a:solidFill>
                  <a:schemeClr val="accent6">
                    <a:lumMod val="60000"/>
                    <a:lumOff val="40000"/>
                  </a:schemeClr>
                </a:solidFill>
              </a:rPr>
              <a:t>    New Models of Business Competition &amp; Collaboration</a:t>
            </a:r>
          </a:p>
        </p:txBody>
      </p:sp>
      <p:pic>
        <p:nvPicPr>
          <p:cNvPr id="9" name="Picture 2" descr="Paul Polman 😷 (@PaulPolman) | Twitter">
            <a:extLst>
              <a:ext uri="{FF2B5EF4-FFF2-40B4-BE49-F238E27FC236}">
                <a16:creationId xmlns:a16="http://schemas.microsoft.com/office/drawing/2014/main" id="{BC16C65C-F392-4240-B193-9342FEE44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790" y="2178481"/>
            <a:ext cx="3100183" cy="31001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ine.one">
            <a:extLst>
              <a:ext uri="{FF2B5EF4-FFF2-40B4-BE49-F238E27FC236}">
                <a16:creationId xmlns:a16="http://schemas.microsoft.com/office/drawing/2014/main" id="{631B978B-5DF6-974A-9EDD-1434397672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0490" y="2657021"/>
            <a:ext cx="5485110" cy="154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58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34" name="Picture 11" descr="Twitter_logo_blue.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6">
            <a:extLst>
              <a:ext uri="{FF2B5EF4-FFF2-40B4-BE49-F238E27FC236}">
                <a16:creationId xmlns:a16="http://schemas.microsoft.com/office/drawing/2014/main" id="{013F4B44-1921-5C4C-86D1-4348FC9C87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F680D211-8A86-9445-BD40-3E47066A83E1}"/>
              </a:ext>
            </a:extLst>
          </p:cNvPr>
          <p:cNvSpPr txBox="1"/>
          <p:nvPr/>
        </p:nvSpPr>
        <p:spPr>
          <a:xfrm>
            <a:off x="3924002" y="1176588"/>
            <a:ext cx="1747530" cy="5232202"/>
          </a:xfrm>
          <a:prstGeom prst="rect">
            <a:avLst/>
          </a:prstGeom>
          <a:noFill/>
        </p:spPr>
        <p:txBody>
          <a:bodyPr wrap="none" rtlCol="0">
            <a:spAutoFit/>
          </a:bodyPr>
          <a:lstStyle/>
          <a:p>
            <a:r>
              <a:rPr lang="en-US" u="sng" dirty="0">
                <a:solidFill>
                  <a:schemeClr val="bg1"/>
                </a:solidFill>
              </a:rPr>
              <a:t>November 2021 </a:t>
            </a:r>
          </a:p>
          <a:p>
            <a:r>
              <a:rPr lang="en-US" u="sng" dirty="0">
                <a:solidFill>
                  <a:schemeClr val="bg1"/>
                </a:solidFill>
              </a:rPr>
              <a:t>Market </a:t>
            </a:r>
          </a:p>
          <a:p>
            <a:r>
              <a:rPr lang="en-US" u="sng" dirty="0">
                <a:solidFill>
                  <a:schemeClr val="bg1"/>
                </a:solidFill>
              </a:rPr>
              <a:t>Capitalization</a:t>
            </a:r>
          </a:p>
          <a:p>
            <a:endParaRPr lang="en-US" dirty="0">
              <a:solidFill>
                <a:schemeClr val="bg1"/>
              </a:solidFill>
            </a:endParaRPr>
          </a:p>
          <a:p>
            <a:r>
              <a:rPr lang="en-US" dirty="0">
                <a:solidFill>
                  <a:schemeClr val="bg1"/>
                </a:solidFill>
              </a:rPr>
              <a:t>$1.07 Trillion</a:t>
            </a:r>
          </a:p>
          <a:p>
            <a:endParaRPr lang="en-US" sz="1400" dirty="0">
              <a:solidFill>
                <a:schemeClr val="bg1"/>
              </a:solidFill>
            </a:endParaRPr>
          </a:p>
          <a:p>
            <a:endParaRPr lang="en-US" dirty="0">
              <a:solidFill>
                <a:schemeClr val="bg1"/>
              </a:solidFill>
            </a:endParaRPr>
          </a:p>
          <a:p>
            <a:endParaRPr lang="en-US" dirty="0">
              <a:solidFill>
                <a:schemeClr val="bg1"/>
              </a:solidFill>
            </a:endParaRPr>
          </a:p>
          <a:p>
            <a:endParaRPr lang="en-US" sz="1400" dirty="0">
              <a:solidFill>
                <a:schemeClr val="bg1"/>
              </a:solidFill>
            </a:endParaRPr>
          </a:p>
          <a:p>
            <a:r>
              <a:rPr lang="en-US" dirty="0">
                <a:solidFill>
                  <a:schemeClr val="bg1"/>
                </a:solidFill>
              </a:rPr>
              <a:t>$86 Billion</a:t>
            </a:r>
          </a:p>
          <a:p>
            <a:endParaRPr lang="en-US" sz="1400" dirty="0">
              <a:solidFill>
                <a:schemeClr val="bg1"/>
              </a:solidFill>
            </a:endParaRPr>
          </a:p>
          <a:p>
            <a:endParaRPr lang="en-US" sz="1200" dirty="0">
              <a:solidFill>
                <a:schemeClr val="bg1"/>
              </a:solidFill>
            </a:endParaRPr>
          </a:p>
          <a:p>
            <a:r>
              <a:rPr lang="en-US" dirty="0">
                <a:solidFill>
                  <a:schemeClr val="bg1"/>
                </a:solidFill>
              </a:rPr>
              <a:t>$77 Billion</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$80 Billion IPO</a:t>
            </a:r>
          </a:p>
          <a:p>
            <a:r>
              <a:rPr lang="en-US" dirty="0">
                <a:solidFill>
                  <a:schemeClr val="bg1"/>
                </a:solidFill>
              </a:rPr>
              <a:t>11/11/21</a:t>
            </a:r>
          </a:p>
          <a:p>
            <a:endParaRPr lang="en-US" sz="1400" dirty="0">
              <a:solidFill>
                <a:schemeClr val="bg1"/>
              </a:solidFill>
            </a:endParaRPr>
          </a:p>
          <a:p>
            <a:endParaRPr lang="en-US" sz="1400" dirty="0">
              <a:solidFill>
                <a:schemeClr val="bg1"/>
              </a:solidFill>
            </a:endParaRPr>
          </a:p>
        </p:txBody>
      </p:sp>
      <p:pic>
        <p:nvPicPr>
          <p:cNvPr id="2" name="Picture 2" descr="Tesla plans trucks, small SUV as part of future plans">
            <a:extLst>
              <a:ext uri="{FF2B5EF4-FFF2-40B4-BE49-F238E27FC236}">
                <a16:creationId xmlns:a16="http://schemas.microsoft.com/office/drawing/2014/main" id="{D9C99718-8208-2D4D-B79E-1EA10A0C0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87" y="2149460"/>
            <a:ext cx="1397840" cy="653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Key Public and Messages of GM – the alyssa blog">
            <a:extLst>
              <a:ext uri="{FF2B5EF4-FFF2-40B4-BE49-F238E27FC236}">
                <a16:creationId xmlns:a16="http://schemas.microsoft.com/office/drawing/2014/main" id="{A0743681-5646-5248-9480-DD606AB8B2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433" y="3298091"/>
            <a:ext cx="1384392" cy="6568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d-logo-1976-1366×768 « « Inspiring Interns Blog">
            <a:extLst>
              <a:ext uri="{FF2B5EF4-FFF2-40B4-BE49-F238E27FC236}">
                <a16:creationId xmlns:a16="http://schemas.microsoft.com/office/drawing/2014/main" id="{583024EB-BB44-CC43-BFC8-097862F406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33" y="3981844"/>
            <a:ext cx="1384392" cy="6568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phical user interface, application&#10;&#10;Description automatically generated">
            <a:extLst>
              <a:ext uri="{FF2B5EF4-FFF2-40B4-BE49-F238E27FC236}">
                <a16:creationId xmlns:a16="http://schemas.microsoft.com/office/drawing/2014/main" id="{15923D73-3CA7-B341-9E37-4FC0CB9CBA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31990" y="2150173"/>
            <a:ext cx="2177421" cy="653263"/>
          </a:xfrm>
          <a:prstGeom prst="rect">
            <a:avLst/>
          </a:prstGeom>
        </p:spPr>
      </p:pic>
      <p:pic>
        <p:nvPicPr>
          <p:cNvPr id="11" name="Picture 10" descr="Chart&#10;&#10;Description automatically generated">
            <a:extLst>
              <a:ext uri="{FF2B5EF4-FFF2-40B4-BE49-F238E27FC236}">
                <a16:creationId xmlns:a16="http://schemas.microsoft.com/office/drawing/2014/main" id="{67E3D959-1758-FF40-A16E-33E92225B6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3563" y="3298091"/>
            <a:ext cx="2179812" cy="656894"/>
          </a:xfrm>
          <a:prstGeom prst="rect">
            <a:avLst/>
          </a:prstGeom>
        </p:spPr>
      </p:pic>
      <p:pic>
        <p:nvPicPr>
          <p:cNvPr id="15" name="Picture 14" descr="Chart, scatter chart&#10;&#10;Description automatically generated">
            <a:extLst>
              <a:ext uri="{FF2B5EF4-FFF2-40B4-BE49-F238E27FC236}">
                <a16:creationId xmlns:a16="http://schemas.microsoft.com/office/drawing/2014/main" id="{611332CA-570B-2649-8FFF-37BD5F5646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43563" y="3985475"/>
            <a:ext cx="2182201" cy="653263"/>
          </a:xfrm>
          <a:prstGeom prst="rect">
            <a:avLst/>
          </a:prstGeom>
        </p:spPr>
      </p:pic>
      <p:sp>
        <p:nvSpPr>
          <p:cNvPr id="14" name="Rectangle 5">
            <a:extLst>
              <a:ext uri="{FF2B5EF4-FFF2-40B4-BE49-F238E27FC236}">
                <a16:creationId xmlns:a16="http://schemas.microsoft.com/office/drawing/2014/main" id="{2322C4E5-4424-B345-8D1E-3DC8CA965DC1}"/>
              </a:ext>
            </a:extLst>
          </p:cNvPr>
          <p:cNvSpPr>
            <a:spLocks noChangeArrowheads="1"/>
          </p:cNvSpPr>
          <p:nvPr/>
        </p:nvSpPr>
        <p:spPr bwMode="auto">
          <a:xfrm>
            <a:off x="263987" y="454578"/>
            <a:ext cx="8428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i="1" dirty="0">
                <a:solidFill>
                  <a:schemeClr val="accent6">
                    <a:lumMod val="60000"/>
                    <a:lumOff val="40000"/>
                  </a:schemeClr>
                </a:solidFill>
              </a:rPr>
              <a:t>Systems Change Is Underway and Will Continue</a:t>
            </a:r>
          </a:p>
        </p:txBody>
      </p:sp>
      <p:pic>
        <p:nvPicPr>
          <p:cNvPr id="16" name="Picture 2" descr="NextEra Energy Newsroom - News Releases">
            <a:extLst>
              <a:ext uri="{FF2B5EF4-FFF2-40B4-BE49-F238E27FC236}">
                <a16:creationId xmlns:a16="http://schemas.microsoft.com/office/drawing/2014/main" id="{FFFF58D7-B674-6241-AB3C-B852DC7A78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5333" y="2149461"/>
            <a:ext cx="1406962" cy="6567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berdrola Logo - PNG and Vector - Logo Download">
            <a:extLst>
              <a:ext uri="{FF2B5EF4-FFF2-40B4-BE49-F238E27FC236}">
                <a16:creationId xmlns:a16="http://schemas.microsoft.com/office/drawing/2014/main" id="{BD867C81-8097-F540-AB0D-EBFF95B7E9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4219" y="3522420"/>
            <a:ext cx="1406714" cy="6378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ENEL SpA | The 11 Largest IPOs in U.S. History | TIME.com">
            <a:extLst>
              <a:ext uri="{FF2B5EF4-FFF2-40B4-BE49-F238E27FC236}">
                <a16:creationId xmlns:a16="http://schemas.microsoft.com/office/drawing/2014/main" id="{166C1EC0-3E8B-1346-A928-1AE482E421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4469" y="2816570"/>
            <a:ext cx="1406464" cy="6755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BP retrieves actions – Panorama Offshore">
            <a:extLst>
              <a:ext uri="{FF2B5EF4-FFF2-40B4-BE49-F238E27FC236}">
                <a16:creationId xmlns:a16="http://schemas.microsoft.com/office/drawing/2014/main" id="{306F51D8-0C76-6542-BA86-469874D39F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4219" y="5931559"/>
            <a:ext cx="1397840" cy="6355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Our History - Memories and Milestones | Exxon and Mobil">
            <a:extLst>
              <a:ext uri="{FF2B5EF4-FFF2-40B4-BE49-F238E27FC236}">
                <a16:creationId xmlns:a16="http://schemas.microsoft.com/office/drawing/2014/main" id="{DBDA0D88-CCB0-4D48-B506-07D63D323D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4219" y="4576117"/>
            <a:ext cx="1406714" cy="6568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Shell Logo - Design and History of Shell Logo">
            <a:extLst>
              <a:ext uri="{FF2B5EF4-FFF2-40B4-BE49-F238E27FC236}">
                <a16:creationId xmlns:a16="http://schemas.microsoft.com/office/drawing/2014/main" id="{E8D20EF5-143F-7C44-BBA0-1007575F6E2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57667" y="5259870"/>
            <a:ext cx="1384392" cy="6501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Chart, scatter chart&#10;&#10;Description automatically generated">
            <a:extLst>
              <a:ext uri="{FF2B5EF4-FFF2-40B4-BE49-F238E27FC236}">
                <a16:creationId xmlns:a16="http://schemas.microsoft.com/office/drawing/2014/main" id="{AE62642D-A4E7-6845-8C90-9464DC8501F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367317" y="5259870"/>
            <a:ext cx="2189394" cy="656774"/>
          </a:xfrm>
          <a:prstGeom prst="rect">
            <a:avLst/>
          </a:prstGeom>
        </p:spPr>
      </p:pic>
      <p:pic>
        <p:nvPicPr>
          <p:cNvPr id="24" name="Picture 23" descr="Chart, scatter chart&#10;&#10;Description automatically generated">
            <a:extLst>
              <a:ext uri="{FF2B5EF4-FFF2-40B4-BE49-F238E27FC236}">
                <a16:creationId xmlns:a16="http://schemas.microsoft.com/office/drawing/2014/main" id="{911A2CF4-0557-DA48-BE77-0066E01D015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380016" y="5937313"/>
            <a:ext cx="2182200" cy="635578"/>
          </a:xfrm>
          <a:prstGeom prst="rect">
            <a:avLst/>
          </a:prstGeom>
        </p:spPr>
      </p:pic>
      <p:pic>
        <p:nvPicPr>
          <p:cNvPr id="25" name="Picture 24" descr="Chart, scatter chart&#10;&#10;Description automatically generated">
            <a:extLst>
              <a:ext uri="{FF2B5EF4-FFF2-40B4-BE49-F238E27FC236}">
                <a16:creationId xmlns:a16="http://schemas.microsoft.com/office/drawing/2014/main" id="{59E442DC-ECE6-D249-8581-5C9CBCE329E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80017" y="4576117"/>
            <a:ext cx="2189394" cy="656774"/>
          </a:xfrm>
          <a:prstGeom prst="rect">
            <a:avLst/>
          </a:prstGeom>
        </p:spPr>
      </p:pic>
      <p:pic>
        <p:nvPicPr>
          <p:cNvPr id="26" name="Picture 25" descr="Chart, line chart&#10;&#10;Description automatically generated">
            <a:extLst>
              <a:ext uri="{FF2B5EF4-FFF2-40B4-BE49-F238E27FC236}">
                <a16:creationId xmlns:a16="http://schemas.microsoft.com/office/drawing/2014/main" id="{E387E428-35CA-DD49-AAF7-04B68082367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80017" y="2149460"/>
            <a:ext cx="2175006" cy="656775"/>
          </a:xfrm>
          <a:prstGeom prst="rect">
            <a:avLst/>
          </a:prstGeom>
        </p:spPr>
      </p:pic>
      <p:pic>
        <p:nvPicPr>
          <p:cNvPr id="27" name="Picture 26" descr="Chart&#10;&#10;Description automatically generated">
            <a:extLst>
              <a:ext uri="{FF2B5EF4-FFF2-40B4-BE49-F238E27FC236}">
                <a16:creationId xmlns:a16="http://schemas.microsoft.com/office/drawing/2014/main" id="{474EC58B-DFE2-E04F-AB05-492155DD621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80017" y="3522419"/>
            <a:ext cx="2175006" cy="637879"/>
          </a:xfrm>
          <a:prstGeom prst="rect">
            <a:avLst/>
          </a:prstGeom>
        </p:spPr>
      </p:pic>
      <p:pic>
        <p:nvPicPr>
          <p:cNvPr id="28" name="Picture 27" descr="Chart&#10;&#10;Description automatically generated">
            <a:extLst>
              <a:ext uri="{FF2B5EF4-FFF2-40B4-BE49-F238E27FC236}">
                <a16:creationId xmlns:a16="http://schemas.microsoft.com/office/drawing/2014/main" id="{3611BDED-6840-7D48-9467-744D3D1C9F1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380017" y="2816569"/>
            <a:ext cx="2175006" cy="675515"/>
          </a:xfrm>
          <a:prstGeom prst="rect">
            <a:avLst/>
          </a:prstGeom>
        </p:spPr>
      </p:pic>
      <p:sp>
        <p:nvSpPr>
          <p:cNvPr id="29" name="TextBox 28">
            <a:extLst>
              <a:ext uri="{FF2B5EF4-FFF2-40B4-BE49-F238E27FC236}">
                <a16:creationId xmlns:a16="http://schemas.microsoft.com/office/drawing/2014/main" id="{220451AC-2A9E-804B-8743-6B78A1696ED9}"/>
              </a:ext>
            </a:extLst>
          </p:cNvPr>
          <p:cNvSpPr txBox="1"/>
          <p:nvPr/>
        </p:nvSpPr>
        <p:spPr>
          <a:xfrm>
            <a:off x="9654648" y="1154614"/>
            <a:ext cx="1747530" cy="5324535"/>
          </a:xfrm>
          <a:prstGeom prst="rect">
            <a:avLst/>
          </a:prstGeom>
          <a:noFill/>
        </p:spPr>
        <p:txBody>
          <a:bodyPr wrap="none" rtlCol="0">
            <a:spAutoFit/>
          </a:bodyPr>
          <a:lstStyle/>
          <a:p>
            <a:r>
              <a:rPr lang="en-US" u="sng" dirty="0">
                <a:solidFill>
                  <a:schemeClr val="bg1"/>
                </a:solidFill>
              </a:rPr>
              <a:t>November 2021 </a:t>
            </a:r>
          </a:p>
          <a:p>
            <a:r>
              <a:rPr lang="en-US" u="sng" dirty="0">
                <a:solidFill>
                  <a:schemeClr val="bg1"/>
                </a:solidFill>
              </a:rPr>
              <a:t>Market </a:t>
            </a:r>
          </a:p>
          <a:p>
            <a:r>
              <a:rPr lang="en-US" u="sng" dirty="0">
                <a:solidFill>
                  <a:schemeClr val="bg1"/>
                </a:solidFill>
              </a:rPr>
              <a:t>Capitalization</a:t>
            </a:r>
          </a:p>
          <a:p>
            <a:endParaRPr lang="en-US" dirty="0">
              <a:solidFill>
                <a:schemeClr val="bg1"/>
              </a:solidFill>
            </a:endParaRPr>
          </a:p>
          <a:p>
            <a:r>
              <a:rPr lang="en-US" dirty="0">
                <a:solidFill>
                  <a:schemeClr val="bg1"/>
                </a:solidFill>
              </a:rPr>
              <a:t>$167 Billion</a:t>
            </a:r>
          </a:p>
          <a:p>
            <a:endParaRPr lang="en-US" sz="1400" dirty="0">
              <a:solidFill>
                <a:schemeClr val="bg1"/>
              </a:solidFill>
            </a:endParaRPr>
          </a:p>
          <a:p>
            <a:endParaRPr lang="en-US" sz="1400" dirty="0">
              <a:solidFill>
                <a:schemeClr val="bg1"/>
              </a:solidFill>
            </a:endParaRPr>
          </a:p>
          <a:p>
            <a:r>
              <a:rPr lang="en-US" dirty="0">
                <a:solidFill>
                  <a:schemeClr val="bg1"/>
                </a:solidFill>
              </a:rPr>
              <a:t>$83 Billion</a:t>
            </a:r>
          </a:p>
          <a:p>
            <a:endParaRPr lang="en-US" sz="1400" dirty="0">
              <a:solidFill>
                <a:schemeClr val="bg1"/>
              </a:solidFill>
            </a:endParaRPr>
          </a:p>
          <a:p>
            <a:endParaRPr lang="en-US" sz="1400" dirty="0">
              <a:solidFill>
                <a:schemeClr val="bg1"/>
              </a:solidFill>
            </a:endParaRPr>
          </a:p>
          <a:p>
            <a:r>
              <a:rPr lang="en-US" dirty="0">
                <a:solidFill>
                  <a:schemeClr val="bg1"/>
                </a:solidFill>
              </a:rPr>
              <a:t>$74 Billion</a:t>
            </a:r>
          </a:p>
          <a:p>
            <a:endParaRPr lang="en-US" dirty="0">
              <a:solidFill>
                <a:schemeClr val="bg1"/>
              </a:solidFill>
            </a:endParaRPr>
          </a:p>
          <a:p>
            <a:endParaRPr lang="en-US" dirty="0">
              <a:solidFill>
                <a:schemeClr val="bg1"/>
              </a:solidFill>
            </a:endParaRPr>
          </a:p>
          <a:p>
            <a:endParaRPr lang="en-US" sz="1400" dirty="0">
              <a:solidFill>
                <a:schemeClr val="bg1"/>
              </a:solidFill>
            </a:endParaRPr>
          </a:p>
          <a:p>
            <a:r>
              <a:rPr lang="en-US" dirty="0">
                <a:solidFill>
                  <a:schemeClr val="bg1"/>
                </a:solidFill>
              </a:rPr>
              <a:t>$271 Billion</a:t>
            </a:r>
          </a:p>
          <a:p>
            <a:endParaRPr lang="en-US" sz="1400" dirty="0">
              <a:solidFill>
                <a:schemeClr val="bg1"/>
              </a:solidFill>
            </a:endParaRPr>
          </a:p>
          <a:p>
            <a:endParaRPr lang="en-US" sz="1200" dirty="0">
              <a:solidFill>
                <a:schemeClr val="bg1"/>
              </a:solidFill>
            </a:endParaRPr>
          </a:p>
          <a:p>
            <a:r>
              <a:rPr lang="en-US" dirty="0">
                <a:solidFill>
                  <a:schemeClr val="bg1"/>
                </a:solidFill>
              </a:rPr>
              <a:t>$173 Billion</a:t>
            </a:r>
          </a:p>
          <a:p>
            <a:endParaRPr lang="en-US" sz="1400" dirty="0">
              <a:solidFill>
                <a:schemeClr val="bg1"/>
              </a:solidFill>
            </a:endParaRPr>
          </a:p>
          <a:p>
            <a:endParaRPr lang="en-US" sz="1400" dirty="0">
              <a:solidFill>
                <a:schemeClr val="bg1"/>
              </a:solidFill>
            </a:endParaRPr>
          </a:p>
          <a:p>
            <a:r>
              <a:rPr lang="en-US" dirty="0">
                <a:solidFill>
                  <a:schemeClr val="bg1"/>
                </a:solidFill>
              </a:rPr>
              <a:t>$91 Billion</a:t>
            </a:r>
          </a:p>
        </p:txBody>
      </p:sp>
      <p:pic>
        <p:nvPicPr>
          <p:cNvPr id="1028" name="Picture 4" descr="Rivian Company Culture | Comparably">
            <a:extLst>
              <a:ext uri="{FF2B5EF4-FFF2-40B4-BE49-F238E27FC236}">
                <a16:creationId xmlns:a16="http://schemas.microsoft.com/office/drawing/2014/main" id="{C5761A59-36C9-E245-A02E-465CDEA0F4F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35958" y="5036404"/>
            <a:ext cx="1151837" cy="115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800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34" name="Picture 11" descr="Twitter_logo_blue.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6">
            <a:extLst>
              <a:ext uri="{FF2B5EF4-FFF2-40B4-BE49-F238E27FC236}">
                <a16:creationId xmlns:a16="http://schemas.microsoft.com/office/drawing/2014/main" id="{013F4B44-1921-5C4C-86D1-4348FC9C87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Map 2">
            <a:extLst>
              <a:ext uri="{FF2B5EF4-FFF2-40B4-BE49-F238E27FC236}">
                <a16:creationId xmlns:a16="http://schemas.microsoft.com/office/drawing/2014/main" id="{D239E63A-8276-B64F-93CA-44B3B8D1B8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514" y="1276214"/>
            <a:ext cx="4956886" cy="4588992"/>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E66853F2-61A2-974F-94FE-325FB48E2AE5}"/>
              </a:ext>
            </a:extLst>
          </p:cNvPr>
          <p:cNvSpPr>
            <a:spLocks noChangeArrowheads="1"/>
          </p:cNvSpPr>
          <p:nvPr/>
        </p:nvSpPr>
        <p:spPr bwMode="auto">
          <a:xfrm>
            <a:off x="263987" y="454578"/>
            <a:ext cx="8528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en-US" sz="2800" b="1" i="1" dirty="0">
                <a:solidFill>
                  <a:schemeClr val="accent6">
                    <a:lumMod val="60000"/>
                    <a:lumOff val="40000"/>
                  </a:schemeClr>
                </a:solidFill>
              </a:rPr>
              <a:t>Systems Change Is Underway and Will Continue.</a:t>
            </a:r>
          </a:p>
        </p:txBody>
      </p:sp>
      <p:pic>
        <p:nvPicPr>
          <p:cNvPr id="4" name="Picture 3" descr="A picture containing graphical user interface&#10;&#10;Description automatically generated">
            <a:extLst>
              <a:ext uri="{FF2B5EF4-FFF2-40B4-BE49-F238E27FC236}">
                <a16:creationId xmlns:a16="http://schemas.microsoft.com/office/drawing/2014/main" id="{DFEACAC8-9342-6749-A2CE-74D86C58AA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7172" y="1270000"/>
            <a:ext cx="4413907" cy="4595206"/>
          </a:xfrm>
          <a:prstGeom prst="rect">
            <a:avLst/>
          </a:prstGeom>
        </p:spPr>
      </p:pic>
    </p:spTree>
    <p:extLst>
      <p:ext uri="{BB962C8B-B14F-4D97-AF65-F5344CB8AC3E}">
        <p14:creationId xmlns:p14="http://schemas.microsoft.com/office/powerpoint/2010/main" val="2321923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34" name="Picture 11" descr="Twitter_logo_blue.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6">
            <a:extLst>
              <a:ext uri="{FF2B5EF4-FFF2-40B4-BE49-F238E27FC236}">
                <a16:creationId xmlns:a16="http://schemas.microsoft.com/office/drawing/2014/main" id="{013F4B44-1921-5C4C-86D1-4348FC9C87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24516" y="2713703"/>
            <a:ext cx="3444084" cy="646331"/>
          </a:xfrm>
          <a:prstGeom prst="rect">
            <a:avLst/>
          </a:prstGeom>
          <a:noFill/>
        </p:spPr>
        <p:txBody>
          <a:bodyPr wrap="none" rtlCol="0">
            <a:spAutoFit/>
          </a:bodyPr>
          <a:lstStyle/>
          <a:p>
            <a:r>
              <a:rPr lang="en-US" sz="3600" i="1" dirty="0">
                <a:solidFill>
                  <a:schemeClr val="bg1"/>
                </a:solidFill>
              </a:rPr>
              <a:t>A closing thought</a:t>
            </a:r>
          </a:p>
        </p:txBody>
      </p:sp>
    </p:spTree>
    <p:extLst>
      <p:ext uri="{BB962C8B-B14F-4D97-AF65-F5344CB8AC3E}">
        <p14:creationId xmlns:p14="http://schemas.microsoft.com/office/powerpoint/2010/main" val="3635435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Grandparents (2) color 600">
            <a:extLst>
              <a:ext uri="{FF2B5EF4-FFF2-40B4-BE49-F238E27FC236}">
                <a16:creationId xmlns:a16="http://schemas.microsoft.com/office/drawing/2014/main" id="{3C54E322-FB7E-1249-A920-66E4C82E9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902" y="1295715"/>
            <a:ext cx="3031921" cy="4569200"/>
          </a:xfrm>
          <a:prstGeom prst="rect">
            <a:avLst/>
          </a:prstGeom>
          <a:noFill/>
          <a:ln w="9525">
            <a:solidFill>
              <a:srgbClr val="FFFFFF"/>
            </a:solidFill>
            <a:miter lim="800000"/>
            <a:headEnd/>
            <a:tailEnd/>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97CCAD-810B-E14F-932F-17D2D3566390}"/>
              </a:ext>
            </a:extLst>
          </p:cNvPr>
          <p:cNvSpPr txBox="1">
            <a:spLocks noChangeArrowheads="1"/>
          </p:cNvSpPr>
          <p:nvPr/>
        </p:nvSpPr>
        <p:spPr bwMode="auto">
          <a:xfrm>
            <a:off x="5051955" y="2930433"/>
            <a:ext cx="701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ea typeface="MS PGothic" pitchFamily="34" charset="-128"/>
              </a:defRPr>
            </a:lvl1pPr>
            <a:lvl2pPr marL="742950" indent="-285750" algn="l" eaLnBrk="0" hangingPunct="0">
              <a:spcBef>
                <a:spcPct val="20000"/>
              </a:spcBef>
              <a:buChar char="–"/>
              <a:defRPr sz="2800">
                <a:solidFill>
                  <a:schemeClr val="tx1"/>
                </a:solidFill>
                <a:latin typeface="Arial" charset="0"/>
                <a:ea typeface="MS PGothic" pitchFamily="34" charset="-128"/>
              </a:defRPr>
            </a:lvl2pPr>
            <a:lvl3pPr marL="1143000" indent="-228600" algn="l" eaLnBrk="0" hangingPunct="0">
              <a:spcBef>
                <a:spcPct val="20000"/>
              </a:spcBef>
              <a:buChar char="•"/>
              <a:defRPr sz="2400">
                <a:solidFill>
                  <a:schemeClr val="tx1"/>
                </a:solidFill>
                <a:latin typeface="Arial" charset="0"/>
                <a:ea typeface="MS PGothic" pitchFamily="34" charset="-128"/>
              </a:defRPr>
            </a:lvl3pPr>
            <a:lvl4pPr marL="1600200" indent="-228600" algn="l" eaLnBrk="0" hangingPunct="0">
              <a:spcBef>
                <a:spcPct val="20000"/>
              </a:spcBef>
              <a:buChar char="–"/>
              <a:defRPr sz="2000">
                <a:solidFill>
                  <a:schemeClr val="tx1"/>
                </a:solidFill>
                <a:latin typeface="Arial" charset="0"/>
                <a:ea typeface="MS PGothic" pitchFamily="34" charset="-128"/>
              </a:defRPr>
            </a:lvl4pPr>
            <a:lvl5pPr marL="2057400" indent="-228600" algn="l"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defRPr/>
            </a:pPr>
            <a:r>
              <a:rPr lang="en-US" altLang="en-US" sz="2000" dirty="0">
                <a:solidFill>
                  <a:srgbClr val="00B0F0"/>
                </a:solidFill>
                <a:latin typeface="American Typewriter"/>
                <a:cs typeface="Arial" charset="0"/>
              </a:rPr>
              <a:t>Christina Johanna Schneider (1899-1995) </a:t>
            </a:r>
          </a:p>
          <a:p>
            <a:pPr eaLnBrk="1" hangingPunct="1">
              <a:spcBef>
                <a:spcPct val="0"/>
              </a:spcBef>
              <a:buFontTx/>
              <a:buNone/>
              <a:defRPr/>
            </a:pPr>
            <a:r>
              <a:rPr lang="en-US" altLang="en-US" sz="2000" dirty="0">
                <a:solidFill>
                  <a:srgbClr val="FFFFFF"/>
                </a:solidFill>
                <a:latin typeface="American Typewriter"/>
                <a:cs typeface="Arial" charset="0"/>
              </a:rPr>
              <a:t>Joseph Leo Hoffman (1898-1967)</a:t>
            </a:r>
          </a:p>
          <a:p>
            <a:pPr eaLnBrk="1" hangingPunct="1">
              <a:spcBef>
                <a:spcPct val="0"/>
              </a:spcBef>
              <a:buFontTx/>
              <a:buNone/>
              <a:defRPr/>
            </a:pPr>
            <a:r>
              <a:rPr lang="en-US" altLang="en-US" sz="2000" dirty="0">
                <a:solidFill>
                  <a:srgbClr val="FFFFFF"/>
                </a:solidFill>
                <a:latin typeface="American Typewriter"/>
                <a:cs typeface="Arial" charset="0"/>
              </a:rPr>
              <a:t>Married on September 29, 1921</a:t>
            </a:r>
          </a:p>
        </p:txBody>
      </p:sp>
      <p:pic>
        <p:nvPicPr>
          <p:cNvPr id="6" name="Picture 16">
            <a:extLst>
              <a:ext uri="{FF2B5EF4-FFF2-40B4-BE49-F238E27FC236}">
                <a16:creationId xmlns:a16="http://schemas.microsoft.com/office/drawing/2014/main" id="{013F4B44-1921-5C4C-86D1-4348FC9C87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8" name="Picture 11" descr="Twitter_logo_blue.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074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10"/>
          <p:cNvSpPr txBox="1">
            <a:spLocks noChangeArrowheads="1"/>
          </p:cNvSpPr>
          <p:nvPr/>
        </p:nvSpPr>
        <p:spPr bwMode="auto">
          <a:xfrm>
            <a:off x="10513017" y="6528008"/>
            <a:ext cx="16122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1100" b="1" dirty="0">
                <a:solidFill>
                  <a:schemeClr val="bg2">
                    <a:lumMod val="60000"/>
                    <a:lumOff val="40000"/>
                  </a:schemeClr>
                </a:solidFill>
                <a:cs typeface="Arial" panose="020B0604020202020204" pitchFamily="34" charset="0"/>
              </a:rPr>
              <a:t>@</a:t>
            </a:r>
            <a:r>
              <a:rPr lang="en-US" altLang="en-US" sz="1100" b="1" dirty="0" err="1">
                <a:solidFill>
                  <a:schemeClr val="bg2">
                    <a:lumMod val="60000"/>
                    <a:lumOff val="40000"/>
                  </a:schemeClr>
                </a:solidFill>
                <a:cs typeface="Arial" panose="020B0604020202020204" pitchFamily="34" charset="0"/>
              </a:rPr>
              <a:t>HoffmanAndy</a:t>
            </a:r>
            <a:endParaRPr lang="en-US" altLang="en-US" sz="1100" dirty="0">
              <a:solidFill>
                <a:schemeClr val="bg2">
                  <a:lumMod val="60000"/>
                  <a:lumOff val="40000"/>
                </a:schemeClr>
              </a:solidFill>
              <a:cs typeface="Arial" panose="020B0604020202020204" pitchFamily="34" charset="0"/>
            </a:endParaRPr>
          </a:p>
        </p:txBody>
      </p:sp>
      <p:pic>
        <p:nvPicPr>
          <p:cNvPr id="9" name="Picture 11" descr="Twitter_logo_blu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0996" y="6598676"/>
            <a:ext cx="188396" cy="15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A266D7F2-A1A2-8242-A1B9-16302590E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4989" y="1504950"/>
            <a:ext cx="2794000" cy="3848100"/>
          </a:xfrm>
          <a:prstGeom prst="rect">
            <a:avLst/>
          </a:prstGeom>
        </p:spPr>
      </p:pic>
      <p:sp>
        <p:nvSpPr>
          <p:cNvPr id="17" name="TextBox 16">
            <a:extLst>
              <a:ext uri="{FF2B5EF4-FFF2-40B4-BE49-F238E27FC236}">
                <a16:creationId xmlns:a16="http://schemas.microsoft.com/office/drawing/2014/main" id="{EED300C5-6E30-644D-9EA6-9BB1E749387B}"/>
              </a:ext>
            </a:extLst>
          </p:cNvPr>
          <p:cNvSpPr txBox="1"/>
          <p:nvPr/>
        </p:nvSpPr>
        <p:spPr>
          <a:xfrm>
            <a:off x="1342395" y="2474893"/>
            <a:ext cx="6569142" cy="954107"/>
          </a:xfrm>
          <a:prstGeom prst="rect">
            <a:avLst/>
          </a:prstGeom>
          <a:noFill/>
        </p:spPr>
        <p:txBody>
          <a:bodyPr wrap="square" rtlCol="0">
            <a:spAutoFit/>
          </a:bodyPr>
          <a:lstStyle/>
          <a:p>
            <a:pPr algn="ctr"/>
            <a:r>
              <a:rPr lang="en-US" sz="2800" dirty="0">
                <a:solidFill>
                  <a:schemeClr val="bg1"/>
                </a:solidFill>
                <a:latin typeface="American Typewriter" charset="0"/>
                <a:ea typeface="American Typewriter" charset="0"/>
                <a:cs typeface="American Typewriter" charset="0"/>
              </a:rPr>
              <a:t>“The future is already here; </a:t>
            </a:r>
          </a:p>
          <a:p>
            <a:pPr algn="ctr"/>
            <a:r>
              <a:rPr lang="en-US" sz="2800" dirty="0">
                <a:solidFill>
                  <a:schemeClr val="bg1"/>
                </a:solidFill>
                <a:latin typeface="American Typewriter" charset="0"/>
                <a:ea typeface="American Typewriter" charset="0"/>
                <a:cs typeface="American Typewriter" charset="0"/>
              </a:rPr>
              <a:t>it’s just not very evenly distributed.” </a:t>
            </a:r>
          </a:p>
        </p:txBody>
      </p:sp>
      <p:sp>
        <p:nvSpPr>
          <p:cNvPr id="18" name="TextBox 17">
            <a:extLst>
              <a:ext uri="{FF2B5EF4-FFF2-40B4-BE49-F238E27FC236}">
                <a16:creationId xmlns:a16="http://schemas.microsoft.com/office/drawing/2014/main" id="{AA3A6C49-79B6-B64F-842D-7E834D6E9167}"/>
              </a:ext>
            </a:extLst>
          </p:cNvPr>
          <p:cNvSpPr txBox="1"/>
          <p:nvPr/>
        </p:nvSpPr>
        <p:spPr>
          <a:xfrm>
            <a:off x="2754928" y="3531181"/>
            <a:ext cx="3262432" cy="523220"/>
          </a:xfrm>
          <a:prstGeom prst="rect">
            <a:avLst/>
          </a:prstGeom>
          <a:noFill/>
        </p:spPr>
        <p:txBody>
          <a:bodyPr wrap="none" rtlCol="0">
            <a:spAutoFit/>
          </a:bodyPr>
          <a:lstStyle/>
          <a:p>
            <a:r>
              <a:rPr lang="en-US" sz="2800" i="1" dirty="0">
                <a:solidFill>
                  <a:schemeClr val="bg1"/>
                </a:solidFill>
                <a:latin typeface="Lucida Handwriting" charset="0"/>
                <a:ea typeface="Lucida Handwriting" charset="0"/>
                <a:cs typeface="Lucida Handwriting" charset="0"/>
              </a:rPr>
              <a:t>William Gibson</a:t>
            </a:r>
          </a:p>
        </p:txBody>
      </p:sp>
      <p:cxnSp>
        <p:nvCxnSpPr>
          <p:cNvPr id="19" name="Straight Connector 9">
            <a:extLst>
              <a:ext uri="{FF2B5EF4-FFF2-40B4-BE49-F238E27FC236}">
                <a16:creationId xmlns:a16="http://schemas.microsoft.com/office/drawing/2014/main" id="{3DAACFE5-CF55-0E43-AF2A-B979264DCF59}"/>
              </a:ext>
            </a:extLst>
          </p:cNvPr>
          <p:cNvCxnSpPr>
            <a:cxnSpLocks noChangeShapeType="1"/>
          </p:cNvCxnSpPr>
          <p:nvPr/>
        </p:nvCxnSpPr>
        <p:spPr bwMode="auto">
          <a:xfrm>
            <a:off x="2150909" y="3792791"/>
            <a:ext cx="457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20" name="Straight Connector 14">
            <a:extLst>
              <a:ext uri="{FF2B5EF4-FFF2-40B4-BE49-F238E27FC236}">
                <a16:creationId xmlns:a16="http://schemas.microsoft.com/office/drawing/2014/main" id="{6F26866B-AE24-AB4F-B085-01E179A3F982}"/>
              </a:ext>
            </a:extLst>
          </p:cNvPr>
          <p:cNvCxnSpPr>
            <a:cxnSpLocks noChangeShapeType="1"/>
          </p:cNvCxnSpPr>
          <p:nvPr/>
        </p:nvCxnSpPr>
        <p:spPr bwMode="auto">
          <a:xfrm>
            <a:off x="6246333" y="3792791"/>
            <a:ext cx="457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pic>
        <p:nvPicPr>
          <p:cNvPr id="10" name="Picture 16">
            <a:extLst>
              <a:ext uri="{FF2B5EF4-FFF2-40B4-BE49-F238E27FC236}">
                <a16:creationId xmlns:a16="http://schemas.microsoft.com/office/drawing/2014/main" id="{04075928-61F7-5E49-9708-B63442F9F1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239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1" name="Rectangle 4"/>
          <p:cNvSpPr>
            <a:spLocks noGrp="1" noChangeArrowheads="1"/>
          </p:cNvSpPr>
          <p:nvPr>
            <p:ph type="ctrTitle"/>
          </p:nvPr>
        </p:nvSpPr>
        <p:spPr>
          <a:xfrm>
            <a:off x="1752600" y="3165955"/>
            <a:ext cx="8229600" cy="1470025"/>
          </a:xfrm>
        </p:spPr>
        <p:txBody>
          <a:bodyPr>
            <a:normAutofit fontScale="90000"/>
          </a:bodyPr>
          <a:lstStyle/>
          <a:p>
            <a:pPr algn="r"/>
            <a:r>
              <a:rPr lang="en-US" altLang="en-US" sz="4900" b="1" i="1" dirty="0">
                <a:solidFill>
                  <a:srgbClr val="00B0F0"/>
                </a:solidFill>
                <a:ea typeface="MS PGothic" charset="-128"/>
              </a:rPr>
              <a:t>Thank you</a:t>
            </a:r>
            <a:br>
              <a:rPr lang="en-US" altLang="en-US" sz="4900" b="1" dirty="0">
                <a:solidFill>
                  <a:srgbClr val="00B0F0"/>
                </a:solidFill>
                <a:ea typeface="MS PGothic" charset="-128"/>
              </a:rPr>
            </a:br>
            <a:br>
              <a:rPr lang="en-US" altLang="en-US" sz="2400" b="1" dirty="0">
                <a:solidFill>
                  <a:schemeClr val="bg1"/>
                </a:solidFill>
                <a:ea typeface="MS PGothic" charset="-128"/>
              </a:rPr>
            </a:br>
            <a:r>
              <a:rPr lang="en-US" altLang="en-US" sz="2400" b="1" dirty="0">
                <a:solidFill>
                  <a:schemeClr val="bg1"/>
                </a:solidFill>
                <a:ea typeface="MS PGothic" charset="-128"/>
              </a:rPr>
              <a:t>Andrew J. Hoffman</a:t>
            </a:r>
            <a:br>
              <a:rPr lang="en-US" altLang="en-US" sz="2400" b="1" dirty="0">
                <a:solidFill>
                  <a:schemeClr val="bg1"/>
                </a:solidFill>
                <a:ea typeface="MS PGothic" charset="-128"/>
              </a:rPr>
            </a:br>
            <a:r>
              <a:rPr lang="en-US" altLang="en-US" sz="1600" b="1" dirty="0">
                <a:solidFill>
                  <a:schemeClr val="bg1">
                    <a:lumMod val="75000"/>
                  </a:schemeClr>
                </a:solidFill>
                <a:ea typeface="MS PGothic" charset="-128"/>
              </a:rPr>
              <a:t>Holcim (US) Professor of Sustainable Enterprise</a:t>
            </a:r>
            <a:br>
              <a:rPr lang="en-US" altLang="en-US" sz="1600" b="1" dirty="0">
                <a:solidFill>
                  <a:schemeClr val="bg1">
                    <a:lumMod val="75000"/>
                  </a:schemeClr>
                </a:solidFill>
                <a:ea typeface="MS PGothic" charset="-128"/>
              </a:rPr>
            </a:br>
            <a:r>
              <a:rPr lang="en-US" altLang="en-US" sz="1600" b="1" dirty="0">
                <a:solidFill>
                  <a:schemeClr val="bg1">
                    <a:lumMod val="75000"/>
                  </a:schemeClr>
                </a:solidFill>
                <a:ea typeface="MS PGothic" charset="-128"/>
              </a:rPr>
              <a:t>University of Michigan</a:t>
            </a:r>
            <a:br>
              <a:rPr lang="en-US" altLang="en-US" sz="2400" b="1" dirty="0">
                <a:solidFill>
                  <a:schemeClr val="bg1">
                    <a:lumMod val="75000"/>
                  </a:schemeClr>
                </a:solidFill>
                <a:ea typeface="MS PGothic" charset="-128"/>
              </a:rPr>
            </a:br>
            <a:br>
              <a:rPr lang="en-US" altLang="en-US" sz="2400" b="1" dirty="0">
                <a:solidFill>
                  <a:schemeClr val="bg1">
                    <a:lumMod val="75000"/>
                  </a:schemeClr>
                </a:solidFill>
                <a:ea typeface="MS PGothic" charset="-128"/>
              </a:rPr>
            </a:br>
            <a:r>
              <a:rPr lang="en-US" altLang="en-US" sz="2400" b="1" dirty="0">
                <a:solidFill>
                  <a:schemeClr val="bg1">
                    <a:lumMod val="75000"/>
                  </a:schemeClr>
                </a:solidFill>
                <a:ea typeface="MS PGothic" charset="-128"/>
              </a:rPr>
              <a:t>email: ajhoff@umich.edu</a:t>
            </a:r>
            <a:br>
              <a:rPr lang="en-US" altLang="en-US" sz="2400" b="1" dirty="0">
                <a:solidFill>
                  <a:schemeClr val="bg1">
                    <a:lumMod val="75000"/>
                  </a:schemeClr>
                </a:solidFill>
                <a:ea typeface="MS PGothic" charset="-128"/>
              </a:rPr>
            </a:br>
            <a:r>
              <a:rPr lang="en-US" altLang="en-US" sz="2400" b="1" dirty="0">
                <a:solidFill>
                  <a:schemeClr val="bg1">
                    <a:lumMod val="75000"/>
                  </a:schemeClr>
                </a:solidFill>
                <a:ea typeface="MS PGothic" charset="-128"/>
              </a:rPr>
              <a:t>web: www.andrewhoffman.net</a:t>
            </a:r>
            <a:br>
              <a:rPr lang="en-US" altLang="en-US" sz="2400" b="1" dirty="0">
                <a:solidFill>
                  <a:schemeClr val="bg1">
                    <a:lumMod val="75000"/>
                  </a:schemeClr>
                </a:solidFill>
                <a:ea typeface="MS PGothic" charset="-128"/>
              </a:rPr>
            </a:br>
            <a:br>
              <a:rPr lang="en-US" altLang="en-US" sz="2400" b="1" dirty="0">
                <a:solidFill>
                  <a:schemeClr val="bg1">
                    <a:lumMod val="75000"/>
                  </a:schemeClr>
                </a:solidFill>
                <a:ea typeface="MS PGothic" charset="-128"/>
              </a:rPr>
            </a:br>
            <a:endParaRPr lang="en-US" altLang="en-US" sz="2400" b="1" dirty="0">
              <a:solidFill>
                <a:schemeClr val="bg1">
                  <a:lumMod val="75000"/>
                </a:schemeClr>
              </a:solidFill>
              <a:ea typeface="MS PGothic" charset="-128"/>
            </a:endParaRPr>
          </a:p>
        </p:txBody>
      </p:sp>
      <p:cxnSp>
        <p:nvCxnSpPr>
          <p:cNvPr id="30724" name="Straight Connector 2"/>
          <p:cNvCxnSpPr>
            <a:cxnSpLocks noChangeShapeType="1"/>
          </p:cNvCxnSpPr>
          <p:nvPr/>
        </p:nvCxnSpPr>
        <p:spPr bwMode="auto">
          <a:xfrm>
            <a:off x="1968500" y="2274916"/>
            <a:ext cx="792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pic>
        <p:nvPicPr>
          <p:cNvPr id="7" name="Picture 16">
            <a:extLst>
              <a:ext uri="{FF2B5EF4-FFF2-40B4-BE49-F238E27FC236}">
                <a16:creationId xmlns:a16="http://schemas.microsoft.com/office/drawing/2014/main" id="{013F4B44-1921-5C4C-86D1-4348FC9C87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6" name="Picture 11" descr="Twitter_logo_blu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22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TextBox 10"/>
          <p:cNvSpPr txBox="1">
            <a:spLocks noChangeArrowheads="1"/>
          </p:cNvSpPr>
          <p:nvPr/>
        </p:nvSpPr>
        <p:spPr bwMode="auto">
          <a:xfrm>
            <a:off x="5060950" y="384968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endParaRPr lang="en-US" altLang="en-US" sz="2400">
              <a:latin typeface="Times New Roman" charset="0"/>
            </a:endParaRPr>
          </a:p>
        </p:txBody>
      </p:sp>
      <p:sp>
        <p:nvSpPr>
          <p:cNvPr id="2" name="AutoShape 2" descr="Image result for erb institut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6">
            <a:extLst>
              <a:ext uri="{FF2B5EF4-FFF2-40B4-BE49-F238E27FC236}">
                <a16:creationId xmlns:a16="http://schemas.microsoft.com/office/drawing/2014/main" id="{CE01D23E-8847-2049-BAA5-959133093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2"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78CB029-6A94-AB48-BD14-B883ED5601AE}"/>
              </a:ext>
            </a:extLst>
          </p:cNvPr>
          <p:cNvSpPr txBox="1"/>
          <p:nvPr/>
        </p:nvSpPr>
        <p:spPr>
          <a:xfrm>
            <a:off x="478714" y="438388"/>
            <a:ext cx="9653605" cy="584775"/>
          </a:xfrm>
          <a:prstGeom prst="rect">
            <a:avLst/>
          </a:prstGeom>
          <a:noFill/>
        </p:spPr>
        <p:txBody>
          <a:bodyPr wrap="none" rtlCol="0">
            <a:spAutoFit/>
          </a:bodyPr>
          <a:lstStyle/>
          <a:p>
            <a:r>
              <a:rPr lang="en-US" sz="3200" b="1" dirty="0">
                <a:solidFill>
                  <a:srgbClr val="00B0F0"/>
                </a:solidFill>
                <a:latin typeface="Arial" panose="020B0604020202020204" pitchFamily="34" charset="0"/>
                <a:cs typeface="Arial" panose="020B0604020202020204" pitchFamily="34" charset="0"/>
              </a:rPr>
              <a:t>What do we mean when we say “sustainability”?</a:t>
            </a:r>
            <a:endParaRPr lang="en-US" sz="3200" b="1" u="sng" dirty="0">
              <a:solidFill>
                <a:srgbClr val="00B0F0"/>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DAB3E8C5-6C6A-D342-BEF2-153B7FE25391}"/>
              </a:ext>
            </a:extLst>
          </p:cNvPr>
          <p:cNvCxnSpPr>
            <a:cxnSpLocks/>
          </p:cNvCxnSpPr>
          <p:nvPr/>
        </p:nvCxnSpPr>
        <p:spPr>
          <a:xfrm>
            <a:off x="265297" y="3762378"/>
            <a:ext cx="11561447"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1798FA-1595-4647-84EA-33226E4D7D15}"/>
              </a:ext>
            </a:extLst>
          </p:cNvPr>
          <p:cNvSpPr txBox="1"/>
          <p:nvPr/>
        </p:nvSpPr>
        <p:spPr>
          <a:xfrm>
            <a:off x="449448" y="3880308"/>
            <a:ext cx="652743" cy="369332"/>
          </a:xfrm>
          <a:prstGeom prst="rect">
            <a:avLst/>
          </a:prstGeom>
          <a:noFill/>
        </p:spPr>
        <p:txBody>
          <a:bodyPr wrap="none" rtlCol="0">
            <a:spAutoFit/>
          </a:bodyPr>
          <a:lstStyle/>
          <a:p>
            <a:r>
              <a:rPr lang="en-US" dirty="0">
                <a:solidFill>
                  <a:schemeClr val="accent1">
                    <a:lumMod val="20000"/>
                    <a:lumOff val="80000"/>
                  </a:schemeClr>
                </a:solidFill>
              </a:rPr>
              <a:t>1987</a:t>
            </a:r>
          </a:p>
        </p:txBody>
      </p:sp>
      <p:pic>
        <p:nvPicPr>
          <p:cNvPr id="2050" name="Picture 2" descr="Our Common Future - Wikipedia">
            <a:extLst>
              <a:ext uri="{FF2B5EF4-FFF2-40B4-BE49-F238E27FC236}">
                <a16:creationId xmlns:a16="http://schemas.microsoft.com/office/drawing/2014/main" id="{9EAE0805-5271-214D-95E4-0A08DB5A8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97" y="2018484"/>
            <a:ext cx="1004898" cy="148415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310490DB-ECC1-FC45-A3F7-8A1E151478B7}"/>
              </a:ext>
            </a:extLst>
          </p:cNvPr>
          <p:cNvSpPr/>
          <p:nvPr/>
        </p:nvSpPr>
        <p:spPr>
          <a:xfrm>
            <a:off x="265297" y="4253666"/>
            <a:ext cx="11469367" cy="206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latin typeface="Bernard MT Condensed" panose="02050806060905020404" pitchFamily="18" charset="77"/>
              </a:rPr>
              <a:t>CHANGING:</a:t>
            </a:r>
            <a:r>
              <a:rPr lang="en-US" sz="4400" dirty="0"/>
              <a:t> </a:t>
            </a:r>
          </a:p>
        </p:txBody>
      </p:sp>
      <p:sp>
        <p:nvSpPr>
          <p:cNvPr id="13" name="TextBox 12">
            <a:extLst>
              <a:ext uri="{FF2B5EF4-FFF2-40B4-BE49-F238E27FC236}">
                <a16:creationId xmlns:a16="http://schemas.microsoft.com/office/drawing/2014/main" id="{BEC313F8-407B-C747-8587-B035C63691A9}"/>
              </a:ext>
            </a:extLst>
          </p:cNvPr>
          <p:cNvSpPr txBox="1"/>
          <p:nvPr/>
        </p:nvSpPr>
        <p:spPr>
          <a:xfrm>
            <a:off x="3147500" y="4818293"/>
            <a:ext cx="4012637" cy="938719"/>
          </a:xfrm>
          <a:prstGeom prst="rect">
            <a:avLst/>
          </a:prstGeom>
          <a:noFill/>
        </p:spPr>
        <p:txBody>
          <a:bodyPr wrap="none" rtlCol="0">
            <a:spAutoFit/>
          </a:bodyPr>
          <a:lstStyle/>
          <a:p>
            <a:r>
              <a:rPr lang="en-US" sz="1100" dirty="0">
                <a:solidFill>
                  <a:schemeClr val="bg1"/>
                </a:solidFill>
              </a:rPr>
              <a:t>Scientific Knowledge and Nature of Environmental and Social Issues</a:t>
            </a:r>
          </a:p>
          <a:p>
            <a:r>
              <a:rPr lang="en-US" sz="1100" dirty="0">
                <a:solidFill>
                  <a:schemeClr val="bg1"/>
                </a:solidFill>
              </a:rPr>
              <a:t>Political Environment</a:t>
            </a:r>
          </a:p>
          <a:p>
            <a:r>
              <a:rPr lang="en-US" sz="1100" dirty="0">
                <a:solidFill>
                  <a:schemeClr val="bg1"/>
                </a:solidFill>
              </a:rPr>
              <a:t>Public Awareness</a:t>
            </a:r>
          </a:p>
          <a:p>
            <a:r>
              <a:rPr lang="en-US" sz="1100" dirty="0">
                <a:solidFill>
                  <a:schemeClr val="bg1"/>
                </a:solidFill>
              </a:rPr>
              <a:t>Technological Development</a:t>
            </a:r>
          </a:p>
          <a:p>
            <a:r>
              <a:rPr lang="en-US" sz="1100" dirty="0">
                <a:solidFill>
                  <a:schemeClr val="bg1"/>
                </a:solidFill>
              </a:rPr>
              <a:t>Corporate Posture and Approach </a:t>
            </a:r>
          </a:p>
        </p:txBody>
      </p:sp>
    </p:spTree>
    <p:extLst>
      <p:ext uri="{BB962C8B-B14F-4D97-AF65-F5344CB8AC3E}">
        <p14:creationId xmlns:p14="http://schemas.microsoft.com/office/powerpoint/2010/main" val="259218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TextBox 10"/>
          <p:cNvSpPr txBox="1">
            <a:spLocks noChangeArrowheads="1"/>
          </p:cNvSpPr>
          <p:nvPr/>
        </p:nvSpPr>
        <p:spPr bwMode="auto">
          <a:xfrm>
            <a:off x="5060950" y="384968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endParaRPr lang="en-US" altLang="en-US" sz="2400">
              <a:latin typeface="Times New Roman" charset="0"/>
            </a:endParaRPr>
          </a:p>
        </p:txBody>
      </p:sp>
      <p:sp>
        <p:nvSpPr>
          <p:cNvPr id="2" name="AutoShape 2" descr="Image result for erb institut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6">
            <a:extLst>
              <a:ext uri="{FF2B5EF4-FFF2-40B4-BE49-F238E27FC236}">
                <a16:creationId xmlns:a16="http://schemas.microsoft.com/office/drawing/2014/main" id="{CE01D23E-8847-2049-BAA5-959133093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2"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78CB029-6A94-AB48-BD14-B883ED5601AE}"/>
              </a:ext>
            </a:extLst>
          </p:cNvPr>
          <p:cNvSpPr txBox="1"/>
          <p:nvPr/>
        </p:nvSpPr>
        <p:spPr>
          <a:xfrm>
            <a:off x="478714" y="438388"/>
            <a:ext cx="9653605" cy="584775"/>
          </a:xfrm>
          <a:prstGeom prst="rect">
            <a:avLst/>
          </a:prstGeom>
          <a:noFill/>
        </p:spPr>
        <p:txBody>
          <a:bodyPr wrap="none" rtlCol="0">
            <a:spAutoFit/>
          </a:bodyPr>
          <a:lstStyle/>
          <a:p>
            <a:r>
              <a:rPr lang="en-US" sz="3200" b="1" dirty="0">
                <a:solidFill>
                  <a:srgbClr val="00B0F0"/>
                </a:solidFill>
                <a:latin typeface="Arial" panose="020B0604020202020204" pitchFamily="34" charset="0"/>
                <a:cs typeface="Arial" panose="020B0604020202020204" pitchFamily="34" charset="0"/>
              </a:rPr>
              <a:t>What do we mean when we say “sustainability”?</a:t>
            </a:r>
            <a:endParaRPr lang="en-US" sz="3200" b="1" u="sng" dirty="0">
              <a:solidFill>
                <a:srgbClr val="00B0F0"/>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DAB3E8C5-6C6A-D342-BEF2-153B7FE25391}"/>
              </a:ext>
            </a:extLst>
          </p:cNvPr>
          <p:cNvCxnSpPr>
            <a:cxnSpLocks/>
          </p:cNvCxnSpPr>
          <p:nvPr/>
        </p:nvCxnSpPr>
        <p:spPr>
          <a:xfrm>
            <a:off x="265297" y="3762378"/>
            <a:ext cx="11561447"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1798FA-1595-4647-84EA-33226E4D7D15}"/>
              </a:ext>
            </a:extLst>
          </p:cNvPr>
          <p:cNvSpPr txBox="1"/>
          <p:nvPr/>
        </p:nvSpPr>
        <p:spPr>
          <a:xfrm>
            <a:off x="449448" y="3880308"/>
            <a:ext cx="2125903" cy="369332"/>
          </a:xfrm>
          <a:prstGeom prst="rect">
            <a:avLst/>
          </a:prstGeom>
          <a:noFill/>
        </p:spPr>
        <p:txBody>
          <a:bodyPr wrap="none" rtlCol="0">
            <a:spAutoFit/>
          </a:bodyPr>
          <a:lstStyle/>
          <a:p>
            <a:r>
              <a:rPr lang="en-US" dirty="0">
                <a:solidFill>
                  <a:schemeClr val="accent1">
                    <a:lumMod val="20000"/>
                    <a:lumOff val="80000"/>
                  </a:schemeClr>
                </a:solidFill>
              </a:rPr>
              <a:t>1987                   1997</a:t>
            </a:r>
          </a:p>
        </p:txBody>
      </p:sp>
      <p:pic>
        <p:nvPicPr>
          <p:cNvPr id="2050" name="Picture 2" descr="Our Common Future - Wikipedia">
            <a:extLst>
              <a:ext uri="{FF2B5EF4-FFF2-40B4-BE49-F238E27FC236}">
                <a16:creationId xmlns:a16="http://schemas.microsoft.com/office/drawing/2014/main" id="{9EAE0805-5271-214D-95E4-0A08DB5A8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97" y="2018484"/>
            <a:ext cx="1004898" cy="148415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310490DB-ECC1-FC45-A3F7-8A1E151478B7}"/>
              </a:ext>
            </a:extLst>
          </p:cNvPr>
          <p:cNvSpPr/>
          <p:nvPr/>
        </p:nvSpPr>
        <p:spPr>
          <a:xfrm>
            <a:off x="265297" y="4253666"/>
            <a:ext cx="11469367" cy="206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latin typeface="Bernard MT Condensed" panose="02050806060905020404" pitchFamily="18" charset="77"/>
              </a:rPr>
              <a:t>CHANGING:</a:t>
            </a:r>
            <a:r>
              <a:rPr lang="en-US" sz="4400" dirty="0"/>
              <a:t> </a:t>
            </a:r>
          </a:p>
        </p:txBody>
      </p:sp>
      <p:sp>
        <p:nvSpPr>
          <p:cNvPr id="13" name="TextBox 12">
            <a:extLst>
              <a:ext uri="{FF2B5EF4-FFF2-40B4-BE49-F238E27FC236}">
                <a16:creationId xmlns:a16="http://schemas.microsoft.com/office/drawing/2014/main" id="{BEC313F8-407B-C747-8587-B035C63691A9}"/>
              </a:ext>
            </a:extLst>
          </p:cNvPr>
          <p:cNvSpPr txBox="1"/>
          <p:nvPr/>
        </p:nvSpPr>
        <p:spPr>
          <a:xfrm>
            <a:off x="3147500" y="4818293"/>
            <a:ext cx="4012637" cy="938719"/>
          </a:xfrm>
          <a:prstGeom prst="rect">
            <a:avLst/>
          </a:prstGeom>
          <a:noFill/>
        </p:spPr>
        <p:txBody>
          <a:bodyPr wrap="none" rtlCol="0">
            <a:spAutoFit/>
          </a:bodyPr>
          <a:lstStyle/>
          <a:p>
            <a:r>
              <a:rPr lang="en-US" sz="1100" dirty="0">
                <a:solidFill>
                  <a:schemeClr val="bg1"/>
                </a:solidFill>
              </a:rPr>
              <a:t>Scientific Knowledge and Nature of Environmental and Social Issues</a:t>
            </a:r>
          </a:p>
          <a:p>
            <a:r>
              <a:rPr lang="en-US" sz="1100" dirty="0">
                <a:solidFill>
                  <a:schemeClr val="bg1"/>
                </a:solidFill>
              </a:rPr>
              <a:t>Political Environment</a:t>
            </a:r>
          </a:p>
          <a:p>
            <a:r>
              <a:rPr lang="en-US" sz="1100" dirty="0">
                <a:solidFill>
                  <a:schemeClr val="bg1"/>
                </a:solidFill>
              </a:rPr>
              <a:t>Public Awareness</a:t>
            </a:r>
          </a:p>
          <a:p>
            <a:r>
              <a:rPr lang="en-US" sz="1100" dirty="0">
                <a:solidFill>
                  <a:schemeClr val="bg1"/>
                </a:solidFill>
              </a:rPr>
              <a:t>Technological Development</a:t>
            </a:r>
          </a:p>
          <a:p>
            <a:r>
              <a:rPr lang="en-US" sz="1100" dirty="0">
                <a:solidFill>
                  <a:schemeClr val="bg1"/>
                </a:solidFill>
              </a:rPr>
              <a:t>Corporate Posture and Approach </a:t>
            </a:r>
          </a:p>
        </p:txBody>
      </p:sp>
      <p:pic>
        <p:nvPicPr>
          <p:cNvPr id="2052" name="Picture 4" descr="Pin on Health Equity + Built Environment">
            <a:extLst>
              <a:ext uri="{FF2B5EF4-FFF2-40B4-BE49-F238E27FC236}">
                <a16:creationId xmlns:a16="http://schemas.microsoft.com/office/drawing/2014/main" id="{26D97020-6F7F-094A-A81C-0FF46DE294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574" y="2030061"/>
            <a:ext cx="1631237" cy="148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8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TextBox 10"/>
          <p:cNvSpPr txBox="1">
            <a:spLocks noChangeArrowheads="1"/>
          </p:cNvSpPr>
          <p:nvPr/>
        </p:nvSpPr>
        <p:spPr bwMode="auto">
          <a:xfrm>
            <a:off x="5060950" y="384968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endParaRPr lang="en-US" altLang="en-US" sz="2400">
              <a:latin typeface="Times New Roman" charset="0"/>
            </a:endParaRPr>
          </a:p>
        </p:txBody>
      </p:sp>
      <p:sp>
        <p:nvSpPr>
          <p:cNvPr id="2" name="AutoShape 2" descr="Image result for erb institut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6">
            <a:extLst>
              <a:ext uri="{FF2B5EF4-FFF2-40B4-BE49-F238E27FC236}">
                <a16:creationId xmlns:a16="http://schemas.microsoft.com/office/drawing/2014/main" id="{CE01D23E-8847-2049-BAA5-959133093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2"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78CB029-6A94-AB48-BD14-B883ED5601AE}"/>
              </a:ext>
            </a:extLst>
          </p:cNvPr>
          <p:cNvSpPr txBox="1"/>
          <p:nvPr/>
        </p:nvSpPr>
        <p:spPr>
          <a:xfrm>
            <a:off x="478714" y="438388"/>
            <a:ext cx="9653605" cy="584775"/>
          </a:xfrm>
          <a:prstGeom prst="rect">
            <a:avLst/>
          </a:prstGeom>
          <a:noFill/>
        </p:spPr>
        <p:txBody>
          <a:bodyPr wrap="none" rtlCol="0">
            <a:spAutoFit/>
          </a:bodyPr>
          <a:lstStyle/>
          <a:p>
            <a:r>
              <a:rPr lang="en-US" sz="3200" b="1" dirty="0">
                <a:solidFill>
                  <a:srgbClr val="00B0F0"/>
                </a:solidFill>
                <a:latin typeface="Arial" panose="020B0604020202020204" pitchFamily="34" charset="0"/>
                <a:cs typeface="Arial" panose="020B0604020202020204" pitchFamily="34" charset="0"/>
              </a:rPr>
              <a:t>What do we mean when we say “sustainability”?</a:t>
            </a:r>
            <a:endParaRPr lang="en-US" sz="3200" b="1" u="sng" dirty="0">
              <a:solidFill>
                <a:srgbClr val="00B0F0"/>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DAB3E8C5-6C6A-D342-BEF2-153B7FE25391}"/>
              </a:ext>
            </a:extLst>
          </p:cNvPr>
          <p:cNvCxnSpPr>
            <a:cxnSpLocks/>
          </p:cNvCxnSpPr>
          <p:nvPr/>
        </p:nvCxnSpPr>
        <p:spPr>
          <a:xfrm>
            <a:off x="265297" y="3762378"/>
            <a:ext cx="11561447"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1798FA-1595-4647-84EA-33226E4D7D15}"/>
              </a:ext>
            </a:extLst>
          </p:cNvPr>
          <p:cNvSpPr txBox="1"/>
          <p:nvPr/>
        </p:nvSpPr>
        <p:spPr>
          <a:xfrm>
            <a:off x="449448" y="3880308"/>
            <a:ext cx="6643165" cy="369332"/>
          </a:xfrm>
          <a:prstGeom prst="rect">
            <a:avLst/>
          </a:prstGeom>
          <a:noFill/>
        </p:spPr>
        <p:txBody>
          <a:bodyPr wrap="none" rtlCol="0">
            <a:spAutoFit/>
          </a:bodyPr>
          <a:lstStyle/>
          <a:p>
            <a:r>
              <a:rPr lang="en-US" dirty="0">
                <a:solidFill>
                  <a:schemeClr val="accent1">
                    <a:lumMod val="20000"/>
                    <a:lumOff val="80000"/>
                  </a:schemeClr>
                </a:solidFill>
              </a:rPr>
              <a:t>1987                   1997                         1997                  2000    2008   2011</a:t>
            </a:r>
          </a:p>
        </p:txBody>
      </p:sp>
      <p:pic>
        <p:nvPicPr>
          <p:cNvPr id="2050" name="Picture 2" descr="Our Common Future - Wikipedia">
            <a:extLst>
              <a:ext uri="{FF2B5EF4-FFF2-40B4-BE49-F238E27FC236}">
                <a16:creationId xmlns:a16="http://schemas.microsoft.com/office/drawing/2014/main" id="{9EAE0805-5271-214D-95E4-0A08DB5A8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97" y="2018484"/>
            <a:ext cx="1004898" cy="148415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310490DB-ECC1-FC45-A3F7-8A1E151478B7}"/>
              </a:ext>
            </a:extLst>
          </p:cNvPr>
          <p:cNvSpPr/>
          <p:nvPr/>
        </p:nvSpPr>
        <p:spPr>
          <a:xfrm>
            <a:off x="265297" y="4253666"/>
            <a:ext cx="11469367" cy="206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latin typeface="Bernard MT Condensed" panose="02050806060905020404" pitchFamily="18" charset="77"/>
              </a:rPr>
              <a:t>CHANGING:</a:t>
            </a:r>
            <a:r>
              <a:rPr lang="en-US" sz="4400" dirty="0"/>
              <a:t> </a:t>
            </a:r>
          </a:p>
        </p:txBody>
      </p:sp>
      <p:sp>
        <p:nvSpPr>
          <p:cNvPr id="13" name="TextBox 12">
            <a:extLst>
              <a:ext uri="{FF2B5EF4-FFF2-40B4-BE49-F238E27FC236}">
                <a16:creationId xmlns:a16="http://schemas.microsoft.com/office/drawing/2014/main" id="{BEC313F8-407B-C747-8587-B035C63691A9}"/>
              </a:ext>
            </a:extLst>
          </p:cNvPr>
          <p:cNvSpPr txBox="1"/>
          <p:nvPr/>
        </p:nvSpPr>
        <p:spPr>
          <a:xfrm>
            <a:off x="3147500" y="4818293"/>
            <a:ext cx="4012637" cy="938719"/>
          </a:xfrm>
          <a:prstGeom prst="rect">
            <a:avLst/>
          </a:prstGeom>
          <a:noFill/>
        </p:spPr>
        <p:txBody>
          <a:bodyPr wrap="none" rtlCol="0">
            <a:spAutoFit/>
          </a:bodyPr>
          <a:lstStyle/>
          <a:p>
            <a:r>
              <a:rPr lang="en-US" sz="1100" dirty="0">
                <a:solidFill>
                  <a:schemeClr val="bg1"/>
                </a:solidFill>
              </a:rPr>
              <a:t>Scientific Knowledge and Nature of Environmental and Social Issues</a:t>
            </a:r>
          </a:p>
          <a:p>
            <a:r>
              <a:rPr lang="en-US" sz="1100" dirty="0">
                <a:solidFill>
                  <a:schemeClr val="bg1"/>
                </a:solidFill>
              </a:rPr>
              <a:t>Political Environment</a:t>
            </a:r>
          </a:p>
          <a:p>
            <a:r>
              <a:rPr lang="en-US" sz="1100" dirty="0">
                <a:solidFill>
                  <a:schemeClr val="bg1"/>
                </a:solidFill>
              </a:rPr>
              <a:t>Public Awareness</a:t>
            </a:r>
          </a:p>
          <a:p>
            <a:r>
              <a:rPr lang="en-US" sz="1100" dirty="0">
                <a:solidFill>
                  <a:schemeClr val="bg1"/>
                </a:solidFill>
              </a:rPr>
              <a:t>Technological Development</a:t>
            </a:r>
          </a:p>
          <a:p>
            <a:r>
              <a:rPr lang="en-US" sz="1100" dirty="0">
                <a:solidFill>
                  <a:schemeClr val="bg1"/>
                </a:solidFill>
              </a:rPr>
              <a:t>Corporate Posture and Approach </a:t>
            </a:r>
          </a:p>
        </p:txBody>
      </p:sp>
      <p:pic>
        <p:nvPicPr>
          <p:cNvPr id="2052" name="Picture 4" descr="Pin on Health Equity + Built Environment">
            <a:extLst>
              <a:ext uri="{FF2B5EF4-FFF2-40B4-BE49-F238E27FC236}">
                <a16:creationId xmlns:a16="http://schemas.microsoft.com/office/drawing/2014/main" id="{26D97020-6F7F-094A-A81C-0FF46DE294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574" y="2030061"/>
            <a:ext cx="1631237" cy="14841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lobal Reporting Initiative">
            <a:extLst>
              <a:ext uri="{FF2B5EF4-FFF2-40B4-BE49-F238E27FC236}">
                <a16:creationId xmlns:a16="http://schemas.microsoft.com/office/drawing/2014/main" id="{125C2E7D-EF62-8945-B8C6-347C5CF22E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358" y="2030061"/>
            <a:ext cx="1460230" cy="14784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DP (@CDP) / Twitter">
            <a:extLst>
              <a:ext uri="{FF2B5EF4-FFF2-40B4-BE49-F238E27FC236}">
                <a16:creationId xmlns:a16="http://schemas.microsoft.com/office/drawing/2014/main" id="{F3CA19A6-8AFA-9344-886C-F14A3C2A9A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3250" y="1295265"/>
            <a:ext cx="1114518" cy="112842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ustainability Accounting Standards Board - Wikipedia">
            <a:extLst>
              <a:ext uri="{FF2B5EF4-FFF2-40B4-BE49-F238E27FC236}">
                <a16:creationId xmlns:a16="http://schemas.microsoft.com/office/drawing/2014/main" id="{32132B8D-E8F8-B44A-905A-AC6D91B6B2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8393" y="1288098"/>
            <a:ext cx="1127383" cy="112842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NG amongst leaders in Dow Jones Sustainability Indices | ING">
            <a:extLst>
              <a:ext uri="{FF2B5EF4-FFF2-40B4-BE49-F238E27FC236}">
                <a16:creationId xmlns:a16="http://schemas.microsoft.com/office/drawing/2014/main" id="{91E6851F-61EE-8F41-8F7C-B0E2DF8088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1105" y="2475418"/>
            <a:ext cx="1242471" cy="112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38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TextBox 10"/>
          <p:cNvSpPr txBox="1">
            <a:spLocks noChangeArrowheads="1"/>
          </p:cNvSpPr>
          <p:nvPr/>
        </p:nvSpPr>
        <p:spPr bwMode="auto">
          <a:xfrm>
            <a:off x="5060950" y="384968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endParaRPr lang="en-US" altLang="en-US" sz="2400">
              <a:latin typeface="Times New Roman" charset="0"/>
            </a:endParaRPr>
          </a:p>
        </p:txBody>
      </p:sp>
      <p:sp>
        <p:nvSpPr>
          <p:cNvPr id="2" name="AutoShape 2" descr="Image result for erb institut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6">
            <a:extLst>
              <a:ext uri="{FF2B5EF4-FFF2-40B4-BE49-F238E27FC236}">
                <a16:creationId xmlns:a16="http://schemas.microsoft.com/office/drawing/2014/main" id="{CE01D23E-8847-2049-BAA5-959133093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2"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78CB029-6A94-AB48-BD14-B883ED5601AE}"/>
              </a:ext>
            </a:extLst>
          </p:cNvPr>
          <p:cNvSpPr txBox="1"/>
          <p:nvPr/>
        </p:nvSpPr>
        <p:spPr>
          <a:xfrm>
            <a:off x="478714" y="438388"/>
            <a:ext cx="9653605" cy="584775"/>
          </a:xfrm>
          <a:prstGeom prst="rect">
            <a:avLst/>
          </a:prstGeom>
          <a:noFill/>
        </p:spPr>
        <p:txBody>
          <a:bodyPr wrap="none" rtlCol="0">
            <a:spAutoFit/>
          </a:bodyPr>
          <a:lstStyle/>
          <a:p>
            <a:r>
              <a:rPr lang="en-US" sz="3200" b="1" dirty="0">
                <a:solidFill>
                  <a:srgbClr val="00B0F0"/>
                </a:solidFill>
                <a:latin typeface="Arial" panose="020B0604020202020204" pitchFamily="34" charset="0"/>
                <a:cs typeface="Arial" panose="020B0604020202020204" pitchFamily="34" charset="0"/>
              </a:rPr>
              <a:t>What do we mean when we say “sustainability”?</a:t>
            </a:r>
            <a:endParaRPr lang="en-US" sz="3200" b="1" u="sng" dirty="0">
              <a:solidFill>
                <a:srgbClr val="00B0F0"/>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DAB3E8C5-6C6A-D342-BEF2-153B7FE25391}"/>
              </a:ext>
            </a:extLst>
          </p:cNvPr>
          <p:cNvCxnSpPr>
            <a:cxnSpLocks/>
          </p:cNvCxnSpPr>
          <p:nvPr/>
        </p:nvCxnSpPr>
        <p:spPr>
          <a:xfrm>
            <a:off x="265297" y="3762378"/>
            <a:ext cx="11561447"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1798FA-1595-4647-84EA-33226E4D7D15}"/>
              </a:ext>
            </a:extLst>
          </p:cNvPr>
          <p:cNvSpPr txBox="1"/>
          <p:nvPr/>
        </p:nvSpPr>
        <p:spPr>
          <a:xfrm>
            <a:off x="449448" y="3880308"/>
            <a:ext cx="10243510" cy="369332"/>
          </a:xfrm>
          <a:prstGeom prst="rect">
            <a:avLst/>
          </a:prstGeom>
          <a:noFill/>
        </p:spPr>
        <p:txBody>
          <a:bodyPr wrap="none" rtlCol="0">
            <a:spAutoFit/>
          </a:bodyPr>
          <a:lstStyle/>
          <a:p>
            <a:r>
              <a:rPr lang="en-US" dirty="0">
                <a:solidFill>
                  <a:schemeClr val="accent1">
                    <a:lumMod val="20000"/>
                    <a:lumOff val="80000"/>
                  </a:schemeClr>
                </a:solidFill>
              </a:rPr>
              <a:t>1987                   1997                         1997                  2000    2008   2011                         2015                               </a:t>
            </a:r>
          </a:p>
        </p:txBody>
      </p:sp>
      <p:pic>
        <p:nvPicPr>
          <p:cNvPr id="2050" name="Picture 2" descr="Our Common Future - Wikipedia">
            <a:extLst>
              <a:ext uri="{FF2B5EF4-FFF2-40B4-BE49-F238E27FC236}">
                <a16:creationId xmlns:a16="http://schemas.microsoft.com/office/drawing/2014/main" id="{9EAE0805-5271-214D-95E4-0A08DB5A8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97" y="2018484"/>
            <a:ext cx="1004898" cy="148415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310490DB-ECC1-FC45-A3F7-8A1E151478B7}"/>
              </a:ext>
            </a:extLst>
          </p:cNvPr>
          <p:cNvSpPr/>
          <p:nvPr/>
        </p:nvSpPr>
        <p:spPr>
          <a:xfrm>
            <a:off x="265297" y="4253666"/>
            <a:ext cx="11469367" cy="206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latin typeface="Bernard MT Condensed" panose="02050806060905020404" pitchFamily="18" charset="77"/>
              </a:rPr>
              <a:t>CHANGING:</a:t>
            </a:r>
            <a:r>
              <a:rPr lang="en-US" sz="4400" dirty="0"/>
              <a:t> </a:t>
            </a:r>
          </a:p>
        </p:txBody>
      </p:sp>
      <p:sp>
        <p:nvSpPr>
          <p:cNvPr id="13" name="TextBox 12">
            <a:extLst>
              <a:ext uri="{FF2B5EF4-FFF2-40B4-BE49-F238E27FC236}">
                <a16:creationId xmlns:a16="http://schemas.microsoft.com/office/drawing/2014/main" id="{BEC313F8-407B-C747-8587-B035C63691A9}"/>
              </a:ext>
            </a:extLst>
          </p:cNvPr>
          <p:cNvSpPr txBox="1"/>
          <p:nvPr/>
        </p:nvSpPr>
        <p:spPr>
          <a:xfrm>
            <a:off x="3147500" y="4818293"/>
            <a:ext cx="4012637" cy="938719"/>
          </a:xfrm>
          <a:prstGeom prst="rect">
            <a:avLst/>
          </a:prstGeom>
          <a:noFill/>
        </p:spPr>
        <p:txBody>
          <a:bodyPr wrap="none" rtlCol="0">
            <a:spAutoFit/>
          </a:bodyPr>
          <a:lstStyle/>
          <a:p>
            <a:r>
              <a:rPr lang="en-US" sz="1100" dirty="0">
                <a:solidFill>
                  <a:schemeClr val="bg1"/>
                </a:solidFill>
              </a:rPr>
              <a:t>Scientific Knowledge and Nature of Environmental and Social Issues</a:t>
            </a:r>
          </a:p>
          <a:p>
            <a:r>
              <a:rPr lang="en-US" sz="1100" dirty="0">
                <a:solidFill>
                  <a:schemeClr val="bg1"/>
                </a:solidFill>
              </a:rPr>
              <a:t>Political Environment</a:t>
            </a:r>
          </a:p>
          <a:p>
            <a:r>
              <a:rPr lang="en-US" sz="1100" dirty="0">
                <a:solidFill>
                  <a:schemeClr val="bg1"/>
                </a:solidFill>
              </a:rPr>
              <a:t>Public Awareness</a:t>
            </a:r>
          </a:p>
          <a:p>
            <a:r>
              <a:rPr lang="en-US" sz="1100" dirty="0">
                <a:solidFill>
                  <a:schemeClr val="bg1"/>
                </a:solidFill>
              </a:rPr>
              <a:t>Technological Development</a:t>
            </a:r>
          </a:p>
          <a:p>
            <a:r>
              <a:rPr lang="en-US" sz="1100" dirty="0">
                <a:solidFill>
                  <a:schemeClr val="bg1"/>
                </a:solidFill>
              </a:rPr>
              <a:t>Corporate Posture and Approach </a:t>
            </a:r>
          </a:p>
        </p:txBody>
      </p:sp>
      <p:pic>
        <p:nvPicPr>
          <p:cNvPr id="2052" name="Picture 4" descr="Pin on Health Equity + Built Environment">
            <a:extLst>
              <a:ext uri="{FF2B5EF4-FFF2-40B4-BE49-F238E27FC236}">
                <a16:creationId xmlns:a16="http://schemas.microsoft.com/office/drawing/2014/main" id="{26D97020-6F7F-094A-A81C-0FF46DE294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574" y="2030061"/>
            <a:ext cx="1631237" cy="14841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lobal Reporting Initiative">
            <a:extLst>
              <a:ext uri="{FF2B5EF4-FFF2-40B4-BE49-F238E27FC236}">
                <a16:creationId xmlns:a16="http://schemas.microsoft.com/office/drawing/2014/main" id="{125C2E7D-EF62-8945-B8C6-347C5CF22E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358" y="2030061"/>
            <a:ext cx="1460230" cy="14784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DP (@CDP) / Twitter">
            <a:extLst>
              <a:ext uri="{FF2B5EF4-FFF2-40B4-BE49-F238E27FC236}">
                <a16:creationId xmlns:a16="http://schemas.microsoft.com/office/drawing/2014/main" id="{F3CA19A6-8AFA-9344-886C-F14A3C2A9A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3250" y="1295265"/>
            <a:ext cx="1114518" cy="11284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nvision2030: 17 goals to transform the world for persons with disabilities  | United Nations Enable">
            <a:extLst>
              <a:ext uri="{FF2B5EF4-FFF2-40B4-BE49-F238E27FC236}">
                <a16:creationId xmlns:a16="http://schemas.microsoft.com/office/drawing/2014/main" id="{AD3DB6FB-C53E-6849-A435-F99F085145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4803" y="2043002"/>
            <a:ext cx="2201903" cy="146793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ustainability Accounting Standards Board - Wikipedia">
            <a:extLst>
              <a:ext uri="{FF2B5EF4-FFF2-40B4-BE49-F238E27FC236}">
                <a16:creationId xmlns:a16="http://schemas.microsoft.com/office/drawing/2014/main" id="{32132B8D-E8F8-B44A-905A-AC6D91B6B2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8393" y="1288098"/>
            <a:ext cx="1127383" cy="112842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NG amongst leaders in Dow Jones Sustainability Indices | ING">
            <a:extLst>
              <a:ext uri="{FF2B5EF4-FFF2-40B4-BE49-F238E27FC236}">
                <a16:creationId xmlns:a16="http://schemas.microsoft.com/office/drawing/2014/main" id="{91E6851F-61EE-8F41-8F7C-B0E2DF8088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1105" y="2475418"/>
            <a:ext cx="1242471" cy="112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91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TextBox 10"/>
          <p:cNvSpPr txBox="1">
            <a:spLocks noChangeArrowheads="1"/>
          </p:cNvSpPr>
          <p:nvPr/>
        </p:nvSpPr>
        <p:spPr bwMode="auto">
          <a:xfrm>
            <a:off x="5060950" y="384968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endParaRPr lang="en-US" altLang="en-US" sz="2400">
              <a:latin typeface="Times New Roman" charset="0"/>
            </a:endParaRPr>
          </a:p>
        </p:txBody>
      </p:sp>
      <p:sp>
        <p:nvSpPr>
          <p:cNvPr id="2" name="AutoShape 2" descr="Image result for erb institut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6">
            <a:extLst>
              <a:ext uri="{FF2B5EF4-FFF2-40B4-BE49-F238E27FC236}">
                <a16:creationId xmlns:a16="http://schemas.microsoft.com/office/drawing/2014/main" id="{CE01D23E-8847-2049-BAA5-959133093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2"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78CB029-6A94-AB48-BD14-B883ED5601AE}"/>
              </a:ext>
            </a:extLst>
          </p:cNvPr>
          <p:cNvSpPr txBox="1"/>
          <p:nvPr/>
        </p:nvSpPr>
        <p:spPr>
          <a:xfrm>
            <a:off x="478714" y="438388"/>
            <a:ext cx="9653605" cy="584775"/>
          </a:xfrm>
          <a:prstGeom prst="rect">
            <a:avLst/>
          </a:prstGeom>
          <a:noFill/>
        </p:spPr>
        <p:txBody>
          <a:bodyPr wrap="none" rtlCol="0">
            <a:spAutoFit/>
          </a:bodyPr>
          <a:lstStyle/>
          <a:p>
            <a:r>
              <a:rPr lang="en-US" sz="3200" b="1" dirty="0">
                <a:solidFill>
                  <a:srgbClr val="00B0F0"/>
                </a:solidFill>
                <a:latin typeface="Arial" panose="020B0604020202020204" pitchFamily="34" charset="0"/>
                <a:cs typeface="Arial" panose="020B0604020202020204" pitchFamily="34" charset="0"/>
              </a:rPr>
              <a:t>What do we mean when we say “sustainability”?</a:t>
            </a:r>
            <a:endParaRPr lang="en-US" sz="3200" b="1" u="sng" dirty="0">
              <a:solidFill>
                <a:srgbClr val="00B0F0"/>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DAB3E8C5-6C6A-D342-BEF2-153B7FE25391}"/>
              </a:ext>
            </a:extLst>
          </p:cNvPr>
          <p:cNvCxnSpPr>
            <a:cxnSpLocks/>
          </p:cNvCxnSpPr>
          <p:nvPr/>
        </p:nvCxnSpPr>
        <p:spPr>
          <a:xfrm>
            <a:off x="265297" y="3762378"/>
            <a:ext cx="11561447"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1798FA-1595-4647-84EA-33226E4D7D15}"/>
              </a:ext>
            </a:extLst>
          </p:cNvPr>
          <p:cNvSpPr txBox="1"/>
          <p:nvPr/>
        </p:nvSpPr>
        <p:spPr>
          <a:xfrm>
            <a:off x="449448" y="3880308"/>
            <a:ext cx="10126490" cy="369332"/>
          </a:xfrm>
          <a:prstGeom prst="rect">
            <a:avLst/>
          </a:prstGeom>
          <a:noFill/>
        </p:spPr>
        <p:txBody>
          <a:bodyPr wrap="none" rtlCol="0">
            <a:spAutoFit/>
          </a:bodyPr>
          <a:lstStyle/>
          <a:p>
            <a:r>
              <a:rPr lang="en-US" dirty="0">
                <a:solidFill>
                  <a:schemeClr val="accent1">
                    <a:lumMod val="20000"/>
                    <a:lumOff val="80000"/>
                  </a:schemeClr>
                </a:solidFill>
              </a:rPr>
              <a:t>1987                   </a:t>
            </a:r>
            <a:r>
              <a:rPr lang="en-US" dirty="0">
                <a:solidFill>
                  <a:srgbClr val="FF0000"/>
                </a:solidFill>
              </a:rPr>
              <a:t>2018</a:t>
            </a:r>
            <a:r>
              <a:rPr lang="en-US" dirty="0">
                <a:solidFill>
                  <a:schemeClr val="accent1">
                    <a:lumMod val="20000"/>
                    <a:lumOff val="80000"/>
                  </a:schemeClr>
                </a:solidFill>
              </a:rPr>
              <a:t>                         1997                  2000    2008   2011                         2015                               </a:t>
            </a:r>
          </a:p>
        </p:txBody>
      </p:sp>
      <p:pic>
        <p:nvPicPr>
          <p:cNvPr id="2050" name="Picture 2" descr="Our Common Future - Wikipedia">
            <a:extLst>
              <a:ext uri="{FF2B5EF4-FFF2-40B4-BE49-F238E27FC236}">
                <a16:creationId xmlns:a16="http://schemas.microsoft.com/office/drawing/2014/main" id="{9EAE0805-5271-214D-95E4-0A08DB5A8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97" y="2018484"/>
            <a:ext cx="1004898" cy="148415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310490DB-ECC1-FC45-A3F7-8A1E151478B7}"/>
              </a:ext>
            </a:extLst>
          </p:cNvPr>
          <p:cNvSpPr/>
          <p:nvPr/>
        </p:nvSpPr>
        <p:spPr>
          <a:xfrm>
            <a:off x="265297" y="4253666"/>
            <a:ext cx="11469367" cy="206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latin typeface="Bernard MT Condensed" panose="02050806060905020404" pitchFamily="18" charset="77"/>
              </a:rPr>
              <a:t>CHANGING:</a:t>
            </a:r>
            <a:r>
              <a:rPr lang="en-US" sz="4400" dirty="0"/>
              <a:t> </a:t>
            </a:r>
          </a:p>
        </p:txBody>
      </p:sp>
      <p:sp>
        <p:nvSpPr>
          <p:cNvPr id="13" name="TextBox 12">
            <a:extLst>
              <a:ext uri="{FF2B5EF4-FFF2-40B4-BE49-F238E27FC236}">
                <a16:creationId xmlns:a16="http://schemas.microsoft.com/office/drawing/2014/main" id="{BEC313F8-407B-C747-8587-B035C63691A9}"/>
              </a:ext>
            </a:extLst>
          </p:cNvPr>
          <p:cNvSpPr txBox="1"/>
          <p:nvPr/>
        </p:nvSpPr>
        <p:spPr>
          <a:xfrm>
            <a:off x="3147500" y="4818293"/>
            <a:ext cx="4012637" cy="938719"/>
          </a:xfrm>
          <a:prstGeom prst="rect">
            <a:avLst/>
          </a:prstGeom>
          <a:noFill/>
        </p:spPr>
        <p:txBody>
          <a:bodyPr wrap="none" rtlCol="0">
            <a:spAutoFit/>
          </a:bodyPr>
          <a:lstStyle/>
          <a:p>
            <a:r>
              <a:rPr lang="en-US" sz="1100" dirty="0">
                <a:solidFill>
                  <a:schemeClr val="bg1"/>
                </a:solidFill>
              </a:rPr>
              <a:t>Scientific Knowledge and Nature of Environmental and Social Issues</a:t>
            </a:r>
          </a:p>
          <a:p>
            <a:r>
              <a:rPr lang="en-US" sz="1100" dirty="0">
                <a:solidFill>
                  <a:schemeClr val="bg1"/>
                </a:solidFill>
              </a:rPr>
              <a:t>Political Environment</a:t>
            </a:r>
          </a:p>
          <a:p>
            <a:r>
              <a:rPr lang="en-US" sz="1100" dirty="0">
                <a:solidFill>
                  <a:schemeClr val="bg1"/>
                </a:solidFill>
              </a:rPr>
              <a:t>Public Awareness</a:t>
            </a:r>
          </a:p>
          <a:p>
            <a:r>
              <a:rPr lang="en-US" sz="1100" dirty="0">
                <a:solidFill>
                  <a:schemeClr val="bg1"/>
                </a:solidFill>
              </a:rPr>
              <a:t>Technological Development</a:t>
            </a:r>
          </a:p>
          <a:p>
            <a:r>
              <a:rPr lang="en-US" sz="1100" dirty="0">
                <a:solidFill>
                  <a:schemeClr val="bg1"/>
                </a:solidFill>
              </a:rPr>
              <a:t>Corporate Posture and Approach </a:t>
            </a:r>
          </a:p>
        </p:txBody>
      </p:sp>
      <p:pic>
        <p:nvPicPr>
          <p:cNvPr id="2052" name="Picture 4" descr="Pin on Health Equity + Built Environment">
            <a:extLst>
              <a:ext uri="{FF2B5EF4-FFF2-40B4-BE49-F238E27FC236}">
                <a16:creationId xmlns:a16="http://schemas.microsoft.com/office/drawing/2014/main" id="{26D97020-6F7F-094A-A81C-0FF46DE294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574" y="2030061"/>
            <a:ext cx="1631237" cy="14841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lobal Reporting Initiative">
            <a:extLst>
              <a:ext uri="{FF2B5EF4-FFF2-40B4-BE49-F238E27FC236}">
                <a16:creationId xmlns:a16="http://schemas.microsoft.com/office/drawing/2014/main" id="{125C2E7D-EF62-8945-B8C6-347C5CF22E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358" y="2030061"/>
            <a:ext cx="1460230" cy="1478455"/>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B3EA1AF4-9C0F-584F-8EC7-1BA9FBFFE03D}"/>
              </a:ext>
            </a:extLst>
          </p:cNvPr>
          <p:cNvSpPr/>
          <p:nvPr/>
        </p:nvSpPr>
        <p:spPr>
          <a:xfrm>
            <a:off x="1449222" y="2031184"/>
            <a:ext cx="1631237" cy="15331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3B862DC-D10D-3944-A81D-EE6124A76EA9}"/>
              </a:ext>
            </a:extLst>
          </p:cNvPr>
          <p:cNvCxnSpPr>
            <a:cxnSpLocks/>
          </p:cNvCxnSpPr>
          <p:nvPr/>
        </p:nvCxnSpPr>
        <p:spPr>
          <a:xfrm flipV="1">
            <a:off x="1688110" y="2255707"/>
            <a:ext cx="1153459" cy="10840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6" name="Picture 8" descr="CDP (@CDP) / Twitter">
            <a:extLst>
              <a:ext uri="{FF2B5EF4-FFF2-40B4-BE49-F238E27FC236}">
                <a16:creationId xmlns:a16="http://schemas.microsoft.com/office/drawing/2014/main" id="{F3CA19A6-8AFA-9344-886C-F14A3C2A9A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3250" y="1295265"/>
            <a:ext cx="1114518" cy="11284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nvision2030: 17 goals to transform the world for persons with disabilities  | United Nations Enable">
            <a:extLst>
              <a:ext uri="{FF2B5EF4-FFF2-40B4-BE49-F238E27FC236}">
                <a16:creationId xmlns:a16="http://schemas.microsoft.com/office/drawing/2014/main" id="{AD3DB6FB-C53E-6849-A435-F99F085145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4803" y="2043002"/>
            <a:ext cx="2201903" cy="146793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ustainability Accounting Standards Board - Wikipedia">
            <a:extLst>
              <a:ext uri="{FF2B5EF4-FFF2-40B4-BE49-F238E27FC236}">
                <a16:creationId xmlns:a16="http://schemas.microsoft.com/office/drawing/2014/main" id="{32132B8D-E8F8-B44A-905A-AC6D91B6B2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8393" y="1288098"/>
            <a:ext cx="1127383" cy="112842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NG amongst leaders in Dow Jones Sustainability Indices | ING">
            <a:extLst>
              <a:ext uri="{FF2B5EF4-FFF2-40B4-BE49-F238E27FC236}">
                <a16:creationId xmlns:a16="http://schemas.microsoft.com/office/drawing/2014/main" id="{91E6851F-61EE-8F41-8F7C-B0E2DF8088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1105" y="2475418"/>
            <a:ext cx="1242471" cy="112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2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TextBox 10"/>
          <p:cNvSpPr txBox="1">
            <a:spLocks noChangeArrowheads="1"/>
          </p:cNvSpPr>
          <p:nvPr/>
        </p:nvSpPr>
        <p:spPr bwMode="auto">
          <a:xfrm>
            <a:off x="5060950" y="384968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endParaRPr lang="en-US" altLang="en-US" sz="2400">
              <a:latin typeface="Times New Roman" charset="0"/>
            </a:endParaRPr>
          </a:p>
        </p:txBody>
      </p:sp>
      <p:sp>
        <p:nvSpPr>
          <p:cNvPr id="2" name="AutoShape 2" descr="Image result for erb institut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6">
            <a:extLst>
              <a:ext uri="{FF2B5EF4-FFF2-40B4-BE49-F238E27FC236}">
                <a16:creationId xmlns:a16="http://schemas.microsoft.com/office/drawing/2014/main" id="{CE01D23E-8847-2049-BAA5-959133093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96" y="6329723"/>
            <a:ext cx="401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0631067" y="6430169"/>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100" b="1" dirty="0">
                <a:solidFill>
                  <a:srgbClr val="4FA5F7"/>
                </a:solidFill>
              </a:rPr>
              <a:t>@</a:t>
            </a:r>
            <a:r>
              <a:rPr lang="en-US" altLang="en-US" sz="1100" b="1" dirty="0" err="1">
                <a:solidFill>
                  <a:srgbClr val="4FA5F7"/>
                </a:solidFill>
              </a:rPr>
              <a:t>HoffmanAndy</a:t>
            </a:r>
            <a:endParaRPr lang="en-US" altLang="en-US" sz="1100" dirty="0">
              <a:solidFill>
                <a:srgbClr val="4FA5F7"/>
              </a:solidFill>
            </a:endParaRPr>
          </a:p>
        </p:txBody>
      </p:sp>
      <p:pic>
        <p:nvPicPr>
          <p:cNvPr id="12" name="Picture 11" descr="Twitter_logo_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1054" y="6479149"/>
            <a:ext cx="2000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78CB029-6A94-AB48-BD14-B883ED5601AE}"/>
              </a:ext>
            </a:extLst>
          </p:cNvPr>
          <p:cNvSpPr txBox="1"/>
          <p:nvPr/>
        </p:nvSpPr>
        <p:spPr>
          <a:xfrm>
            <a:off x="478714" y="438388"/>
            <a:ext cx="9653605" cy="584775"/>
          </a:xfrm>
          <a:prstGeom prst="rect">
            <a:avLst/>
          </a:prstGeom>
          <a:noFill/>
        </p:spPr>
        <p:txBody>
          <a:bodyPr wrap="none" rtlCol="0">
            <a:spAutoFit/>
          </a:bodyPr>
          <a:lstStyle/>
          <a:p>
            <a:r>
              <a:rPr lang="en-US" sz="3200" b="1" dirty="0">
                <a:solidFill>
                  <a:srgbClr val="00B0F0"/>
                </a:solidFill>
                <a:latin typeface="Arial" panose="020B0604020202020204" pitchFamily="34" charset="0"/>
                <a:cs typeface="Arial" panose="020B0604020202020204" pitchFamily="34" charset="0"/>
              </a:rPr>
              <a:t>What do we mean when we say “sustainability”?</a:t>
            </a:r>
            <a:endParaRPr lang="en-US" sz="3200" b="1" u="sng" dirty="0">
              <a:solidFill>
                <a:srgbClr val="00B0F0"/>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DAB3E8C5-6C6A-D342-BEF2-153B7FE25391}"/>
              </a:ext>
            </a:extLst>
          </p:cNvPr>
          <p:cNvCxnSpPr>
            <a:cxnSpLocks/>
          </p:cNvCxnSpPr>
          <p:nvPr/>
        </p:nvCxnSpPr>
        <p:spPr>
          <a:xfrm>
            <a:off x="265297" y="3762378"/>
            <a:ext cx="11561447"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1798FA-1595-4647-84EA-33226E4D7D15}"/>
              </a:ext>
            </a:extLst>
          </p:cNvPr>
          <p:cNvSpPr txBox="1"/>
          <p:nvPr/>
        </p:nvSpPr>
        <p:spPr>
          <a:xfrm>
            <a:off x="449448" y="3880308"/>
            <a:ext cx="10700365" cy="369332"/>
          </a:xfrm>
          <a:prstGeom prst="rect">
            <a:avLst/>
          </a:prstGeom>
          <a:noFill/>
        </p:spPr>
        <p:txBody>
          <a:bodyPr wrap="none" rtlCol="0">
            <a:spAutoFit/>
          </a:bodyPr>
          <a:lstStyle/>
          <a:p>
            <a:r>
              <a:rPr lang="en-US" dirty="0">
                <a:solidFill>
                  <a:schemeClr val="accent1">
                    <a:lumMod val="20000"/>
                    <a:lumOff val="80000"/>
                  </a:schemeClr>
                </a:solidFill>
              </a:rPr>
              <a:t>1987                   1997                         1997                  2000    2008   2011                         2015                                2018</a:t>
            </a:r>
          </a:p>
        </p:txBody>
      </p:sp>
      <p:pic>
        <p:nvPicPr>
          <p:cNvPr id="2050" name="Picture 2" descr="Our Common Future - Wikipedia">
            <a:extLst>
              <a:ext uri="{FF2B5EF4-FFF2-40B4-BE49-F238E27FC236}">
                <a16:creationId xmlns:a16="http://schemas.microsoft.com/office/drawing/2014/main" id="{9EAE0805-5271-214D-95E4-0A08DB5A8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97" y="2018484"/>
            <a:ext cx="1004898" cy="148415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310490DB-ECC1-FC45-A3F7-8A1E151478B7}"/>
              </a:ext>
            </a:extLst>
          </p:cNvPr>
          <p:cNvSpPr/>
          <p:nvPr/>
        </p:nvSpPr>
        <p:spPr>
          <a:xfrm>
            <a:off x="265297" y="4253666"/>
            <a:ext cx="11469367" cy="206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latin typeface="Bernard MT Condensed" panose="02050806060905020404" pitchFamily="18" charset="77"/>
              </a:rPr>
              <a:t>CHANGING:</a:t>
            </a:r>
            <a:r>
              <a:rPr lang="en-US" sz="4400" dirty="0"/>
              <a:t> </a:t>
            </a:r>
          </a:p>
        </p:txBody>
      </p:sp>
      <p:sp>
        <p:nvSpPr>
          <p:cNvPr id="13" name="TextBox 12">
            <a:extLst>
              <a:ext uri="{FF2B5EF4-FFF2-40B4-BE49-F238E27FC236}">
                <a16:creationId xmlns:a16="http://schemas.microsoft.com/office/drawing/2014/main" id="{BEC313F8-407B-C747-8587-B035C63691A9}"/>
              </a:ext>
            </a:extLst>
          </p:cNvPr>
          <p:cNvSpPr txBox="1"/>
          <p:nvPr/>
        </p:nvSpPr>
        <p:spPr>
          <a:xfrm>
            <a:off x="3147500" y="4818293"/>
            <a:ext cx="4012637" cy="938719"/>
          </a:xfrm>
          <a:prstGeom prst="rect">
            <a:avLst/>
          </a:prstGeom>
          <a:noFill/>
        </p:spPr>
        <p:txBody>
          <a:bodyPr wrap="none" rtlCol="0">
            <a:spAutoFit/>
          </a:bodyPr>
          <a:lstStyle/>
          <a:p>
            <a:r>
              <a:rPr lang="en-US" sz="1100" dirty="0">
                <a:solidFill>
                  <a:schemeClr val="bg1"/>
                </a:solidFill>
              </a:rPr>
              <a:t>Scientific Knowledge and Nature of Environmental and Social Issues</a:t>
            </a:r>
          </a:p>
          <a:p>
            <a:r>
              <a:rPr lang="en-US" sz="1100" dirty="0">
                <a:solidFill>
                  <a:schemeClr val="bg1"/>
                </a:solidFill>
              </a:rPr>
              <a:t>Political Environment</a:t>
            </a:r>
          </a:p>
          <a:p>
            <a:r>
              <a:rPr lang="en-US" sz="1100" dirty="0">
                <a:solidFill>
                  <a:schemeClr val="bg1"/>
                </a:solidFill>
              </a:rPr>
              <a:t>Public Awareness</a:t>
            </a:r>
          </a:p>
          <a:p>
            <a:r>
              <a:rPr lang="en-US" sz="1100" dirty="0">
                <a:solidFill>
                  <a:schemeClr val="bg1"/>
                </a:solidFill>
              </a:rPr>
              <a:t>Technological Development</a:t>
            </a:r>
          </a:p>
          <a:p>
            <a:r>
              <a:rPr lang="en-US" sz="1100" dirty="0">
                <a:solidFill>
                  <a:schemeClr val="bg1"/>
                </a:solidFill>
              </a:rPr>
              <a:t>Corporate Posture and Approach </a:t>
            </a:r>
          </a:p>
        </p:txBody>
      </p:sp>
      <p:pic>
        <p:nvPicPr>
          <p:cNvPr id="2052" name="Picture 4" descr="Pin on Health Equity + Built Environment">
            <a:extLst>
              <a:ext uri="{FF2B5EF4-FFF2-40B4-BE49-F238E27FC236}">
                <a16:creationId xmlns:a16="http://schemas.microsoft.com/office/drawing/2014/main" id="{26D97020-6F7F-094A-A81C-0FF46DE294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574" y="2030061"/>
            <a:ext cx="1631237" cy="14841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lobal Reporting Initiative">
            <a:extLst>
              <a:ext uri="{FF2B5EF4-FFF2-40B4-BE49-F238E27FC236}">
                <a16:creationId xmlns:a16="http://schemas.microsoft.com/office/drawing/2014/main" id="{125C2E7D-EF62-8945-B8C6-347C5CF22E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358" y="2030061"/>
            <a:ext cx="1460230" cy="14784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DP (@CDP) / Twitter">
            <a:extLst>
              <a:ext uri="{FF2B5EF4-FFF2-40B4-BE49-F238E27FC236}">
                <a16:creationId xmlns:a16="http://schemas.microsoft.com/office/drawing/2014/main" id="{F3CA19A6-8AFA-9344-886C-F14A3C2A9A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3250" y="1295265"/>
            <a:ext cx="1114518" cy="11284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nvision2030: 17 goals to transform the world for persons with disabilities  | United Nations Enable">
            <a:extLst>
              <a:ext uri="{FF2B5EF4-FFF2-40B4-BE49-F238E27FC236}">
                <a16:creationId xmlns:a16="http://schemas.microsoft.com/office/drawing/2014/main" id="{AD3DB6FB-C53E-6849-A435-F99F085145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4803" y="2043002"/>
            <a:ext cx="2201903" cy="146793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ustainability Accounting Standards Board - Wikipedia">
            <a:extLst>
              <a:ext uri="{FF2B5EF4-FFF2-40B4-BE49-F238E27FC236}">
                <a16:creationId xmlns:a16="http://schemas.microsoft.com/office/drawing/2014/main" id="{32132B8D-E8F8-B44A-905A-AC6D91B6B2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8393" y="1288098"/>
            <a:ext cx="1127383" cy="112842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NG amongst leaders in Dow Jones Sustainability Indices | ING">
            <a:extLst>
              <a:ext uri="{FF2B5EF4-FFF2-40B4-BE49-F238E27FC236}">
                <a16:creationId xmlns:a16="http://schemas.microsoft.com/office/drawing/2014/main" id="{91E6851F-61EE-8F41-8F7C-B0E2DF8088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1105" y="2475418"/>
            <a:ext cx="1242471" cy="11284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What is ESG investing? | MoneyLion">
            <a:extLst>
              <a:ext uri="{FF2B5EF4-FFF2-40B4-BE49-F238E27FC236}">
                <a16:creationId xmlns:a16="http://schemas.microsoft.com/office/drawing/2014/main" id="{617BC80C-0C93-2240-8506-3DF314AADF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6927" y="2041954"/>
            <a:ext cx="1680678" cy="149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46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1583</Words>
  <Application>Microsoft Office PowerPoint</Application>
  <PresentationFormat>Widescreen</PresentationFormat>
  <Paragraphs>399</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American Typewriter</vt:lpstr>
      <vt:lpstr>Arial</vt:lpstr>
      <vt:lpstr>Bernard MT Condensed</vt:lpstr>
      <vt:lpstr>Calibri</vt:lpstr>
      <vt:lpstr>Calibri Light</vt:lpstr>
      <vt:lpstr>Lucida Handwriting</vt:lpstr>
      <vt:lpstr>Times New Roman</vt:lpstr>
      <vt:lpstr>Trebuchet MS</vt:lpstr>
      <vt:lpstr>Office Theme</vt:lpstr>
      <vt:lpstr>SUSTAINABLE ENTERPRISES Sustainability: A Call to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Andrew J. Hoffman Holcim (US) Professor of Sustainable Enterprise University of Michigan  email: ajhoff@umich.edu web: www.andrewhoffman.net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 Articles per year on B&amp;NE, 1975-2010 (Hoffman, 2011a)</dc:title>
  <dc:creator>Microsoft Office User</dc:creator>
  <cp:lastModifiedBy>Abdullah Qaisar</cp:lastModifiedBy>
  <cp:revision>165</cp:revision>
  <cp:lastPrinted>2018-12-13T15:00:08Z</cp:lastPrinted>
  <dcterms:created xsi:type="dcterms:W3CDTF">2017-10-17T08:28:04Z</dcterms:created>
  <dcterms:modified xsi:type="dcterms:W3CDTF">2021-11-19T17:55:56Z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1292918</vt:lpwstr>
  </property>
  <property fmtid="{D5CDD505-2E9C-101B-9397-08002B2CF9AE}" pid="3" name="NXPowerLiteSettings">
    <vt:lpwstr>F7000400038000</vt:lpwstr>
  </property>
  <property fmtid="{D5CDD505-2E9C-101B-9397-08002B2CF9AE}" pid="4" name="NXPowerLiteVersion">
    <vt:lpwstr>S9.1.2</vt:lpwstr>
  </property>
</Properties>
</file>