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80" r:id="rId5"/>
  </p:sldMasterIdLst>
  <p:notesMasterIdLst>
    <p:notesMasterId r:id="rId16"/>
  </p:notesMasterIdLst>
  <p:handoutMasterIdLst>
    <p:handoutMasterId r:id="rId17"/>
  </p:handoutMasterIdLst>
  <p:sldIdLst>
    <p:sldId id="257" r:id="rId6"/>
    <p:sldId id="258" r:id="rId7"/>
    <p:sldId id="299" r:id="rId8"/>
    <p:sldId id="293" r:id="rId9"/>
    <p:sldId id="270" r:id="rId10"/>
    <p:sldId id="284" r:id="rId11"/>
    <p:sldId id="267" r:id="rId12"/>
    <p:sldId id="300" r:id="rId13"/>
    <p:sldId id="301" r:id="rId14"/>
    <p:sldId id="269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Villmann" initials="RV" lastIdx="1" clrIdx="0">
    <p:extLst>
      <p:ext uri="{19B8F6BF-5375-455C-9EA6-DF929625EA0E}">
        <p15:presenceInfo xmlns:p15="http://schemas.microsoft.com/office/powerpoint/2012/main" userId="Rebecca Vill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60"/>
    <a:srgbClr val="717073"/>
    <a:srgbClr val="2C2C2C"/>
    <a:srgbClr val="00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86"/>
    </p:cViewPr>
  </p:sorterViewPr>
  <p:notesViewPr>
    <p:cSldViewPr snapToGrid="0">
      <p:cViewPr varScale="1">
        <p:scale>
          <a:sx n="61" d="100"/>
          <a:sy n="61" d="100"/>
        </p:scale>
        <p:origin x="3125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32E76-EFCE-4A33-B753-EC4E881476CF}" type="doc">
      <dgm:prSet loTypeId="urn:microsoft.com/office/officeart/2005/8/layout/hierarchy4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BF4B25-571F-4824-9D07-D4F3C594072D}">
      <dgm:prSet custT="1"/>
      <dgm:spPr>
        <a:solidFill>
          <a:srgbClr val="54B948"/>
        </a:solidFill>
        <a:ln>
          <a:noFill/>
        </a:ln>
      </dgm:spPr>
      <dgm:t>
        <a:bodyPr lIns="108000" tIns="0"/>
        <a:lstStyle/>
        <a:p>
          <a:pPr algn="l"/>
          <a:endParaRPr lang="en-CA" sz="1800" dirty="0"/>
        </a:p>
        <a:p>
          <a:pPr algn="l"/>
          <a:endParaRPr lang="en-CA" sz="1800" dirty="0"/>
        </a:p>
        <a:p>
          <a:pPr algn="l"/>
          <a:r>
            <a:rPr lang="en-CA" sz="1800" dirty="0"/>
            <a:t>Creating </a:t>
          </a:r>
          <a:br>
            <a:rPr lang="en-CA" sz="1800" dirty="0"/>
          </a:br>
          <a:r>
            <a:rPr lang="en-CA" sz="1800" dirty="0"/>
            <a:t>future-focused pre-certification CPAs</a:t>
          </a:r>
          <a:endParaRPr lang="en-US" sz="1800" dirty="0"/>
        </a:p>
      </dgm:t>
    </dgm:pt>
    <dgm:pt modelId="{66D30C0D-A37B-4E14-B4A9-0566985E5FAB}" type="parTrans" cxnId="{B7E1D1B0-3A52-481B-9A81-ADB3BEC34F25}">
      <dgm:prSet/>
      <dgm:spPr/>
      <dgm:t>
        <a:bodyPr/>
        <a:lstStyle/>
        <a:p>
          <a:endParaRPr lang="en-US"/>
        </a:p>
      </dgm:t>
    </dgm:pt>
    <dgm:pt modelId="{3BFB15FE-474E-41CD-A4AF-0EE2BC558834}" type="sibTrans" cxnId="{B7E1D1B0-3A52-481B-9A81-ADB3BEC34F25}">
      <dgm:prSet/>
      <dgm:spPr/>
      <dgm:t>
        <a:bodyPr/>
        <a:lstStyle/>
        <a:p>
          <a:endParaRPr lang="en-US"/>
        </a:p>
      </dgm:t>
    </dgm:pt>
    <dgm:pt modelId="{6D56B061-B3C0-455C-B364-AD88842A6978}">
      <dgm:prSet custT="1"/>
      <dgm:spPr>
        <a:blipFill dpi="0" rotWithShape="0">
          <a:blip xmlns:r="http://schemas.openxmlformats.org/officeDocument/2006/relationships" r:embed="rId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3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 lIns="108000" tIns="0"/>
        <a:lstStyle/>
        <a:p>
          <a:pPr algn="l"/>
          <a:endParaRPr lang="en-CA" sz="1800" dirty="0"/>
        </a:p>
        <a:p>
          <a:pPr algn="l"/>
          <a:endParaRPr lang="en-CA" sz="1800" dirty="0"/>
        </a:p>
        <a:p>
          <a:pPr algn="l"/>
          <a:r>
            <a:rPr lang="en-CA" sz="1800" dirty="0"/>
            <a:t>Laying the foundations for evergreen learning</a:t>
          </a:r>
          <a:endParaRPr lang="en-US" sz="1800" dirty="0"/>
        </a:p>
      </dgm:t>
    </dgm:pt>
    <dgm:pt modelId="{6C8DA040-DF77-4005-9E15-7FF8B217A85E}" type="parTrans" cxnId="{C255460F-9C72-4D13-9C01-6461E0044237}">
      <dgm:prSet/>
      <dgm:spPr/>
      <dgm:t>
        <a:bodyPr/>
        <a:lstStyle/>
        <a:p>
          <a:endParaRPr lang="en-US"/>
        </a:p>
      </dgm:t>
    </dgm:pt>
    <dgm:pt modelId="{CF85AA69-D890-48D6-87BF-FC5E90C2A59D}" type="sibTrans" cxnId="{C255460F-9C72-4D13-9C01-6461E0044237}">
      <dgm:prSet/>
      <dgm:spPr/>
      <dgm:t>
        <a:bodyPr/>
        <a:lstStyle/>
        <a:p>
          <a:endParaRPr lang="en-US"/>
        </a:p>
      </dgm:t>
    </dgm:pt>
    <dgm:pt modelId="{DCC7064D-531C-45A0-8FAE-14AC5205AA5D}">
      <dgm:prSet custT="1"/>
      <dgm:spPr>
        <a:solidFill>
          <a:srgbClr val="4BBC31"/>
        </a:solidFill>
        <a:ln>
          <a:noFill/>
        </a:ln>
      </dgm:spPr>
      <dgm:t>
        <a:bodyPr lIns="108000" tIns="108000"/>
        <a:lstStyle/>
        <a:p>
          <a:pPr algn="l"/>
          <a:endParaRPr lang="en-CA" sz="1800" dirty="0"/>
        </a:p>
        <a:p>
          <a:pPr algn="l"/>
          <a:r>
            <a:rPr lang="en-CA" sz="1800" dirty="0"/>
            <a:t>Focusing on a foundational common core</a:t>
          </a:r>
          <a:endParaRPr lang="en-US" sz="1800" dirty="0"/>
        </a:p>
      </dgm:t>
    </dgm:pt>
    <dgm:pt modelId="{BF53F457-D212-45C7-8207-8E1C8F7E0EF8}" type="parTrans" cxnId="{37689232-EFDB-42DD-99E7-DFDE7DDA8940}">
      <dgm:prSet/>
      <dgm:spPr/>
      <dgm:t>
        <a:bodyPr/>
        <a:lstStyle/>
        <a:p>
          <a:endParaRPr lang="en-US"/>
        </a:p>
      </dgm:t>
    </dgm:pt>
    <dgm:pt modelId="{04040D4E-7124-4234-B9A3-EE3ECEC933AF}" type="sibTrans" cxnId="{37689232-EFDB-42DD-99E7-DFDE7DDA8940}">
      <dgm:prSet/>
      <dgm:spPr/>
      <dgm:t>
        <a:bodyPr/>
        <a:lstStyle/>
        <a:p>
          <a:endParaRPr lang="en-US"/>
        </a:p>
      </dgm:t>
    </dgm:pt>
    <dgm:pt modelId="{66EB9B06-A175-47A3-AF45-BD9325B8E5DF}">
      <dgm:prSet custT="1"/>
      <dgm:spPr>
        <a:blipFill dpi="0" rotWithShape="0">
          <a:blip xmlns:r="http://schemas.openxmlformats.org/officeDocument/2006/relationships"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3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 lIns="108000" tIns="216000"/>
        <a:lstStyle/>
        <a:p>
          <a:pPr algn="l"/>
          <a:r>
            <a:rPr lang="en-CA" sz="1800" dirty="0"/>
            <a:t>Embedding an ethical mindset </a:t>
          </a:r>
          <a:endParaRPr lang="en-US" sz="1800" dirty="0"/>
        </a:p>
      </dgm:t>
    </dgm:pt>
    <dgm:pt modelId="{B59427B9-2290-4025-9B46-7598FEEC1F67}" type="parTrans" cxnId="{FF7D7A53-048C-4570-9BBD-A9633EF6B573}">
      <dgm:prSet/>
      <dgm:spPr/>
      <dgm:t>
        <a:bodyPr/>
        <a:lstStyle/>
        <a:p>
          <a:endParaRPr lang="en-US"/>
        </a:p>
      </dgm:t>
    </dgm:pt>
    <dgm:pt modelId="{1E03F615-9A82-4436-95CC-24A231777A12}" type="sibTrans" cxnId="{FF7D7A53-048C-4570-9BBD-A9633EF6B573}">
      <dgm:prSet/>
      <dgm:spPr/>
      <dgm:t>
        <a:bodyPr/>
        <a:lstStyle/>
        <a:p>
          <a:endParaRPr lang="en-US"/>
        </a:p>
      </dgm:t>
    </dgm:pt>
    <dgm:pt modelId="{E12D07AF-7B5A-43B7-8438-10CC511A62C7}">
      <dgm:prSet custT="1"/>
      <dgm:spPr>
        <a:solidFill>
          <a:srgbClr val="16848F"/>
        </a:solidFill>
        <a:ln>
          <a:noFill/>
        </a:ln>
      </dgm:spPr>
      <dgm:t>
        <a:bodyPr lIns="108000" tIns="108000"/>
        <a:lstStyle/>
        <a:p>
          <a:pPr algn="l"/>
          <a:endParaRPr lang="en-CA" sz="1800" dirty="0"/>
        </a:p>
        <a:p>
          <a:pPr algn="l"/>
          <a:r>
            <a:rPr lang="en-CA" sz="1800" dirty="0"/>
            <a:t>Embracing the higher calling of the profession</a:t>
          </a:r>
          <a:endParaRPr lang="en-US" sz="1800" dirty="0"/>
        </a:p>
      </dgm:t>
    </dgm:pt>
    <dgm:pt modelId="{B097A06F-CE73-443D-A220-CA38592765F6}" type="parTrans" cxnId="{75A0D4C2-B66D-4934-80BB-A5D5D5D03878}">
      <dgm:prSet/>
      <dgm:spPr/>
      <dgm:t>
        <a:bodyPr/>
        <a:lstStyle/>
        <a:p>
          <a:endParaRPr lang="en-US"/>
        </a:p>
      </dgm:t>
    </dgm:pt>
    <dgm:pt modelId="{A2E6BF87-4BBF-44B2-BB5F-0AE38709046E}" type="sibTrans" cxnId="{75A0D4C2-B66D-4934-80BB-A5D5D5D03878}">
      <dgm:prSet/>
      <dgm:spPr/>
      <dgm:t>
        <a:bodyPr/>
        <a:lstStyle/>
        <a:p>
          <a:endParaRPr lang="en-US"/>
        </a:p>
      </dgm:t>
    </dgm:pt>
    <dgm:pt modelId="{AD048A3D-3A1C-4498-8BC7-11B1F4570330}">
      <dgm:prSet custT="1"/>
      <dgm:spPr>
        <a:blipFill dpi="0" rotWithShape="0">
          <a:blip xmlns:r="http://schemas.openxmlformats.org/officeDocument/2006/relationships"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 lIns="108000" rIns="36000"/>
        <a:lstStyle/>
        <a:p>
          <a:pPr algn="l"/>
          <a:endParaRPr lang="en-CA" sz="1800" dirty="0"/>
        </a:p>
        <a:p>
          <a:pPr algn="l"/>
          <a:r>
            <a:rPr lang="en-CA" sz="1800" dirty="0"/>
            <a:t>Fostering human skills and values	</a:t>
          </a:r>
          <a:endParaRPr lang="en-US" sz="1800" dirty="0"/>
        </a:p>
      </dgm:t>
    </dgm:pt>
    <dgm:pt modelId="{15B4DF73-B146-4EF3-93CE-7FC20C67E833}" type="sibTrans" cxnId="{0ABF7EDC-43DD-4172-9401-DE91E7A89509}">
      <dgm:prSet/>
      <dgm:spPr/>
      <dgm:t>
        <a:bodyPr/>
        <a:lstStyle/>
        <a:p>
          <a:endParaRPr lang="en-US"/>
        </a:p>
      </dgm:t>
    </dgm:pt>
    <dgm:pt modelId="{16CA2548-34E3-47B5-9E4C-E4D1DAD559D3}" type="parTrans" cxnId="{0ABF7EDC-43DD-4172-9401-DE91E7A89509}">
      <dgm:prSet/>
      <dgm:spPr/>
      <dgm:t>
        <a:bodyPr/>
        <a:lstStyle/>
        <a:p>
          <a:endParaRPr lang="en-US"/>
        </a:p>
      </dgm:t>
    </dgm:pt>
    <dgm:pt modelId="{F0C118F7-3734-AD45-8192-B3EB70956C5F}" type="pres">
      <dgm:prSet presAssocID="{C1532E76-EFCE-4A33-B753-EC4E881476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F4E011-17CC-154E-9CDF-4497145F7D68}" type="pres">
      <dgm:prSet presAssocID="{AD048A3D-3A1C-4498-8BC7-11B1F4570330}" presName="vertOne" presStyleCnt="0"/>
      <dgm:spPr/>
    </dgm:pt>
    <dgm:pt modelId="{78A6A03D-305E-5C45-8038-F47D6EDC55EA}" type="pres">
      <dgm:prSet presAssocID="{AD048A3D-3A1C-4498-8BC7-11B1F4570330}" presName="txOne" presStyleLbl="node0" presStyleIdx="0" presStyleCnt="6" custScaleX="390021" custLinFactNeighborX="-1552">
        <dgm:presLayoutVars>
          <dgm:chPref val="3"/>
        </dgm:presLayoutVars>
      </dgm:prSet>
      <dgm:spPr>
        <a:prstGeom prst="rect">
          <a:avLst/>
        </a:prstGeom>
      </dgm:spPr>
    </dgm:pt>
    <dgm:pt modelId="{61332EB4-2655-A74A-A75F-17A0EC268185}" type="pres">
      <dgm:prSet presAssocID="{AD048A3D-3A1C-4498-8BC7-11B1F4570330}" presName="horzOne" presStyleCnt="0"/>
      <dgm:spPr/>
    </dgm:pt>
    <dgm:pt modelId="{BAAFA6D8-8981-184C-9EB9-84E1C1253291}" type="pres">
      <dgm:prSet presAssocID="{15B4DF73-B146-4EF3-93CE-7FC20C67E833}" presName="sibSpaceOne" presStyleCnt="0"/>
      <dgm:spPr/>
    </dgm:pt>
    <dgm:pt modelId="{857F5F08-5AB3-7943-A5F4-2ACDF3A6713D}" type="pres">
      <dgm:prSet presAssocID="{AEBF4B25-571F-4824-9D07-D4F3C594072D}" presName="vertOne" presStyleCnt="0"/>
      <dgm:spPr/>
    </dgm:pt>
    <dgm:pt modelId="{2DBEED18-C837-2943-9BA6-53514B3138FE}" type="pres">
      <dgm:prSet presAssocID="{AEBF4B25-571F-4824-9D07-D4F3C594072D}" presName="txOne" presStyleLbl="node0" presStyleIdx="1" presStyleCnt="6" custScaleX="390021" custLinFactNeighborX="15">
        <dgm:presLayoutVars>
          <dgm:chPref val="3"/>
        </dgm:presLayoutVars>
      </dgm:prSet>
      <dgm:spPr>
        <a:prstGeom prst="rect">
          <a:avLst/>
        </a:prstGeom>
      </dgm:spPr>
    </dgm:pt>
    <dgm:pt modelId="{EE081897-D582-784D-B47A-5DA3AF162C15}" type="pres">
      <dgm:prSet presAssocID="{AEBF4B25-571F-4824-9D07-D4F3C594072D}" presName="horzOne" presStyleCnt="0"/>
      <dgm:spPr/>
    </dgm:pt>
    <dgm:pt modelId="{6AB842A7-183B-704A-9940-A7E8BEAA4968}" type="pres">
      <dgm:prSet presAssocID="{3BFB15FE-474E-41CD-A4AF-0EE2BC558834}" presName="sibSpaceOne" presStyleCnt="0"/>
      <dgm:spPr/>
    </dgm:pt>
    <dgm:pt modelId="{C0A45D09-FE8E-A94D-9C88-07EF953B75E6}" type="pres">
      <dgm:prSet presAssocID="{6D56B061-B3C0-455C-B364-AD88842A6978}" presName="vertOne" presStyleCnt="0"/>
      <dgm:spPr/>
    </dgm:pt>
    <dgm:pt modelId="{61BD53FF-F132-A64E-A9B0-DE023E9B9D64}" type="pres">
      <dgm:prSet presAssocID="{6D56B061-B3C0-455C-B364-AD88842A6978}" presName="txOne" presStyleLbl="node0" presStyleIdx="2" presStyleCnt="6" custScaleX="390021" custLinFactNeighborX="462" custLinFactNeighborY="-497">
        <dgm:presLayoutVars>
          <dgm:chPref val="3"/>
        </dgm:presLayoutVars>
      </dgm:prSet>
      <dgm:spPr>
        <a:prstGeom prst="rect">
          <a:avLst/>
        </a:prstGeom>
      </dgm:spPr>
    </dgm:pt>
    <dgm:pt modelId="{116E8F78-710B-3241-9D6F-0CC3EB03C6A5}" type="pres">
      <dgm:prSet presAssocID="{6D56B061-B3C0-455C-B364-AD88842A6978}" presName="horzOne" presStyleCnt="0"/>
      <dgm:spPr/>
    </dgm:pt>
    <dgm:pt modelId="{422D0E78-7516-6840-9079-C70BD0A80182}" type="pres">
      <dgm:prSet presAssocID="{CF85AA69-D890-48D6-87BF-FC5E90C2A59D}" presName="sibSpaceOne" presStyleCnt="0"/>
      <dgm:spPr/>
    </dgm:pt>
    <dgm:pt modelId="{07DF65BE-EA51-DF4C-9D5C-E9B267A12885}" type="pres">
      <dgm:prSet presAssocID="{DCC7064D-531C-45A0-8FAE-14AC5205AA5D}" presName="vertOne" presStyleCnt="0"/>
      <dgm:spPr/>
    </dgm:pt>
    <dgm:pt modelId="{7B45FB5C-BAA0-F24F-8517-53ACB578BD64}" type="pres">
      <dgm:prSet presAssocID="{DCC7064D-531C-45A0-8FAE-14AC5205AA5D}" presName="txOne" presStyleLbl="node0" presStyleIdx="3" presStyleCnt="6" custScaleX="390021" custLinFactNeighborX="462">
        <dgm:presLayoutVars>
          <dgm:chPref val="3"/>
        </dgm:presLayoutVars>
      </dgm:prSet>
      <dgm:spPr>
        <a:prstGeom prst="rect">
          <a:avLst/>
        </a:prstGeom>
      </dgm:spPr>
    </dgm:pt>
    <dgm:pt modelId="{99FEDFFC-D790-1B49-8EEE-655AD20AF7F7}" type="pres">
      <dgm:prSet presAssocID="{DCC7064D-531C-45A0-8FAE-14AC5205AA5D}" presName="horzOne" presStyleCnt="0"/>
      <dgm:spPr/>
    </dgm:pt>
    <dgm:pt modelId="{E5BD3D8E-3DB2-1E4E-A76B-52310806104C}" type="pres">
      <dgm:prSet presAssocID="{04040D4E-7124-4234-B9A3-EE3ECEC933AF}" presName="sibSpaceOne" presStyleCnt="0"/>
      <dgm:spPr/>
    </dgm:pt>
    <dgm:pt modelId="{A45D8A62-70C7-A14C-A7DC-F3027DDA6278}" type="pres">
      <dgm:prSet presAssocID="{66EB9B06-A175-47A3-AF45-BD9325B8E5DF}" presName="vertOne" presStyleCnt="0"/>
      <dgm:spPr/>
    </dgm:pt>
    <dgm:pt modelId="{412968C0-32FE-C442-88C8-2D88CB3B7ECA}" type="pres">
      <dgm:prSet presAssocID="{66EB9B06-A175-47A3-AF45-BD9325B8E5DF}" presName="txOne" presStyleLbl="node0" presStyleIdx="4" presStyleCnt="6" custScaleX="390021" custLinFactNeighborX="462">
        <dgm:presLayoutVars>
          <dgm:chPref val="3"/>
        </dgm:presLayoutVars>
      </dgm:prSet>
      <dgm:spPr>
        <a:prstGeom prst="rect">
          <a:avLst/>
        </a:prstGeom>
      </dgm:spPr>
    </dgm:pt>
    <dgm:pt modelId="{76D4D764-7484-9E4E-9B8D-D735A5CBD04F}" type="pres">
      <dgm:prSet presAssocID="{66EB9B06-A175-47A3-AF45-BD9325B8E5DF}" presName="horzOne" presStyleCnt="0"/>
      <dgm:spPr/>
    </dgm:pt>
    <dgm:pt modelId="{DAD7D29D-B5B0-0940-9C6E-BD9061F04822}" type="pres">
      <dgm:prSet presAssocID="{1E03F615-9A82-4436-95CC-24A231777A12}" presName="sibSpaceOne" presStyleCnt="0"/>
      <dgm:spPr/>
    </dgm:pt>
    <dgm:pt modelId="{359EFC8A-3371-014C-A432-61B2CFFFAC36}" type="pres">
      <dgm:prSet presAssocID="{E12D07AF-7B5A-43B7-8438-10CC511A62C7}" presName="vertOne" presStyleCnt="0"/>
      <dgm:spPr/>
    </dgm:pt>
    <dgm:pt modelId="{D683080F-4A98-0949-BC3C-C4E896E43E8A}" type="pres">
      <dgm:prSet presAssocID="{E12D07AF-7B5A-43B7-8438-10CC511A62C7}" presName="txOne" presStyleLbl="node0" presStyleIdx="5" presStyleCnt="6" custScaleX="405818" custLinFactNeighborX="903" custLinFactNeighborY="-9885">
        <dgm:presLayoutVars>
          <dgm:chPref val="3"/>
        </dgm:presLayoutVars>
      </dgm:prSet>
      <dgm:spPr>
        <a:prstGeom prst="rect">
          <a:avLst/>
        </a:prstGeom>
      </dgm:spPr>
    </dgm:pt>
    <dgm:pt modelId="{1E820AEE-9A66-F84D-B814-47A5F4F1CE91}" type="pres">
      <dgm:prSet presAssocID="{E12D07AF-7B5A-43B7-8438-10CC511A62C7}" presName="horzOne" presStyleCnt="0"/>
      <dgm:spPr/>
    </dgm:pt>
  </dgm:ptLst>
  <dgm:cxnLst>
    <dgm:cxn modelId="{C255460F-9C72-4D13-9C01-6461E0044237}" srcId="{C1532E76-EFCE-4A33-B753-EC4E881476CF}" destId="{6D56B061-B3C0-455C-B364-AD88842A6978}" srcOrd="2" destOrd="0" parTransId="{6C8DA040-DF77-4005-9E15-7FF8B217A85E}" sibTransId="{CF85AA69-D890-48D6-87BF-FC5E90C2A59D}"/>
    <dgm:cxn modelId="{810A901B-1907-B641-AF50-CC9FB5A23FB6}" type="presOf" srcId="{AEBF4B25-571F-4824-9D07-D4F3C594072D}" destId="{2DBEED18-C837-2943-9BA6-53514B3138FE}" srcOrd="0" destOrd="0" presId="urn:microsoft.com/office/officeart/2005/8/layout/hierarchy4"/>
    <dgm:cxn modelId="{04AFA61D-CF8E-C344-A54C-01EF007DBCC9}" type="presOf" srcId="{66EB9B06-A175-47A3-AF45-BD9325B8E5DF}" destId="{412968C0-32FE-C442-88C8-2D88CB3B7ECA}" srcOrd="0" destOrd="0" presId="urn:microsoft.com/office/officeart/2005/8/layout/hierarchy4"/>
    <dgm:cxn modelId="{37689232-EFDB-42DD-99E7-DFDE7DDA8940}" srcId="{C1532E76-EFCE-4A33-B753-EC4E881476CF}" destId="{DCC7064D-531C-45A0-8FAE-14AC5205AA5D}" srcOrd="3" destOrd="0" parTransId="{BF53F457-D212-45C7-8207-8E1C8F7E0EF8}" sibTransId="{04040D4E-7124-4234-B9A3-EE3ECEC933AF}"/>
    <dgm:cxn modelId="{E685E434-7125-2E4B-94E4-A5CFCF318249}" type="presOf" srcId="{E12D07AF-7B5A-43B7-8438-10CC511A62C7}" destId="{D683080F-4A98-0949-BC3C-C4E896E43E8A}" srcOrd="0" destOrd="0" presId="urn:microsoft.com/office/officeart/2005/8/layout/hierarchy4"/>
    <dgm:cxn modelId="{FF7D7A53-048C-4570-9BBD-A9633EF6B573}" srcId="{C1532E76-EFCE-4A33-B753-EC4E881476CF}" destId="{66EB9B06-A175-47A3-AF45-BD9325B8E5DF}" srcOrd="4" destOrd="0" parTransId="{B59427B9-2290-4025-9B46-7598FEEC1F67}" sibTransId="{1E03F615-9A82-4436-95CC-24A231777A12}"/>
    <dgm:cxn modelId="{22139559-932F-4A40-A9AE-6D23B7001924}" type="presOf" srcId="{DCC7064D-531C-45A0-8FAE-14AC5205AA5D}" destId="{7B45FB5C-BAA0-F24F-8517-53ACB578BD64}" srcOrd="0" destOrd="0" presId="urn:microsoft.com/office/officeart/2005/8/layout/hierarchy4"/>
    <dgm:cxn modelId="{3154CB7B-D7DC-9444-B036-85CD5256F833}" type="presOf" srcId="{C1532E76-EFCE-4A33-B753-EC4E881476CF}" destId="{F0C118F7-3734-AD45-8192-B3EB70956C5F}" srcOrd="0" destOrd="0" presId="urn:microsoft.com/office/officeart/2005/8/layout/hierarchy4"/>
    <dgm:cxn modelId="{B7E1D1B0-3A52-481B-9A81-ADB3BEC34F25}" srcId="{C1532E76-EFCE-4A33-B753-EC4E881476CF}" destId="{AEBF4B25-571F-4824-9D07-D4F3C594072D}" srcOrd="1" destOrd="0" parTransId="{66D30C0D-A37B-4E14-B4A9-0566985E5FAB}" sibTransId="{3BFB15FE-474E-41CD-A4AF-0EE2BC558834}"/>
    <dgm:cxn modelId="{75A0D4C2-B66D-4934-80BB-A5D5D5D03878}" srcId="{C1532E76-EFCE-4A33-B753-EC4E881476CF}" destId="{E12D07AF-7B5A-43B7-8438-10CC511A62C7}" srcOrd="5" destOrd="0" parTransId="{B097A06F-CE73-443D-A220-CA38592765F6}" sibTransId="{A2E6BF87-4BBF-44B2-BB5F-0AE38709046E}"/>
    <dgm:cxn modelId="{258A2AC8-875F-5D48-AD3F-2997FE36935F}" type="presOf" srcId="{6D56B061-B3C0-455C-B364-AD88842A6978}" destId="{61BD53FF-F132-A64E-A9B0-DE023E9B9D64}" srcOrd="0" destOrd="0" presId="urn:microsoft.com/office/officeart/2005/8/layout/hierarchy4"/>
    <dgm:cxn modelId="{0ABF7EDC-43DD-4172-9401-DE91E7A89509}" srcId="{C1532E76-EFCE-4A33-B753-EC4E881476CF}" destId="{AD048A3D-3A1C-4498-8BC7-11B1F4570330}" srcOrd="0" destOrd="0" parTransId="{16CA2548-34E3-47B5-9E4C-E4D1DAD559D3}" sibTransId="{15B4DF73-B146-4EF3-93CE-7FC20C67E833}"/>
    <dgm:cxn modelId="{24F133F7-339F-AF40-887C-AD7F482FDB0E}" type="presOf" srcId="{AD048A3D-3A1C-4498-8BC7-11B1F4570330}" destId="{78A6A03D-305E-5C45-8038-F47D6EDC55EA}" srcOrd="0" destOrd="0" presId="urn:microsoft.com/office/officeart/2005/8/layout/hierarchy4"/>
    <dgm:cxn modelId="{9E1120B4-EE01-9F46-927B-0D3697DE2B9D}" type="presParOf" srcId="{F0C118F7-3734-AD45-8192-B3EB70956C5F}" destId="{DCF4E011-17CC-154E-9CDF-4497145F7D68}" srcOrd="0" destOrd="0" presId="urn:microsoft.com/office/officeart/2005/8/layout/hierarchy4"/>
    <dgm:cxn modelId="{5C246978-8FAF-5A45-AFDD-4ADF9F09A3AA}" type="presParOf" srcId="{DCF4E011-17CC-154E-9CDF-4497145F7D68}" destId="{78A6A03D-305E-5C45-8038-F47D6EDC55EA}" srcOrd="0" destOrd="0" presId="urn:microsoft.com/office/officeart/2005/8/layout/hierarchy4"/>
    <dgm:cxn modelId="{737BD34D-C080-954E-8643-D82C73634C5F}" type="presParOf" srcId="{DCF4E011-17CC-154E-9CDF-4497145F7D68}" destId="{61332EB4-2655-A74A-A75F-17A0EC268185}" srcOrd="1" destOrd="0" presId="urn:microsoft.com/office/officeart/2005/8/layout/hierarchy4"/>
    <dgm:cxn modelId="{5E6095DE-B94C-DF48-BC36-FF9151E7F925}" type="presParOf" srcId="{F0C118F7-3734-AD45-8192-B3EB70956C5F}" destId="{BAAFA6D8-8981-184C-9EB9-84E1C1253291}" srcOrd="1" destOrd="0" presId="urn:microsoft.com/office/officeart/2005/8/layout/hierarchy4"/>
    <dgm:cxn modelId="{691622E0-CEB4-0844-8AA8-71FA9B454A68}" type="presParOf" srcId="{F0C118F7-3734-AD45-8192-B3EB70956C5F}" destId="{857F5F08-5AB3-7943-A5F4-2ACDF3A6713D}" srcOrd="2" destOrd="0" presId="urn:microsoft.com/office/officeart/2005/8/layout/hierarchy4"/>
    <dgm:cxn modelId="{2B755FA6-637F-084B-83C6-E9F0CADD25A0}" type="presParOf" srcId="{857F5F08-5AB3-7943-A5F4-2ACDF3A6713D}" destId="{2DBEED18-C837-2943-9BA6-53514B3138FE}" srcOrd="0" destOrd="0" presId="urn:microsoft.com/office/officeart/2005/8/layout/hierarchy4"/>
    <dgm:cxn modelId="{A31979A9-CABC-3C46-B8FB-2ADEFAC2B2BB}" type="presParOf" srcId="{857F5F08-5AB3-7943-A5F4-2ACDF3A6713D}" destId="{EE081897-D582-784D-B47A-5DA3AF162C15}" srcOrd="1" destOrd="0" presId="urn:microsoft.com/office/officeart/2005/8/layout/hierarchy4"/>
    <dgm:cxn modelId="{0BD6971F-8156-D14C-9EF5-8D0253883A02}" type="presParOf" srcId="{F0C118F7-3734-AD45-8192-B3EB70956C5F}" destId="{6AB842A7-183B-704A-9940-A7E8BEAA4968}" srcOrd="3" destOrd="0" presId="urn:microsoft.com/office/officeart/2005/8/layout/hierarchy4"/>
    <dgm:cxn modelId="{B7CF384F-9E88-3348-9CAE-89D34DCB0084}" type="presParOf" srcId="{F0C118F7-3734-AD45-8192-B3EB70956C5F}" destId="{C0A45D09-FE8E-A94D-9C88-07EF953B75E6}" srcOrd="4" destOrd="0" presId="urn:microsoft.com/office/officeart/2005/8/layout/hierarchy4"/>
    <dgm:cxn modelId="{DE6D12E2-4F57-FD48-9E3C-7274FC4BDC1E}" type="presParOf" srcId="{C0A45D09-FE8E-A94D-9C88-07EF953B75E6}" destId="{61BD53FF-F132-A64E-A9B0-DE023E9B9D64}" srcOrd="0" destOrd="0" presId="urn:microsoft.com/office/officeart/2005/8/layout/hierarchy4"/>
    <dgm:cxn modelId="{45565BF2-0E79-5D48-8E97-CA348CE40143}" type="presParOf" srcId="{C0A45D09-FE8E-A94D-9C88-07EF953B75E6}" destId="{116E8F78-710B-3241-9D6F-0CC3EB03C6A5}" srcOrd="1" destOrd="0" presId="urn:microsoft.com/office/officeart/2005/8/layout/hierarchy4"/>
    <dgm:cxn modelId="{C1B6F0C1-4990-FB40-AB2F-3B8FAF66A9B5}" type="presParOf" srcId="{F0C118F7-3734-AD45-8192-B3EB70956C5F}" destId="{422D0E78-7516-6840-9079-C70BD0A80182}" srcOrd="5" destOrd="0" presId="urn:microsoft.com/office/officeart/2005/8/layout/hierarchy4"/>
    <dgm:cxn modelId="{E7F95F77-7F1C-FF47-8170-B2832A51B079}" type="presParOf" srcId="{F0C118F7-3734-AD45-8192-B3EB70956C5F}" destId="{07DF65BE-EA51-DF4C-9D5C-E9B267A12885}" srcOrd="6" destOrd="0" presId="urn:microsoft.com/office/officeart/2005/8/layout/hierarchy4"/>
    <dgm:cxn modelId="{EEDA2102-17FD-264C-9111-ABBB9F0EF22D}" type="presParOf" srcId="{07DF65BE-EA51-DF4C-9D5C-E9B267A12885}" destId="{7B45FB5C-BAA0-F24F-8517-53ACB578BD64}" srcOrd="0" destOrd="0" presId="urn:microsoft.com/office/officeart/2005/8/layout/hierarchy4"/>
    <dgm:cxn modelId="{186748CC-1008-6E43-984D-5147B366CC56}" type="presParOf" srcId="{07DF65BE-EA51-DF4C-9D5C-E9B267A12885}" destId="{99FEDFFC-D790-1B49-8EEE-655AD20AF7F7}" srcOrd="1" destOrd="0" presId="urn:microsoft.com/office/officeart/2005/8/layout/hierarchy4"/>
    <dgm:cxn modelId="{B9D67A6E-91C7-B449-AA40-568EE6F3A0EF}" type="presParOf" srcId="{F0C118F7-3734-AD45-8192-B3EB70956C5F}" destId="{E5BD3D8E-3DB2-1E4E-A76B-52310806104C}" srcOrd="7" destOrd="0" presId="urn:microsoft.com/office/officeart/2005/8/layout/hierarchy4"/>
    <dgm:cxn modelId="{3EF3EFCC-0102-5B4B-A6E5-F8CA03AFDA9E}" type="presParOf" srcId="{F0C118F7-3734-AD45-8192-B3EB70956C5F}" destId="{A45D8A62-70C7-A14C-A7DC-F3027DDA6278}" srcOrd="8" destOrd="0" presId="urn:microsoft.com/office/officeart/2005/8/layout/hierarchy4"/>
    <dgm:cxn modelId="{8A0C9247-47F9-4546-86D2-2AAF992C96EA}" type="presParOf" srcId="{A45D8A62-70C7-A14C-A7DC-F3027DDA6278}" destId="{412968C0-32FE-C442-88C8-2D88CB3B7ECA}" srcOrd="0" destOrd="0" presId="urn:microsoft.com/office/officeart/2005/8/layout/hierarchy4"/>
    <dgm:cxn modelId="{757CEA50-E34B-4A49-9417-E493D72D6260}" type="presParOf" srcId="{A45D8A62-70C7-A14C-A7DC-F3027DDA6278}" destId="{76D4D764-7484-9E4E-9B8D-D735A5CBD04F}" srcOrd="1" destOrd="0" presId="urn:microsoft.com/office/officeart/2005/8/layout/hierarchy4"/>
    <dgm:cxn modelId="{0B3D88A4-76F2-4F43-BC15-F305EE169B92}" type="presParOf" srcId="{F0C118F7-3734-AD45-8192-B3EB70956C5F}" destId="{DAD7D29D-B5B0-0940-9C6E-BD9061F04822}" srcOrd="9" destOrd="0" presId="urn:microsoft.com/office/officeart/2005/8/layout/hierarchy4"/>
    <dgm:cxn modelId="{D1A598C1-781A-F141-90E8-D2A657DE4C8C}" type="presParOf" srcId="{F0C118F7-3734-AD45-8192-B3EB70956C5F}" destId="{359EFC8A-3371-014C-A432-61B2CFFFAC36}" srcOrd="10" destOrd="0" presId="urn:microsoft.com/office/officeart/2005/8/layout/hierarchy4"/>
    <dgm:cxn modelId="{1465B01C-2799-1245-8EBC-CB4B95AB98E0}" type="presParOf" srcId="{359EFC8A-3371-014C-A432-61B2CFFFAC36}" destId="{D683080F-4A98-0949-BC3C-C4E896E43E8A}" srcOrd="0" destOrd="0" presId="urn:microsoft.com/office/officeart/2005/8/layout/hierarchy4"/>
    <dgm:cxn modelId="{09C145CB-C462-A342-B77F-F269D4F8A7E6}" type="presParOf" srcId="{359EFC8A-3371-014C-A432-61B2CFFFAC36}" destId="{1E820AEE-9A66-F84D-B814-47A5F4F1C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6A03D-305E-5C45-8038-F47D6EDC55EA}">
      <dsp:nvSpPr>
        <dsp:cNvPr id="0" name=""/>
        <dsp:cNvSpPr/>
      </dsp:nvSpPr>
      <dsp:spPr>
        <a:xfrm>
          <a:off x="0" y="0"/>
          <a:ext cx="1947446" cy="2114962"/>
        </a:xfrm>
        <a:prstGeom prst="rect">
          <a:avLst/>
        </a:prstGeom>
        <a:blipFill dpi="0" rotWithShape="0"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68580" rIns="3600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Fostering human skills and values	</a:t>
          </a:r>
          <a:endParaRPr lang="en-US" sz="1800" kern="1200" dirty="0"/>
        </a:p>
      </dsp:txBody>
      <dsp:txXfrm>
        <a:off x="0" y="0"/>
        <a:ext cx="1947446" cy="2114962"/>
      </dsp:txXfrm>
    </dsp:sp>
    <dsp:sp modelId="{2DBEED18-C837-2943-9BA6-53514B3138FE}">
      <dsp:nvSpPr>
        <dsp:cNvPr id="0" name=""/>
        <dsp:cNvSpPr/>
      </dsp:nvSpPr>
      <dsp:spPr>
        <a:xfrm>
          <a:off x="2035915" y="0"/>
          <a:ext cx="1947446" cy="2114962"/>
        </a:xfrm>
        <a:prstGeom prst="rect">
          <a:avLst/>
        </a:prstGeom>
        <a:solidFill>
          <a:srgbClr val="54B94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Creating </a:t>
          </a:r>
          <a:br>
            <a:rPr lang="en-CA" sz="1800" kern="1200" dirty="0"/>
          </a:br>
          <a:r>
            <a:rPr lang="en-CA" sz="1800" kern="1200" dirty="0"/>
            <a:t>future-focused pre-certification CPAs</a:t>
          </a:r>
          <a:endParaRPr lang="en-US" sz="1800" kern="1200" dirty="0"/>
        </a:p>
      </dsp:txBody>
      <dsp:txXfrm>
        <a:off x="2035915" y="0"/>
        <a:ext cx="1947446" cy="2114962"/>
      </dsp:txXfrm>
    </dsp:sp>
    <dsp:sp modelId="{61BD53FF-F132-A64E-A9B0-DE023E9B9D64}">
      <dsp:nvSpPr>
        <dsp:cNvPr id="0" name=""/>
        <dsp:cNvSpPr/>
      </dsp:nvSpPr>
      <dsp:spPr>
        <a:xfrm>
          <a:off x="4069478" y="0"/>
          <a:ext cx="1947446" cy="2114962"/>
        </a:xfrm>
        <a:prstGeom prst="rect">
          <a:avLst/>
        </a:prstGeom>
        <a:blipFill dpi="0" rotWithShape="0">
          <a:blip xmlns:r="http://schemas.openxmlformats.org/officeDocument/2006/relationships"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Laying the foundations for evergreen learning</a:t>
          </a:r>
          <a:endParaRPr lang="en-US" sz="1800" kern="1200" dirty="0"/>
        </a:p>
      </dsp:txBody>
      <dsp:txXfrm>
        <a:off x="4069478" y="0"/>
        <a:ext cx="1947446" cy="2114962"/>
      </dsp:txXfrm>
    </dsp:sp>
    <dsp:sp modelId="{7B45FB5C-BAA0-F24F-8517-53ACB578BD64}">
      <dsp:nvSpPr>
        <dsp:cNvPr id="0" name=""/>
        <dsp:cNvSpPr/>
      </dsp:nvSpPr>
      <dsp:spPr>
        <a:xfrm>
          <a:off x="6100810" y="0"/>
          <a:ext cx="1947446" cy="2114962"/>
        </a:xfrm>
        <a:prstGeom prst="rect">
          <a:avLst/>
        </a:prstGeom>
        <a:solidFill>
          <a:srgbClr val="4BBC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Focusing on a foundational common core</a:t>
          </a:r>
          <a:endParaRPr lang="en-US" sz="1800" kern="1200" dirty="0"/>
        </a:p>
      </dsp:txBody>
      <dsp:txXfrm>
        <a:off x="6100810" y="0"/>
        <a:ext cx="1947446" cy="2114962"/>
      </dsp:txXfrm>
    </dsp:sp>
    <dsp:sp modelId="{412968C0-32FE-C442-88C8-2D88CB3B7ECA}">
      <dsp:nvSpPr>
        <dsp:cNvPr id="0" name=""/>
        <dsp:cNvSpPr/>
      </dsp:nvSpPr>
      <dsp:spPr>
        <a:xfrm>
          <a:off x="8132142" y="0"/>
          <a:ext cx="1947446" cy="2114962"/>
        </a:xfrm>
        <a:prstGeom prst="rect">
          <a:avLst/>
        </a:prstGeom>
        <a:blipFill dpi="0" rotWithShape="0">
          <a:blip xmlns:r="http://schemas.openxmlformats.org/officeDocument/2006/relationships"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3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21600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Embedding an ethical mindset </a:t>
          </a:r>
          <a:endParaRPr lang="en-US" sz="1800" kern="1200" dirty="0"/>
        </a:p>
      </dsp:txBody>
      <dsp:txXfrm>
        <a:off x="8132142" y="0"/>
        <a:ext cx="1947446" cy="2114962"/>
      </dsp:txXfrm>
    </dsp:sp>
    <dsp:sp modelId="{D683080F-4A98-0949-BC3C-C4E896E43E8A}">
      <dsp:nvSpPr>
        <dsp:cNvPr id="0" name=""/>
        <dsp:cNvSpPr/>
      </dsp:nvSpPr>
      <dsp:spPr>
        <a:xfrm>
          <a:off x="10165676" y="0"/>
          <a:ext cx="2026323" cy="2114962"/>
        </a:xfrm>
        <a:prstGeom prst="rect">
          <a:avLst/>
        </a:prstGeom>
        <a:solidFill>
          <a:srgbClr val="16848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Embracing the higher calling of the profession</a:t>
          </a:r>
          <a:endParaRPr lang="en-US" sz="1800" kern="1200" dirty="0"/>
        </a:p>
      </dsp:txBody>
      <dsp:txXfrm>
        <a:off x="10165676" y="0"/>
        <a:ext cx="2026323" cy="2114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309B13-4E92-4D3A-B1F2-E66EE4EA1E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B4B27-EB39-457C-A74A-0EC15A2879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D01C-D9F4-4150-B863-52C79DA68E72}" type="datetimeFigureOut">
              <a:rPr lang="en-CA" smtClean="0"/>
              <a:t>2021-11-17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3D1C2-4E53-4DFF-AA18-60AE23969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4B271-9722-4C82-BEB3-4A34F360DE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2DAE-5834-4FB6-8D87-64854408B0B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858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CF56108-8F78-6E45-B11C-9F0D098FCE68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FB6658B-5761-444B-BA4E-8C4CDAADE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0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6658B-5761-444B-BA4E-8C4CDAADEF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7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6658B-5761-444B-BA4E-8C4CDAADEF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7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6658B-5761-444B-BA4E-8C4CDAADEF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7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dirty="0"/>
              <a:t>Fostering human skills and values that are more resilient to automation (including curiosity and creativity).</a:t>
            </a:r>
          </a:p>
          <a:p>
            <a:pPr lvl="0"/>
            <a:r>
              <a:rPr lang="en-CA" dirty="0"/>
              <a:t>Creating future-focused pre-certification CPAs who understand complex and interconnected systems and are tech savvy in order to take advantage of technological and other innovations.</a:t>
            </a:r>
          </a:p>
          <a:p>
            <a:pPr lvl="0"/>
            <a:r>
              <a:rPr lang="en-CA" dirty="0"/>
              <a:t>Laying the foundations for evergreen learning and future specialization in existing and emerging areas.</a:t>
            </a:r>
          </a:p>
          <a:p>
            <a:pPr lvl="0"/>
            <a:r>
              <a:rPr lang="en-CA" dirty="0"/>
              <a:t>Focussing on a foundational common core for all pre-certification CPAs which will facilitate collaboration with other experts (e.g., in the areas of science and data science).</a:t>
            </a:r>
          </a:p>
          <a:p>
            <a:pPr lvl="0"/>
            <a:r>
              <a:rPr lang="en-CA" dirty="0"/>
              <a:t>Embedding an ethical mindset with an emphasis on integrity and ethical decision making.</a:t>
            </a:r>
          </a:p>
          <a:p>
            <a:pPr lvl="0"/>
            <a:r>
              <a:rPr lang="en-CA" dirty="0"/>
              <a:t>Embracing the higher calling of the profession (to act in and protect the public interest) in an increasingly complex, diverse and global environment.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6658B-5761-444B-BA4E-8C4CDAADEF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6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6658B-5761-444B-BA4E-8C4CDAADEF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9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61C57D-8B54-3E4A-88D7-54D7D9F5DDCB}"/>
              </a:ext>
            </a:extLst>
          </p:cNvPr>
          <p:cNvSpPr/>
          <p:nvPr userDrawn="1"/>
        </p:nvSpPr>
        <p:spPr>
          <a:xfrm>
            <a:off x="550800" y="63288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 Competency Map Task Force (CMTF) CM2.0 Design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876BC8-65C5-B24C-A1C0-E7B73C812464}"/>
              </a:ext>
            </a:extLst>
          </p:cNvPr>
          <p:cNvCxnSpPr/>
          <p:nvPr userDrawn="1"/>
        </p:nvCxnSpPr>
        <p:spPr>
          <a:xfrm>
            <a:off x="10918305" y="6324572"/>
            <a:ext cx="0" cy="316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9E24C9-FD89-AB4B-81BD-421355C8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A29367-D58F-3948-BAFF-F0DFF7788273}"/>
              </a:ext>
            </a:extLst>
          </p:cNvPr>
          <p:cNvGrpSpPr/>
          <p:nvPr userDrawn="1"/>
        </p:nvGrpSpPr>
        <p:grpSpPr>
          <a:xfrm>
            <a:off x="9482666" y="-2252018"/>
            <a:ext cx="3213491" cy="3756645"/>
            <a:chOff x="1556606" y="1080541"/>
            <a:chExt cx="4727777" cy="55268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E83534-6708-8544-B3E1-AF9A6ECB3583}"/>
                </a:ext>
              </a:extLst>
            </p:cNvPr>
            <p:cNvSpPr/>
            <p:nvPr/>
          </p:nvSpPr>
          <p:spPr>
            <a:xfrm>
              <a:off x="1556606" y="1282085"/>
              <a:ext cx="783571" cy="783571"/>
            </a:xfrm>
            <a:prstGeom prst="ellipse">
              <a:avLst/>
            </a:prstGeom>
            <a:solidFill>
              <a:srgbClr val="54B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235A28-5960-2242-9F26-6389BD9AFD3F}"/>
                </a:ext>
              </a:extLst>
            </p:cNvPr>
            <p:cNvSpPr/>
            <p:nvPr/>
          </p:nvSpPr>
          <p:spPr>
            <a:xfrm>
              <a:off x="3246036" y="1080541"/>
              <a:ext cx="845444" cy="845444"/>
            </a:xfrm>
            <a:prstGeom prst="ellipse">
              <a:avLst/>
            </a:prstGeom>
            <a:solidFill>
              <a:srgbClr val="54B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0031F-8306-C145-975C-AC939AEC51CA}"/>
                </a:ext>
              </a:extLst>
            </p:cNvPr>
            <p:cNvSpPr/>
            <p:nvPr/>
          </p:nvSpPr>
          <p:spPr>
            <a:xfrm>
              <a:off x="1706029" y="2732483"/>
              <a:ext cx="845444" cy="845444"/>
            </a:xfrm>
            <a:prstGeom prst="ellipse">
              <a:avLst/>
            </a:prstGeom>
            <a:solidFill>
              <a:srgbClr val="54B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E661DF-183C-D943-A964-1495CE309CCC}"/>
                </a:ext>
              </a:extLst>
            </p:cNvPr>
            <p:cNvSpPr/>
            <p:nvPr/>
          </p:nvSpPr>
          <p:spPr>
            <a:xfrm>
              <a:off x="2113256" y="5769471"/>
              <a:ext cx="756395" cy="756395"/>
            </a:xfrm>
            <a:prstGeom prst="ellipse">
              <a:avLst/>
            </a:prstGeom>
            <a:solidFill>
              <a:srgbClr val="00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6E1CB2-6EDD-3C42-B6E5-F4478088E9B4}"/>
                </a:ext>
              </a:extLst>
            </p:cNvPr>
            <p:cNvSpPr/>
            <p:nvPr/>
          </p:nvSpPr>
          <p:spPr>
            <a:xfrm>
              <a:off x="3202313" y="2411050"/>
              <a:ext cx="1166877" cy="1166877"/>
            </a:xfrm>
            <a:prstGeom prst="ellipse">
              <a:avLst/>
            </a:prstGeom>
            <a:solidFill>
              <a:srgbClr val="54B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0DE1F-615A-C140-ABC9-AA6CAE4D95FF}"/>
                </a:ext>
              </a:extLst>
            </p:cNvPr>
            <p:cNvSpPr/>
            <p:nvPr/>
          </p:nvSpPr>
          <p:spPr>
            <a:xfrm>
              <a:off x="3296182" y="3839803"/>
              <a:ext cx="1252871" cy="1252871"/>
            </a:xfrm>
            <a:prstGeom prst="ellipse">
              <a:avLst/>
            </a:prstGeom>
            <a:solidFill>
              <a:srgbClr val="00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760D8D-4D7E-524A-AAD8-091316FE6BD0}"/>
                </a:ext>
              </a:extLst>
            </p:cNvPr>
            <p:cNvSpPr/>
            <p:nvPr/>
          </p:nvSpPr>
          <p:spPr>
            <a:xfrm>
              <a:off x="4919868" y="2310637"/>
              <a:ext cx="1102386" cy="1102386"/>
            </a:xfrm>
            <a:prstGeom prst="ellipse">
              <a:avLst/>
            </a:prstGeom>
            <a:solidFill>
              <a:srgbClr val="00A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E0B90F-6F99-6546-BBD8-4BF7FA94AD6D}"/>
                </a:ext>
              </a:extLst>
            </p:cNvPr>
            <p:cNvSpPr/>
            <p:nvPr/>
          </p:nvSpPr>
          <p:spPr>
            <a:xfrm>
              <a:off x="4854731" y="3663023"/>
              <a:ext cx="1429652" cy="1429652"/>
            </a:xfrm>
            <a:prstGeom prst="ellipse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12EEB7-AB63-7B46-8B02-03A7B322F798}"/>
                </a:ext>
              </a:extLst>
            </p:cNvPr>
            <p:cNvSpPr/>
            <p:nvPr/>
          </p:nvSpPr>
          <p:spPr>
            <a:xfrm>
              <a:off x="3425079" y="5354551"/>
              <a:ext cx="1252871" cy="1252871"/>
            </a:xfrm>
            <a:prstGeom prst="ellipse">
              <a:avLst/>
            </a:prstGeom>
            <a:solidFill>
              <a:srgbClr val="00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A569B0D-91AD-5C47-BD3E-90F9085C2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28" y="288565"/>
            <a:ext cx="4340454" cy="9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7AC8B4-4087-2448-85C3-8BC5A5505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800" y="6209243"/>
            <a:ext cx="1941290" cy="4469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1935ED-3D92-48C5-8206-372FFCD0F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8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sight.cpacanada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hyperlink" Target="https://www.cpacanada.ca/en/become-a-cpa/why-become-a-cpa/the-cpa-certification-program/competency-map-task-forc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pacanada.ca/en/become-a-cpa/why-become-a-cpa/the-cpa-certification-program/competency-map-task-force" TargetMode="Externa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3191523-2441-CB4A-BFB5-1737F3CA4580}"/>
              </a:ext>
            </a:extLst>
          </p:cNvPr>
          <p:cNvSpPr txBox="1"/>
          <p:nvPr/>
        </p:nvSpPr>
        <p:spPr>
          <a:xfrm>
            <a:off x="7119909" y="1574527"/>
            <a:ext cx="3583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to meet the needs of the future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F7963-3E4E-7746-9A8C-B65F1D0FAC19}"/>
              </a:ext>
            </a:extLst>
          </p:cNvPr>
          <p:cNvSpPr txBox="1"/>
          <p:nvPr/>
        </p:nvSpPr>
        <p:spPr>
          <a:xfrm>
            <a:off x="7328206" y="3502367"/>
            <a:ext cx="2870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CPA “Way Forward” Competency Map (CM2.0) – based on the initial draft issued for comment on July 5, 2021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97E06B56-B46D-ED44-AC3D-34835F9D5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1" y="768885"/>
            <a:ext cx="5209742" cy="5085536"/>
          </a:xfrm>
          <a:prstGeom prst="rect">
            <a:avLst/>
          </a:prstGeom>
          <a:effectLst/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73EC3F0-795B-C849-AE5D-35BFBEFF7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47751-82E8-485F-A2B6-91D3D1E13ABC}"/>
              </a:ext>
            </a:extLst>
          </p:cNvPr>
          <p:cNvSpPr txBox="1"/>
          <p:nvPr/>
        </p:nvSpPr>
        <p:spPr>
          <a:xfrm>
            <a:off x="6830574" y="5318761"/>
            <a:ext cx="4621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Irene M Wiecek (Competency Map Task Force Member)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MMPA 2021 Conference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Sustainability: A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62679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BEF7485-7232-6447-A205-77697C04CEF5}"/>
              </a:ext>
            </a:extLst>
          </p:cNvPr>
          <p:cNvSpPr txBox="1"/>
          <p:nvPr/>
        </p:nvSpPr>
        <p:spPr>
          <a:xfrm>
            <a:off x="856386" y="3341346"/>
            <a:ext cx="4339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2C2C2C"/>
                </a:solidFill>
              </a:rPr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5EFE0-1D14-F540-AD21-84B338FD7721}"/>
              </a:ext>
            </a:extLst>
          </p:cNvPr>
          <p:cNvSpPr txBox="1"/>
          <p:nvPr/>
        </p:nvSpPr>
        <p:spPr>
          <a:xfrm>
            <a:off x="1069663" y="4274726"/>
            <a:ext cx="4043209" cy="1253402"/>
          </a:xfrm>
          <a:prstGeom prst="rect">
            <a:avLst/>
          </a:prstGeom>
          <a:noFill/>
        </p:spPr>
        <p:txBody>
          <a:bodyPr wrap="square" tIns="36000" bIns="108000" rtlCol="0" anchor="t" anchorCtr="0">
            <a:spAutoFit/>
          </a:bodyPr>
          <a:lstStyle/>
          <a:p>
            <a:pPr algn="ctr"/>
            <a:r>
              <a:rPr lang="en-US" dirty="0">
                <a:solidFill>
                  <a:srgbClr val="2C2C2C"/>
                </a:solidFill>
              </a:rPr>
              <a:t>What is the call to action for universities?</a:t>
            </a:r>
            <a:br>
              <a:rPr lang="en-US" dirty="0">
                <a:solidFill>
                  <a:srgbClr val="2C2C2C"/>
                </a:solidFill>
              </a:rPr>
            </a:br>
            <a:endParaRPr lang="en-US" dirty="0">
              <a:solidFill>
                <a:srgbClr val="2C2C2C"/>
              </a:solidFill>
            </a:endParaRPr>
          </a:p>
          <a:p>
            <a:pPr algn="ctr"/>
            <a:endParaRPr lang="en-CA" dirty="0">
              <a:solidFill>
                <a:srgbClr val="2C2C2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309283-4EF2-3B4A-A967-609F59C05E78}"/>
              </a:ext>
            </a:extLst>
          </p:cNvPr>
          <p:cNvSpPr/>
          <p:nvPr/>
        </p:nvSpPr>
        <p:spPr>
          <a:xfrm>
            <a:off x="1099004" y="5439089"/>
            <a:ext cx="4067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1400" dirty="0">
                <a:solidFill>
                  <a:srgbClr val="2C2C2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CPA Competency Map Task Force webpage</a:t>
            </a:r>
            <a:endParaRPr lang="en-CA" sz="1400" dirty="0">
              <a:solidFill>
                <a:srgbClr val="2C2C2C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193B37-B2A8-1A4B-B71C-1E0E56F81E5F}"/>
              </a:ext>
            </a:extLst>
          </p:cNvPr>
          <p:cNvGrpSpPr/>
          <p:nvPr/>
        </p:nvGrpSpPr>
        <p:grpSpPr>
          <a:xfrm>
            <a:off x="6964942" y="934965"/>
            <a:ext cx="5240931" cy="5241997"/>
            <a:chOff x="6623029" y="493015"/>
            <a:chExt cx="5231717" cy="5232781"/>
          </a:xfrm>
        </p:grpSpPr>
        <p:pic>
          <p:nvPicPr>
            <p:cNvPr id="7" name="Picture Placeholder 28" descr="A leaf with water drops on it&#10;&#10;Description automatically generated with medium confidence">
              <a:extLst>
                <a:ext uri="{FF2B5EF4-FFF2-40B4-BE49-F238E27FC236}">
                  <a16:creationId xmlns:a16="http://schemas.microsoft.com/office/drawing/2014/main" id="{DE69A79F-DE22-DA44-8C11-A8EE68A8D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3029" y="500339"/>
              <a:ext cx="2580791" cy="2580792"/>
            </a:xfrm>
            <a:prstGeom prst="rect">
              <a:avLst/>
            </a:prstGeom>
          </p:spPr>
        </p:pic>
        <p:pic>
          <p:nvPicPr>
            <p:cNvPr id="8" name="Picture Placeholder 30" descr="A group of people sitting at desks using laptops&#10;&#10;Description automatically generated with low confidence">
              <a:extLst>
                <a:ext uri="{FF2B5EF4-FFF2-40B4-BE49-F238E27FC236}">
                  <a16:creationId xmlns:a16="http://schemas.microsoft.com/office/drawing/2014/main" id="{DA628DD2-9749-354D-9411-8E677A96C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3029" y="3138070"/>
              <a:ext cx="2580792" cy="2580792"/>
            </a:xfrm>
            <a:prstGeom prst="rect">
              <a:avLst/>
            </a:prstGeom>
          </p:spPr>
        </p:pic>
        <p:pic>
          <p:nvPicPr>
            <p:cNvPr id="9" name="Picture Placeholder 38" descr="Earth from space at night&#10;&#10;Description automatically generated with low confidence">
              <a:extLst>
                <a:ext uri="{FF2B5EF4-FFF2-40B4-BE49-F238E27FC236}">
                  <a16:creationId xmlns:a16="http://schemas.microsoft.com/office/drawing/2014/main" id="{BFB1E96B-C861-EB4F-B710-8341E7D89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61000" contras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0094" y="3145004"/>
              <a:ext cx="2580792" cy="2580792"/>
            </a:xfrm>
            <a:prstGeom prst="rect">
              <a:avLst/>
            </a:prstGeom>
          </p:spPr>
        </p:pic>
        <p:pic>
          <p:nvPicPr>
            <p:cNvPr id="13" name="Picture Placeholder 26">
              <a:extLst>
                <a:ext uri="{FF2B5EF4-FFF2-40B4-BE49-F238E27FC236}">
                  <a16:creationId xmlns:a16="http://schemas.microsoft.com/office/drawing/2014/main" id="{A3258708-AFCB-9D49-A912-EE1286E41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3953" y="493015"/>
              <a:ext cx="2580793" cy="2580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11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E9181-55AC-484F-B3AC-008D4C186C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8560" y="1662446"/>
            <a:ext cx="8097837" cy="2073835"/>
          </a:xfrm>
          <a:prstGeom prst="rect">
            <a:avLst/>
          </a:prstGeom>
        </p:spPr>
        <p:txBody>
          <a:bodyPr numCol="2"/>
          <a:lstStyle/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1707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Emerging themes </a:t>
            </a:r>
          </a:p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71707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How CM2.0 prepares future-ready CPAs</a:t>
            </a:r>
          </a:p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71707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CM2.0 and sustainability</a:t>
            </a:r>
          </a:p>
          <a:p>
            <a:pPr marL="0" lvl="0" indent="0">
              <a:buClr>
                <a:srgbClr val="19AB43"/>
              </a:buClr>
              <a:buNone/>
            </a:pPr>
            <a:endParaRPr lang="en-US" sz="1800" dirty="0">
              <a:solidFill>
                <a:srgbClr val="71707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lvl="0" indent="0">
              <a:buClr>
                <a:srgbClr val="19AB43"/>
              </a:buClr>
              <a:buNone/>
            </a:pPr>
            <a:endParaRPr lang="en-CA" sz="1800" dirty="0">
              <a:solidFill>
                <a:srgbClr val="71707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endParaRPr lang="en-CA" sz="1800" dirty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endParaRPr lang="en-CA" sz="1800" dirty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EC4A20-1AED-0945-97F2-09DCB2685E66}"/>
              </a:ext>
            </a:extLst>
          </p:cNvPr>
          <p:cNvSpPr txBox="1">
            <a:spLocks/>
          </p:cNvSpPr>
          <p:nvPr/>
        </p:nvSpPr>
        <p:spPr>
          <a:xfrm>
            <a:off x="6438560" y="920222"/>
            <a:ext cx="3148615" cy="802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b="1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67D9E-8EE5-3449-9C64-D28A6C057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1" y="956056"/>
            <a:ext cx="4745353" cy="466691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958D5B6-A172-CD4A-87F6-EF0400915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F9C98-1D0A-4033-A45B-425BE30C5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425" y="3890169"/>
            <a:ext cx="3022362" cy="18050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E5C8FC-B077-41D0-8BB4-D544153A2F5F}"/>
              </a:ext>
            </a:extLst>
          </p:cNvPr>
          <p:cNvSpPr/>
          <p:nvPr/>
        </p:nvSpPr>
        <p:spPr>
          <a:xfrm>
            <a:off x="6711907" y="5760402"/>
            <a:ext cx="3939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hlinkClick r:id="rId5"/>
              </a:rPr>
              <a:t>https://www.cpacanada.ca/en/become-a-cpa/why-become-a-cpa/the-cpa-certification-program/competency-map-task-force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38591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E9181-55AC-484F-B3AC-008D4C186C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01940" y="1997075"/>
            <a:ext cx="8097837" cy="3786188"/>
          </a:xfrm>
          <a:prstGeom prst="rect">
            <a:avLst/>
          </a:prstGeom>
        </p:spPr>
        <p:txBody>
          <a:bodyPr numCol="2"/>
          <a:lstStyle/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and growing areas of opportunity – including data analytics,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sz="18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creation </a:t>
            </a:r>
            <a:r>
              <a:rPr lang="en-US" sz="18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innovation</a:t>
            </a:r>
          </a:p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influence of automation</a:t>
            </a:r>
          </a:p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burgeoning body of knowledge</a:t>
            </a:r>
          </a:p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Interconnectedness – we are all part of broader hyperconnected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228600" lvl="0" indent="-228600">
              <a:buClr>
                <a:srgbClr val="19AB4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CPAs as leaders – bring traditional mindset to emerging and growing areas</a:t>
            </a:r>
            <a:endParaRPr lang="en-CA" sz="1800" dirty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EC4A20-1AED-0945-97F2-09DCB2685E66}"/>
              </a:ext>
            </a:extLst>
          </p:cNvPr>
          <p:cNvSpPr txBox="1">
            <a:spLocks/>
          </p:cNvSpPr>
          <p:nvPr/>
        </p:nvSpPr>
        <p:spPr>
          <a:xfrm>
            <a:off x="5834131" y="518820"/>
            <a:ext cx="4344472" cy="1478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28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 themes from CM2.0 research and consultation</a:t>
            </a:r>
            <a:endParaRPr lang="en-US" sz="2800" b="1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67D9E-8EE5-3449-9C64-D28A6C057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1" y="956056"/>
            <a:ext cx="4745353" cy="466691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958D5B6-A172-CD4A-87F6-EF0400915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4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2862A3-9A40-443B-B57E-7AD2F530030C}"/>
              </a:ext>
            </a:extLst>
          </p:cNvPr>
          <p:cNvSpPr txBox="1"/>
          <p:nvPr/>
        </p:nvSpPr>
        <p:spPr>
          <a:xfrm>
            <a:off x="677333" y="441867"/>
            <a:ext cx="8995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CM2.0 Feedback Survey – responses to survey questions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5934E63-FA64-45CE-9D54-60587393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09863"/>
              </p:ext>
            </p:extLst>
          </p:nvPr>
        </p:nvGraphicFramePr>
        <p:xfrm>
          <a:off x="752244" y="1244534"/>
          <a:ext cx="9444138" cy="420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797">
                  <a:extLst>
                    <a:ext uri="{9D8B030D-6E8A-4147-A177-3AD203B41FA5}">
                      <a16:colId xmlns:a16="http://schemas.microsoft.com/office/drawing/2014/main" val="288870944"/>
                    </a:ext>
                  </a:extLst>
                </a:gridCol>
                <a:gridCol w="8903341">
                  <a:extLst>
                    <a:ext uri="{9D8B030D-6E8A-4147-A177-3AD203B41FA5}">
                      <a16:colId xmlns:a16="http://schemas.microsoft.com/office/drawing/2014/main" val="3705108780"/>
                    </a:ext>
                  </a:extLst>
                </a:gridCol>
              </a:tblGrid>
              <a:tr h="549123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Survey questions </a:t>
                      </a:r>
                      <a:endParaRPr lang="en-C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072970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r>
                        <a:rPr lang="en-US" sz="1200" dirty="0"/>
                        <a:t>8.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Throughout the process, we have discussed the importance of visibility in CM2.0 as it speaks to what we, as a profession, think is important. The following areas are </a:t>
                      </a:r>
                      <a:r>
                        <a:rPr lang="en-CA" sz="12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sufficiently visible </a:t>
                      </a: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in CM2.0, in the CM2.0 Decision Process Cycle and related Competencies (including the Integrated Common Core that is made up of two intertwined parts—the CPA Ethical Mindset and the Foundation Common Core).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24863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Equity, diversity and inclusion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26110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Indigenous 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95973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Systems thinking and complexity theory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9747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Emerging and transformative technologies and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05525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Sustainability, including environment, social and governance (e.g., long term stakeholder perspective)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42785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Organizational behaviour including human behaviour/bias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40458"/>
                  </a:ext>
                </a:extLst>
              </a:tr>
              <a:tr h="27172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Value creation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849686"/>
                  </a:ext>
                </a:extLst>
              </a:tr>
              <a:tr h="27172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Big data and analytics</a:t>
                      </a:r>
                      <a:endParaRPr lang="en-C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991494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Innovative thinking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34537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Traditional accounting (i.e. what CPAs have traditionally focused 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70507"/>
                  </a:ext>
                </a:extLst>
              </a:tr>
              <a:tr h="2006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Evergreen learning (i.e., having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curiosity, a thirst for knowledge and a commitment to continually acquire knowledge and skills) </a:t>
                      </a:r>
                      <a:endParaRPr lang="en-C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05148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289651-A2A9-4D8A-B4C9-74FF61ED2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3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140E9-388F-B744-8ACF-704B13B7B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A3D33-300A-BA4E-9CB1-2CEBEE05EC7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2B9A2D-9784-B840-9B83-2392A8BF47AF}"/>
              </a:ext>
            </a:extLst>
          </p:cNvPr>
          <p:cNvSpPr txBox="1">
            <a:spLocks/>
          </p:cNvSpPr>
          <p:nvPr/>
        </p:nvSpPr>
        <p:spPr>
          <a:xfrm>
            <a:off x="545284" y="1839357"/>
            <a:ext cx="11206631" cy="547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2C2C2C"/>
                </a:solidFill>
              </a:rPr>
              <a:t>CM2.0: preparing future-ready CPAs by……</a:t>
            </a:r>
            <a:endParaRPr lang="en-CA" sz="2800" b="1" dirty="0">
              <a:solidFill>
                <a:srgbClr val="2C2C2C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E563317-E3FF-FB4B-9C85-20D2826EDAA9}"/>
              </a:ext>
            </a:extLst>
          </p:cNvPr>
          <p:cNvGraphicFramePr>
            <a:graphicFrameLocks/>
          </p:cNvGraphicFramePr>
          <p:nvPr/>
        </p:nvGraphicFramePr>
        <p:xfrm>
          <a:off x="1" y="2594623"/>
          <a:ext cx="12192000" cy="21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603B5A-E065-C94E-AF1B-3C216BD2E363}"/>
              </a:ext>
            </a:extLst>
          </p:cNvPr>
          <p:cNvSpPr txBox="1"/>
          <p:nvPr/>
        </p:nvSpPr>
        <p:spPr>
          <a:xfrm>
            <a:off x="1511300" y="26247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971F8-ACD1-AE4A-A375-9C89D82FF638}"/>
              </a:ext>
            </a:extLst>
          </p:cNvPr>
          <p:cNvSpPr txBox="1"/>
          <p:nvPr/>
        </p:nvSpPr>
        <p:spPr>
          <a:xfrm>
            <a:off x="3543300" y="26247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AB86D-4DD7-FF44-B9DC-21E850DB464A}"/>
              </a:ext>
            </a:extLst>
          </p:cNvPr>
          <p:cNvSpPr txBox="1"/>
          <p:nvPr/>
        </p:nvSpPr>
        <p:spPr>
          <a:xfrm>
            <a:off x="5575300" y="26247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A3421-9F6D-E440-A777-26730639F0A5}"/>
              </a:ext>
            </a:extLst>
          </p:cNvPr>
          <p:cNvSpPr txBox="1"/>
          <p:nvPr/>
        </p:nvSpPr>
        <p:spPr>
          <a:xfrm>
            <a:off x="7581900" y="26247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37A94-F203-B946-9D37-F802C46CEC94}"/>
              </a:ext>
            </a:extLst>
          </p:cNvPr>
          <p:cNvSpPr txBox="1"/>
          <p:nvPr/>
        </p:nvSpPr>
        <p:spPr>
          <a:xfrm>
            <a:off x="9652000" y="26247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81E27-9C67-0247-A5B1-9750A3C66694}"/>
              </a:ext>
            </a:extLst>
          </p:cNvPr>
          <p:cNvSpPr txBox="1"/>
          <p:nvPr/>
        </p:nvSpPr>
        <p:spPr>
          <a:xfrm>
            <a:off x="11722100" y="26247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4743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42247C9-65B2-C044-9CBE-F4747172E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E56EC1-01CB-8F4D-AF2E-7E301E2080ED}"/>
              </a:ext>
            </a:extLst>
          </p:cNvPr>
          <p:cNvSpPr txBox="1">
            <a:spLocks/>
          </p:cNvSpPr>
          <p:nvPr/>
        </p:nvSpPr>
        <p:spPr>
          <a:xfrm>
            <a:off x="2056437" y="3287388"/>
            <a:ext cx="8212745" cy="23731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C2C2C"/>
                </a:solidFill>
              </a:rPr>
              <a:t>CM2.0 CPA </a:t>
            </a:r>
            <a:br>
              <a:rPr lang="en-US" sz="2800" b="1" dirty="0">
                <a:solidFill>
                  <a:srgbClr val="2C2C2C"/>
                </a:solidFill>
              </a:rPr>
            </a:br>
            <a:r>
              <a:rPr lang="en-US" sz="2800" b="1" dirty="0">
                <a:solidFill>
                  <a:srgbClr val="2C2C2C"/>
                </a:solidFill>
              </a:rPr>
              <a:t>Ethical Mindset</a:t>
            </a:r>
          </a:p>
        </p:txBody>
      </p:sp>
      <p:pic>
        <p:nvPicPr>
          <p:cNvPr id="14" name="Picture 13" descr="A drawing of a face&#10;&#10;Description automatically generated">
            <a:extLst>
              <a:ext uri="{FF2B5EF4-FFF2-40B4-BE49-F238E27FC236}">
                <a16:creationId xmlns:a16="http://schemas.microsoft.com/office/drawing/2014/main" id="{E7801482-67DB-E14A-B0FA-29BC848470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437" y="742763"/>
            <a:ext cx="2228817" cy="2279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427784-451D-4060-9FFD-4C704128D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626" y="1580321"/>
            <a:ext cx="5004243" cy="420669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231EC35-75BF-46DD-A8BA-C9EADD330C6B}"/>
              </a:ext>
            </a:extLst>
          </p:cNvPr>
          <p:cNvSpPr/>
          <p:nvPr/>
        </p:nvSpPr>
        <p:spPr>
          <a:xfrm>
            <a:off x="4497355" y="4323184"/>
            <a:ext cx="1156996" cy="360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656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5FD956-2AA1-EE49-963F-4BCEFE7E2971}"/>
              </a:ext>
            </a:extLst>
          </p:cNvPr>
          <p:cNvSpPr txBox="1">
            <a:spLocks/>
          </p:cNvSpPr>
          <p:nvPr/>
        </p:nvSpPr>
        <p:spPr>
          <a:xfrm>
            <a:off x="7285575" y="3084298"/>
            <a:ext cx="3840726" cy="2984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AB0"/>
              </a:buClr>
            </a:pPr>
            <a:r>
              <a:rPr lang="en-US" sz="1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centre –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Common Core </a:t>
            </a:r>
            <a:r>
              <a:rPr lang="en-US" sz="1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tree (CPA Ethical Mindset fully integrated with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 Common Core</a:t>
            </a:r>
            <a:r>
              <a:rPr lang="en-US" sz="1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008AB0"/>
              </a:buClr>
            </a:pPr>
            <a:r>
              <a:rPr lang="en-US" sz="1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edges – 5 steps (building on and applying the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Common Core</a:t>
            </a:r>
            <a:r>
              <a:rPr lang="en-US" sz="1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A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0D0DA8-48CD-7345-93D0-B61A2C808D05}"/>
              </a:ext>
            </a:extLst>
          </p:cNvPr>
          <p:cNvSpPr txBox="1">
            <a:spLocks/>
          </p:cNvSpPr>
          <p:nvPr/>
        </p:nvSpPr>
        <p:spPr>
          <a:xfrm>
            <a:off x="7339364" y="1631259"/>
            <a:ext cx="4792580" cy="10586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CM2.0 Decision Process </a:t>
            </a:r>
            <a:br>
              <a:rPr lang="en-US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competencies in total</a:t>
            </a:r>
            <a:endParaRPr lang="en-CA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3F9034E-E452-0D42-9DCB-00187B0C7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816" y="784871"/>
            <a:ext cx="6527472" cy="476572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090A12F-7781-7049-9F10-86CC7C370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A263EF3C-21FA-48D1-9328-E3A5997032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16="http://schemas.microsoft.com/office/drawing/2014/main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dgm="http://schemas.openxmlformats.org/drawingml/2006/diagram" xmlns:lc="http://schemas.openxmlformats.org/drawingml/2006/lockedCanvas" id="{40CA52B3-42B4-4E77-853A-19BEA88388C9}"/>
              </a:ext>
            </a:extLst>
          </a:blip>
          <a:stretch>
            <a:fillRect/>
          </a:stretch>
        </p:blipFill>
        <p:spPr>
          <a:xfrm flipV="1">
            <a:off x="2118782" y="2962378"/>
            <a:ext cx="114300" cy="1219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7F55803F-9BDD-484E-8DD4-EDFF47F8BE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16="http://schemas.microsoft.com/office/drawing/2014/main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dgm="http://schemas.openxmlformats.org/drawingml/2006/diagram" xmlns:lc="http://schemas.openxmlformats.org/drawingml/2006/lockedCanvas" id="{40CA52B3-42B4-4E77-853A-19BEA88388C9}"/>
              </a:ext>
            </a:extLst>
          </a:blip>
          <a:stretch>
            <a:fillRect/>
          </a:stretch>
        </p:blipFill>
        <p:spPr>
          <a:xfrm flipV="1">
            <a:off x="2110316" y="3529645"/>
            <a:ext cx="114300" cy="1219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844A97-2C98-423B-B059-918159402203}"/>
              </a:ext>
            </a:extLst>
          </p:cNvPr>
          <p:cNvSpPr/>
          <p:nvPr/>
        </p:nvSpPr>
        <p:spPr>
          <a:xfrm>
            <a:off x="541867" y="4521200"/>
            <a:ext cx="1109133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Andrea Sewell &lt;ASewell@cpacanada.ca&gt;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A1FFED-137E-4EA9-A503-3192A829BD51}"/>
              </a:ext>
            </a:extLst>
          </p:cNvPr>
          <p:cNvSpPr/>
          <p:nvPr/>
        </p:nvSpPr>
        <p:spPr>
          <a:xfrm>
            <a:off x="892718" y="4690533"/>
            <a:ext cx="1109133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Andre Sewell &lt;ASewell@cpacanada.ca&gt;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F5345-55CF-4F20-BA95-8ACE70DAFFB6}"/>
              </a:ext>
            </a:extLst>
          </p:cNvPr>
          <p:cNvSpPr txBox="1"/>
          <p:nvPr/>
        </p:nvSpPr>
        <p:spPr>
          <a:xfrm>
            <a:off x="440994" y="4332069"/>
            <a:ext cx="131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Complete (if discrete project)</a:t>
            </a:r>
            <a:endParaRPr lang="en-CA" sz="12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FE813-F60A-489C-AA45-C880F1337416}"/>
              </a:ext>
            </a:extLst>
          </p:cNvPr>
          <p:cNvSpPr txBox="1"/>
          <p:nvPr/>
        </p:nvSpPr>
        <p:spPr>
          <a:xfrm>
            <a:off x="440994" y="323461"/>
            <a:ext cx="17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Integrated Common Core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1C1FB9-DD6C-449E-A315-5DEF9D212260}"/>
              </a:ext>
            </a:extLst>
          </p:cNvPr>
          <p:cNvCxnSpPr/>
          <p:nvPr/>
        </p:nvCxnSpPr>
        <p:spPr>
          <a:xfrm>
            <a:off x="1181878" y="1063343"/>
            <a:ext cx="1592424" cy="124216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13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885513-033F-4D54-8F1E-84A4404C0442}"/>
              </a:ext>
            </a:extLst>
          </p:cNvPr>
          <p:cNvSpPr txBox="1">
            <a:spLocks/>
          </p:cNvSpPr>
          <p:nvPr/>
        </p:nvSpPr>
        <p:spPr>
          <a:xfrm>
            <a:off x="425449" y="303818"/>
            <a:ext cx="5174202" cy="13362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CM2.0 Foundational Common Core: </a:t>
            </a:r>
            <a:r>
              <a:rPr lang="en-US" sz="29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Competencies (Topic Areas)</a:t>
            </a:r>
          </a:p>
          <a:p>
            <a:endParaRPr lang="en-US" sz="2900" b="1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7BFBF26-3571-47F8-8B52-856BFADDC0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978" y="2076661"/>
            <a:ext cx="4743794" cy="3463461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1C6287B-8665-41EF-9D73-E727F61F4813}"/>
              </a:ext>
            </a:extLst>
          </p:cNvPr>
          <p:cNvSpPr/>
          <p:nvPr/>
        </p:nvSpPr>
        <p:spPr>
          <a:xfrm>
            <a:off x="6096000" y="155196"/>
            <a:ext cx="2686490" cy="1724351"/>
          </a:xfrm>
          <a:prstGeom prst="wedgeEllipseCallout">
            <a:avLst>
              <a:gd name="adj1" fmla="val -62322"/>
              <a:gd name="adj2" fmla="val 280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5F922-52BE-48C8-9CBF-078E72F59B1E}"/>
              </a:ext>
            </a:extLst>
          </p:cNvPr>
          <p:cNvSpPr txBox="1"/>
          <p:nvPr/>
        </p:nvSpPr>
        <p:spPr>
          <a:xfrm>
            <a:off x="6526635" y="339754"/>
            <a:ext cx="1983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Look at each of these through a sustainability lens – opportunities for CPAs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63CE7C-73CC-4666-A805-40DF6B31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76" y="1715548"/>
            <a:ext cx="2398989" cy="4634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2A1A5-C275-485F-BD0E-B2E81E4C9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291" y="1715548"/>
            <a:ext cx="2534263" cy="46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5441A0-2CC8-4584-9785-532423DBC7CC}"/>
              </a:ext>
            </a:extLst>
          </p:cNvPr>
          <p:cNvSpPr txBox="1">
            <a:spLocks/>
          </p:cNvSpPr>
          <p:nvPr/>
        </p:nvSpPr>
        <p:spPr>
          <a:xfrm>
            <a:off x="400065" y="159505"/>
            <a:ext cx="5519093" cy="168187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CM2.0 Foundational Common Core:</a:t>
            </a:r>
            <a:r>
              <a:rPr lang="en-US" sz="29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9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Sub-foundational and Foundational </a:t>
            </a:r>
          </a:p>
          <a:p>
            <a:r>
              <a:rPr lang="en-US" sz="29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(Topic Areas)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5F77D4-AE32-4FFE-A0A4-33971393D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5200" y="631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1A3D33-300A-BA4E-9CB1-2CEBEE05EC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767FEC9-06E8-4651-9662-EA345B7DA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71" y="2082038"/>
            <a:ext cx="4267420" cy="311565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F8EEF02-C7A9-43C3-86A5-56BDFE40F053}"/>
              </a:ext>
            </a:extLst>
          </p:cNvPr>
          <p:cNvSpPr/>
          <p:nvPr/>
        </p:nvSpPr>
        <p:spPr>
          <a:xfrm>
            <a:off x="2399252" y="5206589"/>
            <a:ext cx="2655116" cy="1107811"/>
          </a:xfrm>
          <a:prstGeom prst="wedgeEllipseCallout">
            <a:avLst>
              <a:gd name="adj1" fmla="val 85204"/>
              <a:gd name="adj2" fmla="val -59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0D8A3-8941-46EF-8747-B8B479F59F03}"/>
              </a:ext>
            </a:extLst>
          </p:cNvPr>
          <p:cNvSpPr txBox="1"/>
          <p:nvPr/>
        </p:nvSpPr>
        <p:spPr>
          <a:xfrm>
            <a:off x="2710963" y="5419973"/>
            <a:ext cx="202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Sustainability is foundational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ECE50C-27DF-4B13-8FF7-479B2EA80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43" y="559709"/>
            <a:ext cx="2414430" cy="5506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C8904C-2374-463E-9CCB-52DA2BE1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338" y="586758"/>
            <a:ext cx="2323025" cy="47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03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212121"/>
      </a:dk1>
      <a:lt1>
        <a:srgbClr val="FFFFFF"/>
      </a:lt1>
      <a:dk2>
        <a:srgbClr val="44546A"/>
      </a:dk2>
      <a:lt2>
        <a:srgbClr val="E7E6E6"/>
      </a:lt2>
      <a:accent1>
        <a:srgbClr val="006EB9"/>
      </a:accent1>
      <a:accent2>
        <a:srgbClr val="008AAF"/>
      </a:accent2>
      <a:accent3>
        <a:srgbClr val="00A05F"/>
      </a:accent3>
      <a:accent4>
        <a:srgbClr val="53B948"/>
      </a:accent4>
      <a:accent5>
        <a:srgbClr val="F0CB00"/>
      </a:accent5>
      <a:accent6>
        <a:srgbClr val="98A4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V1" id="{CA5BB4C1-0BAD-CB40-866A-AAB18B90677F}" vid="{D075DE61-EB53-284F-826B-CCE6C37733CC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EB9"/>
      </a:accent1>
      <a:accent2>
        <a:srgbClr val="008AAF"/>
      </a:accent2>
      <a:accent3>
        <a:srgbClr val="00A05F"/>
      </a:accent3>
      <a:accent4>
        <a:srgbClr val="53B948"/>
      </a:accent4>
      <a:accent5>
        <a:srgbClr val="F0CB00"/>
      </a:accent5>
      <a:accent6>
        <a:srgbClr val="98A4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esightWorkstream xmlns="3a37674d-0283-43d3-b7f5-9791e1aea9b8" xsi:nil="true"/>
    <Description xmlns="3a37674d-0283-43d3-b7f5-9791e1aea9b8" xsi:nil="true"/>
    <IPRights xmlns="3a37674d-0283-43d3-b7f5-9791e1aea9b8" xsi:nil="true"/>
    <SharedWithUsers xmlns="efbd96e8-3e6e-4abd-8626-dc13a6a6a4d7">
      <UserInfo>
        <DisplayName>Irene Wiecek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7C41A607A3C42B1BDB0A8990B37C4" ma:contentTypeVersion="16" ma:contentTypeDescription="Create a new document." ma:contentTypeScope="" ma:versionID="8c79439ee6e5e00c5bd815dd280e6d95">
  <xsd:schema xmlns:xsd="http://www.w3.org/2001/XMLSchema" xmlns:xs="http://www.w3.org/2001/XMLSchema" xmlns:p="http://schemas.microsoft.com/office/2006/metadata/properties" xmlns:ns2="3a37674d-0283-43d3-b7f5-9791e1aea9b8" xmlns:ns3="efbd96e8-3e6e-4abd-8626-dc13a6a6a4d7" targetNamespace="http://schemas.microsoft.com/office/2006/metadata/properties" ma:root="true" ma:fieldsID="bc6d84ed47d43919ec2b56ffd0759444" ns2:_="" ns3:_="">
    <xsd:import namespace="3a37674d-0283-43d3-b7f5-9791e1aea9b8"/>
    <xsd:import namespace="efbd96e8-3e6e-4abd-8626-dc13a6a6a4d7"/>
    <xsd:element name="properties">
      <xsd:complexType>
        <xsd:sequence>
          <xsd:element name="documentManagement">
            <xsd:complexType>
              <xsd:all>
                <xsd:element ref="ns2:Foresight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scription" minOccurs="0"/>
                <xsd:element ref="ns2:IPRigh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7674d-0283-43d3-b7f5-9791e1aea9b8" elementFormDefault="qualified">
    <xsd:import namespace="http://schemas.microsoft.com/office/2006/documentManagement/types"/>
    <xsd:import namespace="http://schemas.microsoft.com/office/infopath/2007/PartnerControls"/>
    <xsd:element name="ForesightWorkstream" ma:index="2" nillable="true" ma:displayName="Foresight Workstream" ma:format="Dropdown" ma:internalName="ForesightWorkstream" ma:readOnly="false">
      <xsd:simpleType>
        <xsd:restriction base="dms:Choice">
          <xsd:enumeration value="Data Goverance"/>
          <xsd:enumeration value="Value Creation"/>
          <xsd:enumeration value="Skills &amp; Comptencies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" ma:index="19" nillable="true" ma:displayName="Description " ma:description="Explain research purpose " ma:format="Dropdown" ma:internalName="Description">
      <xsd:simpleType>
        <xsd:restriction base="dms:Note"/>
      </xsd:simpleType>
    </xsd:element>
    <xsd:element name="IPRights" ma:index="20" nillable="true" ma:displayName="IP Rights " ma:format="Dropdown" ma:internalName="IPRights">
      <xsd:simpleType>
        <xsd:restriction base="dms:Choice">
          <xsd:enumeration value="Confidential - For Volunteers &amp; Staff only "/>
          <xsd:enumeration value="Publicly Sharable "/>
          <xsd:enumeration value="Choice 3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d96e8-3e6e-4abd-8626-dc13a6a6a4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F65F5C-C250-438D-9122-CC021D43520A}">
  <ds:schemaRefs>
    <ds:schemaRef ds:uri="3a37674d-0283-43d3-b7f5-9791e1aea9b8"/>
    <ds:schemaRef ds:uri="efbd96e8-3e6e-4abd-8626-dc13a6a6a4d7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B8972C3-D31A-409B-B275-0AEC95D51D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5C495-6938-4916-B331-64D7E15C3CD4}">
  <ds:schemaRefs>
    <ds:schemaRef ds:uri="3a37674d-0283-43d3-b7f5-9791e1aea9b8"/>
    <ds:schemaRef ds:uri="efbd96e8-3e6e-4abd-8626-dc13a6a6a4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1178</TotalTime>
  <Words>634</Words>
  <Application>Microsoft Office PowerPoint</Application>
  <PresentationFormat>Widescreen</PresentationFormat>
  <Paragraphs>89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McColman</dc:creator>
  <cp:lastModifiedBy>Irene Wiecek</cp:lastModifiedBy>
  <cp:revision>48</cp:revision>
  <cp:lastPrinted>2021-11-17T18:42:10Z</cp:lastPrinted>
  <dcterms:created xsi:type="dcterms:W3CDTF">2021-06-22T13:16:18Z</dcterms:created>
  <dcterms:modified xsi:type="dcterms:W3CDTF">2021-11-17T20:54:02Z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0x0101003AC7C41A607A3C42B1BDB0A8990B37C4</vt:lpwstr>
  </property>
</Properties>
</file>