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9" r:id="rId1"/>
  </p:sldMasterIdLst>
  <p:notesMasterIdLst>
    <p:notesMasterId r:id="rId36"/>
  </p:notesMasterIdLst>
  <p:handoutMasterIdLst>
    <p:handoutMasterId r:id="rId37"/>
  </p:handoutMasterIdLst>
  <p:sldIdLst>
    <p:sldId id="462" r:id="rId2"/>
    <p:sldId id="401" r:id="rId3"/>
    <p:sldId id="1021" r:id="rId4"/>
    <p:sldId id="1039" r:id="rId5"/>
    <p:sldId id="1040" r:id="rId6"/>
    <p:sldId id="1066" r:id="rId7"/>
    <p:sldId id="1042" r:id="rId8"/>
    <p:sldId id="1022" r:id="rId9"/>
    <p:sldId id="1054" r:id="rId10"/>
    <p:sldId id="1023" r:id="rId11"/>
    <p:sldId id="1024" r:id="rId12"/>
    <p:sldId id="1055" r:id="rId13"/>
    <p:sldId id="1064" r:id="rId14"/>
    <p:sldId id="1058" r:id="rId15"/>
    <p:sldId id="1060" r:id="rId16"/>
    <p:sldId id="1070" r:id="rId17"/>
    <p:sldId id="1059" r:id="rId18"/>
    <p:sldId id="1065" r:id="rId19"/>
    <p:sldId id="1061" r:id="rId20"/>
    <p:sldId id="1069" r:id="rId21"/>
    <p:sldId id="1044" r:id="rId22"/>
    <p:sldId id="1043" r:id="rId23"/>
    <p:sldId id="1029" r:id="rId24"/>
    <p:sldId id="1049" r:id="rId25"/>
    <p:sldId id="1050" r:id="rId26"/>
    <p:sldId id="1051" r:id="rId27"/>
    <p:sldId id="1063" r:id="rId28"/>
    <p:sldId id="1067" r:id="rId29"/>
    <p:sldId id="1047" r:id="rId30"/>
    <p:sldId id="1034" r:id="rId31"/>
    <p:sldId id="1035" r:id="rId32"/>
    <p:sldId id="1033" r:id="rId33"/>
    <p:sldId id="1062" r:id="rId34"/>
    <p:sldId id="1068" r:id="rId35"/>
  </p:sldIdLst>
  <p:sldSz cx="8420100" cy="6362700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26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000000"/>
    <a:srgbClr val="0000FF"/>
    <a:srgbClr val="339933"/>
    <a:srgbClr val="33CC33"/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86626" autoAdjust="0"/>
  </p:normalViewPr>
  <p:slideViewPr>
    <p:cSldViewPr snapToGrid="0">
      <p:cViewPr varScale="1">
        <p:scale>
          <a:sx n="98" d="100"/>
          <a:sy n="98" d="100"/>
        </p:scale>
        <p:origin x="2010" y="78"/>
      </p:cViewPr>
      <p:guideLst>
        <p:guide orient="horz" pos="2016"/>
        <p:guide pos="26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80"/>
    </p:cViewPr>
  </p:sorterViewPr>
  <p:notesViewPr>
    <p:cSldViewPr snapToGrid="0">
      <p:cViewPr varScale="1">
        <p:scale>
          <a:sx n="81" d="100"/>
          <a:sy n="81" d="100"/>
        </p:scale>
        <p:origin x="-2004" y="-9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Sheet1!$J$25</c:f>
              <c:strCache>
                <c:ptCount val="1"/>
                <c:pt idx="0">
                  <c:v>Average Cost of Solar Energy</c:v>
                </c:pt>
              </c:strCache>
            </c:strRef>
          </c:tx>
          <c:spPr>
            <a:ln w="18973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Sheet1!$I$27:$I$45</c:f>
              <c:numCache>
                <c:formatCode>General</c:formatCode>
                <c:ptCount val="19"/>
                <c:pt idx="0">
                  <c:v>3276531.1057421844</c:v>
                </c:pt>
                <c:pt idx="1">
                  <c:v>6492573.5591679057</c:v>
                </c:pt>
                <c:pt idx="2">
                  <c:v>9624527.9002319667</c:v>
                </c:pt>
                <c:pt idx="3">
                  <c:v>12599111.260415258</c:v>
                </c:pt>
                <c:pt idx="4">
                  <c:v>15389338.300391378</c:v>
                </c:pt>
                <c:pt idx="5">
                  <c:v>17933859.754047468</c:v>
                </c:pt>
                <c:pt idx="6">
                  <c:v>20219698.676795613</c:v>
                </c:pt>
                <c:pt idx="7">
                  <c:v>22253145.373210218</c:v>
                </c:pt>
                <c:pt idx="8">
                  <c:v>24002757.941831257</c:v>
                </c:pt>
                <c:pt idx="9">
                  <c:v>25526937.080610231</c:v>
                </c:pt>
                <c:pt idx="10">
                  <c:v>26898378.955957957</c:v>
                </c:pt>
                <c:pt idx="11">
                  <c:v>28131690.582983617</c:v>
                </c:pt>
                <c:pt idx="12">
                  <c:v>29252476.952787403</c:v>
                </c:pt>
                <c:pt idx="13">
                  <c:v>30264387.050555848</c:v>
                </c:pt>
                <c:pt idx="14">
                  <c:v>31191114.184633795</c:v>
                </c:pt>
                <c:pt idx="15">
                  <c:v>32050379.793108802</c:v>
                </c:pt>
                <c:pt idx="16">
                  <c:v>32845973.778031606</c:v>
                </c:pt>
                <c:pt idx="17">
                  <c:v>33592728.215863667</c:v>
                </c:pt>
                <c:pt idx="18">
                  <c:v>34295213.087539256</c:v>
                </c:pt>
              </c:numCache>
            </c:numRef>
          </c:xVal>
          <c:yVal>
            <c:numRef>
              <c:f>Sheet1!$J$27:$J$45</c:f>
              <c:numCache>
                <c:formatCode>General</c:formatCode>
                <c:ptCount val="19"/>
                <c:pt idx="0">
                  <c:v>29.701416217641526</c:v>
                </c:pt>
                <c:pt idx="1">
                  <c:v>29.978132164333971</c:v>
                </c:pt>
                <c:pt idx="2">
                  <c:v>30.334250717695664</c:v>
                </c:pt>
                <c:pt idx="3">
                  <c:v>30.896659965995198</c:v>
                </c:pt>
                <c:pt idx="4">
                  <c:v>31.618518035704916</c:v>
                </c:pt>
                <c:pt idx="5">
                  <c:v>32.558840803826747</c:v>
                </c:pt>
                <c:pt idx="6">
                  <c:v>33.691070759311835</c:v>
                </c:pt>
                <c:pt idx="7">
                  <c:v>34.985657079778072</c:v>
                </c:pt>
                <c:pt idx="8">
                  <c:v>36.48991208501343</c:v>
                </c:pt>
                <c:pt idx="9">
                  <c:v>38.123498253779317</c:v>
                </c:pt>
                <c:pt idx="10">
                  <c:v>39.797705173663019</c:v>
                </c:pt>
                <c:pt idx="11">
                  <c:v>41.512306770740736</c:v>
                </c:pt>
                <c:pt idx="12">
                  <c:v>43.248610557798273</c:v>
                </c:pt>
                <c:pt idx="13">
                  <c:v>45.01814609454469</c:v>
                </c:pt>
                <c:pt idx="14">
                  <c:v>46.800643387872825</c:v>
                </c:pt>
                <c:pt idx="15">
                  <c:v>48.582320583981215</c:v>
                </c:pt>
                <c:pt idx="16">
                  <c:v>50.368408963882715</c:v>
                </c:pt>
                <c:pt idx="17">
                  <c:v>52.145721625650481</c:v>
                </c:pt>
                <c:pt idx="18">
                  <c:v>53.915240695328492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547-4892-AAEC-2B72295C34F9}"/>
            </c:ext>
          </c:extLst>
        </c:ser>
        <c:ser>
          <c:idx val="1"/>
          <c:order val="1"/>
          <c:tx>
            <c:strRef>
              <c:f>Sheet1!$K$25</c:f>
              <c:strCache>
                <c:ptCount val="1"/>
                <c:pt idx="0">
                  <c:v>Marginal Cost of Solar Energy</c:v>
                </c:pt>
              </c:strCache>
            </c:strRef>
          </c:tx>
          <c:spPr>
            <a:ln w="12669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Sheet1!$I$27:$I$45</c:f>
              <c:numCache>
                <c:formatCode>General</c:formatCode>
                <c:ptCount val="19"/>
                <c:pt idx="0">
                  <c:v>3276531.1057421844</c:v>
                </c:pt>
                <c:pt idx="1">
                  <c:v>6492573.5591679057</c:v>
                </c:pt>
                <c:pt idx="2">
                  <c:v>9624527.9002319667</c:v>
                </c:pt>
                <c:pt idx="3">
                  <c:v>12599111.260415258</c:v>
                </c:pt>
                <c:pt idx="4">
                  <c:v>15389338.300391378</c:v>
                </c:pt>
                <c:pt idx="5">
                  <c:v>17933859.754047468</c:v>
                </c:pt>
                <c:pt idx="6">
                  <c:v>20219698.676795613</c:v>
                </c:pt>
                <c:pt idx="7">
                  <c:v>22253145.373210218</c:v>
                </c:pt>
                <c:pt idx="8">
                  <c:v>24002757.941831257</c:v>
                </c:pt>
                <c:pt idx="9">
                  <c:v>25526937.080610231</c:v>
                </c:pt>
                <c:pt idx="10">
                  <c:v>26898378.955957957</c:v>
                </c:pt>
                <c:pt idx="11">
                  <c:v>28131690.582983617</c:v>
                </c:pt>
                <c:pt idx="12">
                  <c:v>29252476.952787403</c:v>
                </c:pt>
                <c:pt idx="13">
                  <c:v>30264387.050555848</c:v>
                </c:pt>
                <c:pt idx="14">
                  <c:v>31191114.184633795</c:v>
                </c:pt>
                <c:pt idx="15">
                  <c:v>32050379.793108802</c:v>
                </c:pt>
                <c:pt idx="16">
                  <c:v>32845973.778031606</c:v>
                </c:pt>
                <c:pt idx="17">
                  <c:v>33592728.215863667</c:v>
                </c:pt>
                <c:pt idx="18">
                  <c:v>34295213.087539256</c:v>
                </c:pt>
              </c:numCache>
            </c:numRef>
          </c:xVal>
          <c:yVal>
            <c:numRef>
              <c:f>Sheet1!$K$27:$K$45</c:f>
              <c:numCache>
                <c:formatCode>General</c:formatCode>
                <c:ptCount val="19"/>
                <c:pt idx="0">
                  <c:v>29.807536971741797</c:v>
                </c:pt>
                <c:pt idx="1">
                  <c:v>30.260052698631306</c:v>
                </c:pt>
                <c:pt idx="2">
                  <c:v>31.072488141265417</c:v>
                </c:pt>
                <c:pt idx="3">
                  <c:v>32.716384897581513</c:v>
                </c:pt>
                <c:pt idx="4">
                  <c:v>34.878027030564056</c:v>
                </c:pt>
                <c:pt idx="5">
                  <c:v>38.24593971564564</c:v>
                </c:pt>
                <c:pt idx="6">
                  <c:v>42.574134665927332</c:v>
                </c:pt>
                <c:pt idx="7">
                  <c:v>47.858453478662298</c:v>
                </c:pt>
                <c:pt idx="8">
                  <c:v>55.622379415346067</c:v>
                </c:pt>
                <c:pt idx="9">
                  <c:v>63.849197017392477</c:v>
                </c:pt>
                <c:pt idx="10">
                  <c:v>70.960071929423265</c:v>
                </c:pt>
                <c:pt idx="11">
                  <c:v>78.907562362316796</c:v>
                </c:pt>
                <c:pt idx="12">
                  <c:v>86.8297623379691</c:v>
                </c:pt>
                <c:pt idx="13">
                  <c:v>96.172193889863578</c:v>
                </c:pt>
                <c:pt idx="14">
                  <c:v>105.01215572858439</c:v>
                </c:pt>
                <c:pt idx="15">
                  <c:v>113.25673128523454</c:v>
                </c:pt>
                <c:pt idx="16">
                  <c:v>122.32070121940534</c:v>
                </c:pt>
                <c:pt idx="17">
                  <c:v>130.32077104787604</c:v>
                </c:pt>
                <c:pt idx="18">
                  <c:v>138.53339487521311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547-4892-AAEC-2B72295C3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1599312"/>
        <c:axId val="1"/>
      </c:scatterChart>
      <c:valAx>
        <c:axId val="631599312"/>
        <c:scaling>
          <c:orientation val="minMax"/>
          <c:min val="5000000"/>
        </c:scaling>
        <c:delete val="0"/>
        <c:axPos val="b"/>
        <c:majorGridlines>
          <c:spPr>
            <a:ln w="948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99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/>
                  <a:t>Megawatt Hours of Electricity Delivered</a:t>
                </a:r>
              </a:p>
            </c:rich>
          </c:tx>
          <c:overlay val="0"/>
          <c:spPr>
            <a:noFill/>
            <a:ln w="25339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488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99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948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399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/>
                  <a:t>Cost of Energy (Levelized MWH)</a:t>
                </a:r>
              </a:p>
            </c:rich>
          </c:tx>
          <c:overlay val="0"/>
          <c:spPr>
            <a:noFill/>
            <a:ln w="25339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488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599312"/>
        <c:crosses val="autoZero"/>
        <c:crossBetween val="midCat"/>
      </c:valAx>
      <c:spPr>
        <a:noFill/>
        <a:ln w="2538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Sheet1!$J$25</c:f>
              <c:strCache>
                <c:ptCount val="1"/>
                <c:pt idx="0">
                  <c:v>Average Cost of Solar Energy</c:v>
                </c:pt>
              </c:strCache>
            </c:strRef>
          </c:tx>
          <c:spPr>
            <a:ln w="18957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Sheet1!$I$27:$I$45</c:f>
              <c:numCache>
                <c:formatCode>General</c:formatCode>
                <c:ptCount val="19"/>
                <c:pt idx="0">
                  <c:v>3276531.1057421844</c:v>
                </c:pt>
                <c:pt idx="1">
                  <c:v>6492573.5591679057</c:v>
                </c:pt>
                <c:pt idx="2">
                  <c:v>9624527.9002319667</c:v>
                </c:pt>
                <c:pt idx="3">
                  <c:v>12599111.260415258</c:v>
                </c:pt>
                <c:pt idx="4">
                  <c:v>15389338.300391378</c:v>
                </c:pt>
                <c:pt idx="5">
                  <c:v>17933859.754047468</c:v>
                </c:pt>
                <c:pt idx="6">
                  <c:v>20219698.676795613</c:v>
                </c:pt>
                <c:pt idx="7">
                  <c:v>22253145.373210218</c:v>
                </c:pt>
                <c:pt idx="8">
                  <c:v>24002757.941831257</c:v>
                </c:pt>
                <c:pt idx="9">
                  <c:v>25526937.080610231</c:v>
                </c:pt>
                <c:pt idx="10">
                  <c:v>26898378.955957957</c:v>
                </c:pt>
                <c:pt idx="11">
                  <c:v>28131690.582983617</c:v>
                </c:pt>
                <c:pt idx="12">
                  <c:v>29252476.952787403</c:v>
                </c:pt>
                <c:pt idx="13">
                  <c:v>30264387.050555848</c:v>
                </c:pt>
                <c:pt idx="14">
                  <c:v>31191114.184633795</c:v>
                </c:pt>
                <c:pt idx="15">
                  <c:v>32050379.793108802</c:v>
                </c:pt>
                <c:pt idx="16">
                  <c:v>32845973.778031606</c:v>
                </c:pt>
                <c:pt idx="17">
                  <c:v>33592728.215863667</c:v>
                </c:pt>
                <c:pt idx="18">
                  <c:v>34295213.087539256</c:v>
                </c:pt>
              </c:numCache>
            </c:numRef>
          </c:xVal>
          <c:yVal>
            <c:numRef>
              <c:f>Sheet1!$J$27:$J$45</c:f>
              <c:numCache>
                <c:formatCode>General</c:formatCode>
                <c:ptCount val="19"/>
                <c:pt idx="0">
                  <c:v>29.701416217641526</c:v>
                </c:pt>
                <c:pt idx="1">
                  <c:v>29.978132164333971</c:v>
                </c:pt>
                <c:pt idx="2">
                  <c:v>30.334250717695664</c:v>
                </c:pt>
                <c:pt idx="3">
                  <c:v>30.896659965995198</c:v>
                </c:pt>
                <c:pt idx="4">
                  <c:v>31.618518035704916</c:v>
                </c:pt>
                <c:pt idx="5">
                  <c:v>32.558840803826747</c:v>
                </c:pt>
                <c:pt idx="6">
                  <c:v>33.691070759311835</c:v>
                </c:pt>
                <c:pt idx="7">
                  <c:v>34.985657079778072</c:v>
                </c:pt>
                <c:pt idx="8">
                  <c:v>36.48991208501343</c:v>
                </c:pt>
                <c:pt idx="9">
                  <c:v>38.123498253779317</c:v>
                </c:pt>
                <c:pt idx="10">
                  <c:v>39.797705173663019</c:v>
                </c:pt>
                <c:pt idx="11">
                  <c:v>41.512306770740736</c:v>
                </c:pt>
                <c:pt idx="12">
                  <c:v>43.248610557798273</c:v>
                </c:pt>
                <c:pt idx="13">
                  <c:v>45.01814609454469</c:v>
                </c:pt>
                <c:pt idx="14">
                  <c:v>46.800643387872825</c:v>
                </c:pt>
                <c:pt idx="15">
                  <c:v>48.582320583981215</c:v>
                </c:pt>
                <c:pt idx="16">
                  <c:v>50.368408963882715</c:v>
                </c:pt>
                <c:pt idx="17">
                  <c:v>52.145721625650481</c:v>
                </c:pt>
                <c:pt idx="18">
                  <c:v>53.915240695328492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C84-4CD7-9053-F15EC36604C3}"/>
            </c:ext>
          </c:extLst>
        </c:ser>
        <c:ser>
          <c:idx val="1"/>
          <c:order val="1"/>
          <c:tx>
            <c:strRef>
              <c:f>Sheet1!$K$25</c:f>
              <c:strCache>
                <c:ptCount val="1"/>
                <c:pt idx="0">
                  <c:v>Marginal Cost of Solar Energy</c:v>
                </c:pt>
              </c:strCache>
            </c:strRef>
          </c:tx>
          <c:spPr>
            <a:ln w="12658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Sheet1!$I$27:$I$45</c:f>
              <c:numCache>
                <c:formatCode>General</c:formatCode>
                <c:ptCount val="19"/>
                <c:pt idx="0">
                  <c:v>3276531.1057421844</c:v>
                </c:pt>
                <c:pt idx="1">
                  <c:v>6492573.5591679057</c:v>
                </c:pt>
                <c:pt idx="2">
                  <c:v>9624527.9002319667</c:v>
                </c:pt>
                <c:pt idx="3">
                  <c:v>12599111.260415258</c:v>
                </c:pt>
                <c:pt idx="4">
                  <c:v>15389338.300391378</c:v>
                </c:pt>
                <c:pt idx="5">
                  <c:v>17933859.754047468</c:v>
                </c:pt>
                <c:pt idx="6">
                  <c:v>20219698.676795613</c:v>
                </c:pt>
                <c:pt idx="7">
                  <c:v>22253145.373210218</c:v>
                </c:pt>
                <c:pt idx="8">
                  <c:v>24002757.941831257</c:v>
                </c:pt>
                <c:pt idx="9">
                  <c:v>25526937.080610231</c:v>
                </c:pt>
                <c:pt idx="10">
                  <c:v>26898378.955957957</c:v>
                </c:pt>
                <c:pt idx="11">
                  <c:v>28131690.582983617</c:v>
                </c:pt>
                <c:pt idx="12">
                  <c:v>29252476.952787403</c:v>
                </c:pt>
                <c:pt idx="13">
                  <c:v>30264387.050555848</c:v>
                </c:pt>
                <c:pt idx="14">
                  <c:v>31191114.184633795</c:v>
                </c:pt>
                <c:pt idx="15">
                  <c:v>32050379.793108802</c:v>
                </c:pt>
                <c:pt idx="16">
                  <c:v>32845973.778031606</c:v>
                </c:pt>
                <c:pt idx="17">
                  <c:v>33592728.215863667</c:v>
                </c:pt>
                <c:pt idx="18">
                  <c:v>34295213.087539256</c:v>
                </c:pt>
              </c:numCache>
            </c:numRef>
          </c:xVal>
          <c:yVal>
            <c:numRef>
              <c:f>Sheet1!$K$27:$K$45</c:f>
              <c:numCache>
                <c:formatCode>General</c:formatCode>
                <c:ptCount val="19"/>
                <c:pt idx="0">
                  <c:v>29.807536971741797</c:v>
                </c:pt>
                <c:pt idx="1">
                  <c:v>30.260052698631306</c:v>
                </c:pt>
                <c:pt idx="2">
                  <c:v>31.072488141265417</c:v>
                </c:pt>
                <c:pt idx="3">
                  <c:v>32.716384897581513</c:v>
                </c:pt>
                <c:pt idx="4">
                  <c:v>34.878027030564056</c:v>
                </c:pt>
                <c:pt idx="5">
                  <c:v>38.24593971564564</c:v>
                </c:pt>
                <c:pt idx="6">
                  <c:v>42.574134665927332</c:v>
                </c:pt>
                <c:pt idx="7">
                  <c:v>47.858453478662298</c:v>
                </c:pt>
                <c:pt idx="8">
                  <c:v>55.622379415346067</c:v>
                </c:pt>
                <c:pt idx="9">
                  <c:v>63.849197017392477</c:v>
                </c:pt>
                <c:pt idx="10">
                  <c:v>70.960071929423265</c:v>
                </c:pt>
                <c:pt idx="11">
                  <c:v>78.907562362316796</c:v>
                </c:pt>
                <c:pt idx="12">
                  <c:v>86.8297623379691</c:v>
                </c:pt>
                <c:pt idx="13">
                  <c:v>96.172193889863578</c:v>
                </c:pt>
                <c:pt idx="14">
                  <c:v>105.01215572858439</c:v>
                </c:pt>
                <c:pt idx="15">
                  <c:v>113.25673128523454</c:v>
                </c:pt>
                <c:pt idx="16">
                  <c:v>122.32070121940534</c:v>
                </c:pt>
                <c:pt idx="17">
                  <c:v>130.32077104787604</c:v>
                </c:pt>
                <c:pt idx="18">
                  <c:v>138.53339487521311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C84-4CD7-9053-F15EC36604C3}"/>
            </c:ext>
          </c:extLst>
        </c:ser>
        <c:ser>
          <c:idx val="2"/>
          <c:order val="2"/>
          <c:tx>
            <c:strRef>
              <c:f>Sheet1!$L$25</c:f>
              <c:strCache>
                <c:ptCount val="1"/>
                <c:pt idx="0">
                  <c:v>Marginal Cost of Energy From Non-Solar</c:v>
                </c:pt>
              </c:strCache>
            </c:strRef>
          </c:tx>
          <c:spPr>
            <a:ln w="18957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Sheet1!$I$27:$I$45</c:f>
              <c:numCache>
                <c:formatCode>General</c:formatCode>
                <c:ptCount val="19"/>
                <c:pt idx="0">
                  <c:v>3276531.1057421844</c:v>
                </c:pt>
                <c:pt idx="1">
                  <c:v>6492573.5591679057</c:v>
                </c:pt>
                <c:pt idx="2">
                  <c:v>9624527.9002319667</c:v>
                </c:pt>
                <c:pt idx="3">
                  <c:v>12599111.260415258</c:v>
                </c:pt>
                <c:pt idx="4">
                  <c:v>15389338.300391378</c:v>
                </c:pt>
                <c:pt idx="5">
                  <c:v>17933859.754047468</c:v>
                </c:pt>
                <c:pt idx="6">
                  <c:v>20219698.676795613</c:v>
                </c:pt>
                <c:pt idx="7">
                  <c:v>22253145.373210218</c:v>
                </c:pt>
                <c:pt idx="8">
                  <c:v>24002757.941831257</c:v>
                </c:pt>
                <c:pt idx="9">
                  <c:v>25526937.080610231</c:v>
                </c:pt>
                <c:pt idx="10">
                  <c:v>26898378.955957957</c:v>
                </c:pt>
                <c:pt idx="11">
                  <c:v>28131690.582983617</c:v>
                </c:pt>
                <c:pt idx="12">
                  <c:v>29252476.952787403</c:v>
                </c:pt>
                <c:pt idx="13">
                  <c:v>30264387.050555848</c:v>
                </c:pt>
                <c:pt idx="14">
                  <c:v>31191114.184633795</c:v>
                </c:pt>
                <c:pt idx="15">
                  <c:v>32050379.793108802</c:v>
                </c:pt>
                <c:pt idx="16">
                  <c:v>32845973.778031606</c:v>
                </c:pt>
                <c:pt idx="17">
                  <c:v>33592728.215863667</c:v>
                </c:pt>
                <c:pt idx="18">
                  <c:v>34295213.087539256</c:v>
                </c:pt>
              </c:numCache>
            </c:numRef>
          </c:xVal>
          <c:yVal>
            <c:numRef>
              <c:f>Sheet1!$L$27:$L$45</c:f>
              <c:numCache>
                <c:formatCode>General</c:formatCode>
                <c:ptCount val="19"/>
                <c:pt idx="0">
                  <c:v>52</c:v>
                </c:pt>
                <c:pt idx="1">
                  <c:v>52</c:v>
                </c:pt>
                <c:pt idx="2">
                  <c:v>52</c:v>
                </c:pt>
                <c:pt idx="3">
                  <c:v>52</c:v>
                </c:pt>
                <c:pt idx="4">
                  <c:v>52</c:v>
                </c:pt>
                <c:pt idx="5">
                  <c:v>52</c:v>
                </c:pt>
                <c:pt idx="6">
                  <c:v>52</c:v>
                </c:pt>
                <c:pt idx="7">
                  <c:v>52</c:v>
                </c:pt>
                <c:pt idx="8">
                  <c:v>52</c:v>
                </c:pt>
                <c:pt idx="9">
                  <c:v>52</c:v>
                </c:pt>
                <c:pt idx="10">
                  <c:v>52</c:v>
                </c:pt>
                <c:pt idx="11">
                  <c:v>52</c:v>
                </c:pt>
                <c:pt idx="12">
                  <c:v>52</c:v>
                </c:pt>
                <c:pt idx="13">
                  <c:v>52</c:v>
                </c:pt>
                <c:pt idx="14">
                  <c:v>52</c:v>
                </c:pt>
                <c:pt idx="15">
                  <c:v>52</c:v>
                </c:pt>
                <c:pt idx="16">
                  <c:v>52</c:v>
                </c:pt>
                <c:pt idx="17">
                  <c:v>52</c:v>
                </c:pt>
                <c:pt idx="18">
                  <c:v>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C84-4CD7-9053-F15EC3660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0253472"/>
        <c:axId val="1"/>
      </c:scatterChart>
      <c:valAx>
        <c:axId val="1750253472"/>
        <c:scaling>
          <c:orientation val="minMax"/>
          <c:min val="5000000"/>
        </c:scaling>
        <c:delete val="0"/>
        <c:axPos val="b"/>
        <c:majorGridlines>
          <c:spPr>
            <a:ln w="948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98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/>
                  <a:t>Megawatt Hours of Electricity Delivered</a:t>
                </a:r>
              </a:p>
            </c:rich>
          </c:tx>
          <c:overlay val="0"/>
          <c:spPr>
            <a:noFill/>
            <a:ln w="25318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48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99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948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98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/>
                  <a:t>Cost of Energy (Levelized MWH)</a:t>
                </a:r>
              </a:p>
            </c:rich>
          </c:tx>
          <c:overlay val="0"/>
          <c:spPr>
            <a:noFill/>
            <a:ln w="25318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48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253472"/>
        <c:crosses val="autoZero"/>
        <c:crossBetween val="midCat"/>
      </c:valAx>
      <c:spPr>
        <a:noFill/>
        <a:ln w="25359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Sheet1!$J$25</c:f>
              <c:strCache>
                <c:ptCount val="1"/>
                <c:pt idx="0">
                  <c:v>Average Cost of Solar Energy</c:v>
                </c:pt>
              </c:strCache>
            </c:strRef>
          </c:tx>
          <c:spPr>
            <a:ln w="18957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Sheet1!$I$27:$I$45</c:f>
              <c:numCache>
                <c:formatCode>General</c:formatCode>
                <c:ptCount val="19"/>
                <c:pt idx="0">
                  <c:v>3276531.1057421844</c:v>
                </c:pt>
                <c:pt idx="1">
                  <c:v>6492573.5591679057</c:v>
                </c:pt>
                <c:pt idx="2">
                  <c:v>9624527.9002319667</c:v>
                </c:pt>
                <c:pt idx="3">
                  <c:v>12599111.260415258</c:v>
                </c:pt>
                <c:pt idx="4">
                  <c:v>15389338.300391378</c:v>
                </c:pt>
                <c:pt idx="5">
                  <c:v>17933859.754047468</c:v>
                </c:pt>
                <c:pt idx="6">
                  <c:v>20219698.676795613</c:v>
                </c:pt>
                <c:pt idx="7">
                  <c:v>22253145.373210218</c:v>
                </c:pt>
                <c:pt idx="8">
                  <c:v>24002757.941831257</c:v>
                </c:pt>
                <c:pt idx="9">
                  <c:v>25526937.080610231</c:v>
                </c:pt>
                <c:pt idx="10">
                  <c:v>26898378.955957957</c:v>
                </c:pt>
                <c:pt idx="11">
                  <c:v>28131690.582983617</c:v>
                </c:pt>
                <c:pt idx="12">
                  <c:v>29252476.952787403</c:v>
                </c:pt>
                <c:pt idx="13">
                  <c:v>30264387.050555848</c:v>
                </c:pt>
                <c:pt idx="14">
                  <c:v>31191114.184633795</c:v>
                </c:pt>
                <c:pt idx="15">
                  <c:v>32050379.793108802</c:v>
                </c:pt>
                <c:pt idx="16">
                  <c:v>32845973.778031606</c:v>
                </c:pt>
                <c:pt idx="17">
                  <c:v>33592728.215863667</c:v>
                </c:pt>
                <c:pt idx="18">
                  <c:v>34295213.087539256</c:v>
                </c:pt>
              </c:numCache>
            </c:numRef>
          </c:xVal>
          <c:yVal>
            <c:numRef>
              <c:f>Sheet1!$J$27:$J$45</c:f>
              <c:numCache>
                <c:formatCode>General</c:formatCode>
                <c:ptCount val="19"/>
                <c:pt idx="0">
                  <c:v>29.701416217641526</c:v>
                </c:pt>
                <c:pt idx="1">
                  <c:v>29.978132164333971</c:v>
                </c:pt>
                <c:pt idx="2">
                  <c:v>30.334250717695664</c:v>
                </c:pt>
                <c:pt idx="3">
                  <c:v>30.896659965995198</c:v>
                </c:pt>
                <c:pt idx="4">
                  <c:v>31.618518035704916</c:v>
                </c:pt>
                <c:pt idx="5">
                  <c:v>32.558840803826747</c:v>
                </c:pt>
                <c:pt idx="6">
                  <c:v>33.691070759311835</c:v>
                </c:pt>
                <c:pt idx="7">
                  <c:v>34.985657079778072</c:v>
                </c:pt>
                <c:pt idx="8">
                  <c:v>36.48991208501343</c:v>
                </c:pt>
                <c:pt idx="9">
                  <c:v>38.123498253779317</c:v>
                </c:pt>
                <c:pt idx="10">
                  <c:v>39.797705173663019</c:v>
                </c:pt>
                <c:pt idx="11">
                  <c:v>41.512306770740736</c:v>
                </c:pt>
                <c:pt idx="12">
                  <c:v>43.248610557798273</c:v>
                </c:pt>
                <c:pt idx="13">
                  <c:v>45.01814609454469</c:v>
                </c:pt>
                <c:pt idx="14">
                  <c:v>46.800643387872825</c:v>
                </c:pt>
                <c:pt idx="15">
                  <c:v>48.582320583981215</c:v>
                </c:pt>
                <c:pt idx="16">
                  <c:v>50.368408963882715</c:v>
                </c:pt>
                <c:pt idx="17">
                  <c:v>52.145721625650481</c:v>
                </c:pt>
                <c:pt idx="18">
                  <c:v>53.915240695328492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A5C-483B-AFE2-5313A24278B2}"/>
            </c:ext>
          </c:extLst>
        </c:ser>
        <c:ser>
          <c:idx val="1"/>
          <c:order val="1"/>
          <c:tx>
            <c:strRef>
              <c:f>Sheet1!$K$25</c:f>
              <c:strCache>
                <c:ptCount val="1"/>
                <c:pt idx="0">
                  <c:v>Marginal Cost of Solar Energy</c:v>
                </c:pt>
              </c:strCache>
            </c:strRef>
          </c:tx>
          <c:spPr>
            <a:ln w="12658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Sheet1!$I$27:$I$45</c:f>
              <c:numCache>
                <c:formatCode>General</c:formatCode>
                <c:ptCount val="19"/>
                <c:pt idx="0">
                  <c:v>3276531.1057421844</c:v>
                </c:pt>
                <c:pt idx="1">
                  <c:v>6492573.5591679057</c:v>
                </c:pt>
                <c:pt idx="2">
                  <c:v>9624527.9002319667</c:v>
                </c:pt>
                <c:pt idx="3">
                  <c:v>12599111.260415258</c:v>
                </c:pt>
                <c:pt idx="4">
                  <c:v>15389338.300391378</c:v>
                </c:pt>
                <c:pt idx="5">
                  <c:v>17933859.754047468</c:v>
                </c:pt>
                <c:pt idx="6">
                  <c:v>20219698.676795613</c:v>
                </c:pt>
                <c:pt idx="7">
                  <c:v>22253145.373210218</c:v>
                </c:pt>
                <c:pt idx="8">
                  <c:v>24002757.941831257</c:v>
                </c:pt>
                <c:pt idx="9">
                  <c:v>25526937.080610231</c:v>
                </c:pt>
                <c:pt idx="10">
                  <c:v>26898378.955957957</c:v>
                </c:pt>
                <c:pt idx="11">
                  <c:v>28131690.582983617</c:v>
                </c:pt>
                <c:pt idx="12">
                  <c:v>29252476.952787403</c:v>
                </c:pt>
                <c:pt idx="13">
                  <c:v>30264387.050555848</c:v>
                </c:pt>
                <c:pt idx="14">
                  <c:v>31191114.184633795</c:v>
                </c:pt>
                <c:pt idx="15">
                  <c:v>32050379.793108802</c:v>
                </c:pt>
                <c:pt idx="16">
                  <c:v>32845973.778031606</c:v>
                </c:pt>
                <c:pt idx="17">
                  <c:v>33592728.215863667</c:v>
                </c:pt>
                <c:pt idx="18">
                  <c:v>34295213.087539256</c:v>
                </c:pt>
              </c:numCache>
            </c:numRef>
          </c:xVal>
          <c:yVal>
            <c:numRef>
              <c:f>Sheet1!$K$27:$K$45</c:f>
              <c:numCache>
                <c:formatCode>General</c:formatCode>
                <c:ptCount val="19"/>
                <c:pt idx="0">
                  <c:v>29.807536971741797</c:v>
                </c:pt>
                <c:pt idx="1">
                  <c:v>30.260052698631306</c:v>
                </c:pt>
                <c:pt idx="2">
                  <c:v>31.072488141265417</c:v>
                </c:pt>
                <c:pt idx="3">
                  <c:v>32.716384897581513</c:v>
                </c:pt>
                <c:pt idx="4">
                  <c:v>34.878027030564056</c:v>
                </c:pt>
                <c:pt idx="5">
                  <c:v>38.24593971564564</c:v>
                </c:pt>
                <c:pt idx="6">
                  <c:v>42.574134665927332</c:v>
                </c:pt>
                <c:pt idx="7">
                  <c:v>47.858453478662298</c:v>
                </c:pt>
                <c:pt idx="8">
                  <c:v>55.622379415346067</c:v>
                </c:pt>
                <c:pt idx="9">
                  <c:v>63.849197017392477</c:v>
                </c:pt>
                <c:pt idx="10">
                  <c:v>70.960071929423265</c:v>
                </c:pt>
                <c:pt idx="11">
                  <c:v>78.907562362316796</c:v>
                </c:pt>
                <c:pt idx="12">
                  <c:v>86.8297623379691</c:v>
                </c:pt>
                <c:pt idx="13">
                  <c:v>96.172193889863578</c:v>
                </c:pt>
                <c:pt idx="14">
                  <c:v>105.01215572858439</c:v>
                </c:pt>
                <c:pt idx="15">
                  <c:v>113.25673128523454</c:v>
                </c:pt>
                <c:pt idx="16">
                  <c:v>122.32070121940534</c:v>
                </c:pt>
                <c:pt idx="17">
                  <c:v>130.32077104787604</c:v>
                </c:pt>
                <c:pt idx="18">
                  <c:v>138.53339487521311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A5C-483B-AFE2-5313A24278B2}"/>
            </c:ext>
          </c:extLst>
        </c:ser>
        <c:ser>
          <c:idx val="2"/>
          <c:order val="2"/>
          <c:tx>
            <c:strRef>
              <c:f>Sheet1!$L$25</c:f>
              <c:strCache>
                <c:ptCount val="1"/>
                <c:pt idx="0">
                  <c:v>Marginal Cost of Energy From Non-Solar</c:v>
                </c:pt>
              </c:strCache>
            </c:strRef>
          </c:tx>
          <c:spPr>
            <a:ln w="18957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Sheet1!$I$27:$I$45</c:f>
              <c:numCache>
                <c:formatCode>General</c:formatCode>
                <c:ptCount val="19"/>
                <c:pt idx="0">
                  <c:v>3276531.1057421844</c:v>
                </c:pt>
                <c:pt idx="1">
                  <c:v>6492573.5591679057</c:v>
                </c:pt>
                <c:pt idx="2">
                  <c:v>9624527.9002319667</c:v>
                </c:pt>
                <c:pt idx="3">
                  <c:v>12599111.260415258</c:v>
                </c:pt>
                <c:pt idx="4">
                  <c:v>15389338.300391378</c:v>
                </c:pt>
                <c:pt idx="5">
                  <c:v>17933859.754047468</c:v>
                </c:pt>
                <c:pt idx="6">
                  <c:v>20219698.676795613</c:v>
                </c:pt>
                <c:pt idx="7">
                  <c:v>22253145.373210218</c:v>
                </c:pt>
                <c:pt idx="8">
                  <c:v>24002757.941831257</c:v>
                </c:pt>
                <c:pt idx="9">
                  <c:v>25526937.080610231</c:v>
                </c:pt>
                <c:pt idx="10">
                  <c:v>26898378.955957957</c:v>
                </c:pt>
                <c:pt idx="11">
                  <c:v>28131690.582983617</c:v>
                </c:pt>
                <c:pt idx="12">
                  <c:v>29252476.952787403</c:v>
                </c:pt>
                <c:pt idx="13">
                  <c:v>30264387.050555848</c:v>
                </c:pt>
                <c:pt idx="14">
                  <c:v>31191114.184633795</c:v>
                </c:pt>
                <c:pt idx="15">
                  <c:v>32050379.793108802</c:v>
                </c:pt>
                <c:pt idx="16">
                  <c:v>32845973.778031606</c:v>
                </c:pt>
                <c:pt idx="17">
                  <c:v>33592728.215863667</c:v>
                </c:pt>
                <c:pt idx="18">
                  <c:v>34295213.087539256</c:v>
                </c:pt>
              </c:numCache>
            </c:numRef>
          </c:xVal>
          <c:yVal>
            <c:numRef>
              <c:f>Sheet1!$L$27:$L$45</c:f>
              <c:numCache>
                <c:formatCode>General</c:formatCode>
                <c:ptCount val="19"/>
                <c:pt idx="0">
                  <c:v>52</c:v>
                </c:pt>
                <c:pt idx="1">
                  <c:v>52</c:v>
                </c:pt>
                <c:pt idx="2">
                  <c:v>52</c:v>
                </c:pt>
                <c:pt idx="3">
                  <c:v>52</c:v>
                </c:pt>
                <c:pt idx="4">
                  <c:v>52</c:v>
                </c:pt>
                <c:pt idx="5">
                  <c:v>52</c:v>
                </c:pt>
                <c:pt idx="6">
                  <c:v>52</c:v>
                </c:pt>
                <c:pt idx="7">
                  <c:v>52</c:v>
                </c:pt>
                <c:pt idx="8">
                  <c:v>52</c:v>
                </c:pt>
                <c:pt idx="9">
                  <c:v>52</c:v>
                </c:pt>
                <c:pt idx="10">
                  <c:v>52</c:v>
                </c:pt>
                <c:pt idx="11">
                  <c:v>52</c:v>
                </c:pt>
                <c:pt idx="12">
                  <c:v>52</c:v>
                </c:pt>
                <c:pt idx="13">
                  <c:v>52</c:v>
                </c:pt>
                <c:pt idx="14">
                  <c:v>52</c:v>
                </c:pt>
                <c:pt idx="15">
                  <c:v>52</c:v>
                </c:pt>
                <c:pt idx="16">
                  <c:v>52</c:v>
                </c:pt>
                <c:pt idx="17">
                  <c:v>52</c:v>
                </c:pt>
                <c:pt idx="18">
                  <c:v>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A5C-483B-AFE2-5313A2427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5797200"/>
        <c:axId val="1"/>
      </c:scatterChart>
      <c:scatterChart>
        <c:scatterStyle val="smoothMarker"/>
        <c:varyColors val="0"/>
        <c:ser>
          <c:idx val="3"/>
          <c:order val="3"/>
          <c:tx>
            <c:strRef>
              <c:f>Sheet1!$M$25</c:f>
              <c:strCache>
                <c:ptCount val="1"/>
                <c:pt idx="0">
                  <c:v>Welfare</c:v>
                </c:pt>
              </c:strCache>
            </c:strRef>
          </c:tx>
          <c:spPr>
            <a:ln w="18957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Sheet1!$I$27:$I$45</c:f>
              <c:numCache>
                <c:formatCode>General</c:formatCode>
                <c:ptCount val="19"/>
                <c:pt idx="0">
                  <c:v>3276531.1057421844</c:v>
                </c:pt>
                <c:pt idx="1">
                  <c:v>6492573.5591679057</c:v>
                </c:pt>
                <c:pt idx="2">
                  <c:v>9624527.9002319667</c:v>
                </c:pt>
                <c:pt idx="3">
                  <c:v>12599111.260415258</c:v>
                </c:pt>
                <c:pt idx="4">
                  <c:v>15389338.300391378</c:v>
                </c:pt>
                <c:pt idx="5">
                  <c:v>17933859.754047468</c:v>
                </c:pt>
                <c:pt idx="6">
                  <c:v>20219698.676795613</c:v>
                </c:pt>
                <c:pt idx="7">
                  <c:v>22253145.373210218</c:v>
                </c:pt>
                <c:pt idx="8">
                  <c:v>24002757.941831257</c:v>
                </c:pt>
                <c:pt idx="9">
                  <c:v>25526937.080610231</c:v>
                </c:pt>
                <c:pt idx="10">
                  <c:v>26898378.955957957</c:v>
                </c:pt>
                <c:pt idx="11">
                  <c:v>28131690.582983617</c:v>
                </c:pt>
                <c:pt idx="12">
                  <c:v>29252476.952787403</c:v>
                </c:pt>
                <c:pt idx="13">
                  <c:v>30264387.050555848</c:v>
                </c:pt>
                <c:pt idx="14">
                  <c:v>31191114.184633795</c:v>
                </c:pt>
                <c:pt idx="15">
                  <c:v>32050379.793108802</c:v>
                </c:pt>
                <c:pt idx="16">
                  <c:v>32845973.778031606</c:v>
                </c:pt>
                <c:pt idx="17">
                  <c:v>33592728.215863667</c:v>
                </c:pt>
                <c:pt idx="18">
                  <c:v>34295213.087539256</c:v>
                </c:pt>
              </c:numCache>
            </c:numRef>
          </c:xVal>
          <c:yVal>
            <c:numRef>
              <c:f>Sheet1!$M$27:$M$45</c:f>
              <c:numCache>
                <c:formatCode>General</c:formatCode>
                <c:ptCount val="19"/>
                <c:pt idx="0">
                  <c:v>6.4693475297895446</c:v>
                </c:pt>
                <c:pt idx="1">
                  <c:v>13.170934965134137</c:v>
                </c:pt>
                <c:pt idx="2">
                  <c:v>19.061822183206431</c:v>
                </c:pt>
                <c:pt idx="3">
                  <c:v>24.031211132874603</c:v>
                </c:pt>
                <c:pt idx="4">
                  <c:v>28.146651970501878</c:v>
                </c:pt>
                <c:pt idx="5">
                  <c:v>31.244105172471876</c:v>
                </c:pt>
                <c:pt idx="6">
                  <c:v>33.27881412407784</c:v>
                </c:pt>
                <c:pt idx="7">
                  <c:v>34.344733683019406</c:v>
                </c:pt>
                <c:pt idx="8">
                  <c:v>34.351764041965374</c:v>
                </c:pt>
                <c:pt idx="9">
                  <c:v>33.564721828887912</c:v>
                </c:pt>
                <c:pt idx="10">
                  <c:v>32.356013881912773</c:v>
                </c:pt>
                <c:pt idx="11">
                  <c:v>30.741072297381052</c:v>
                </c:pt>
                <c:pt idx="12">
                  <c:v>29.243587542798053</c:v>
                </c:pt>
                <c:pt idx="13">
                  <c:v>26.989888046848719</c:v>
                </c:pt>
                <c:pt idx="14">
                  <c:v>24.505682430153968</c:v>
                </c:pt>
                <c:pt idx="15">
                  <c:v>21.875872768317848</c:v>
                </c:pt>
                <c:pt idx="16">
                  <c:v>19.092964161602836</c:v>
                </c:pt>
                <c:pt idx="17">
                  <c:v>16.2221461181053</c:v>
                </c:pt>
                <c:pt idx="18">
                  <c:v>13.269675307728036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A5C-483B-AFE2-5313A2427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valAx>
        <c:axId val="1185797200"/>
        <c:scaling>
          <c:orientation val="minMax"/>
          <c:min val="5000000"/>
        </c:scaling>
        <c:delete val="0"/>
        <c:axPos val="b"/>
        <c:majorGridlines>
          <c:spPr>
            <a:ln w="948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98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/>
                  <a:t>Megawatt Hours of Electricity Delivered</a:t>
                </a:r>
              </a:p>
            </c:rich>
          </c:tx>
          <c:overlay val="0"/>
          <c:spPr>
            <a:noFill/>
            <a:ln w="25318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48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99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948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98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/>
                  <a:t>Cost of Energy (Levelized MWH)</a:t>
                </a:r>
              </a:p>
            </c:rich>
          </c:tx>
          <c:overlay val="0"/>
          <c:spPr>
            <a:noFill/>
            <a:ln w="25318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48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5797200"/>
        <c:crosses val="autoZero"/>
        <c:crossBetween val="midCat"/>
      </c:valAx>
      <c:val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94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Welfare Benefits ($B)</a:t>
                </a:r>
              </a:p>
            </c:rich>
          </c:tx>
          <c:overlay val="0"/>
          <c:spPr>
            <a:noFill/>
            <a:ln w="2531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948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"/>
        <c:crosses val="max"/>
        <c:crossBetween val="midCat"/>
      </c:valAx>
      <c:spPr>
        <a:noFill/>
        <a:ln w="25359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0.62925</cdr:x>
      <cdr:y>0.1826</cdr:y>
    </cdr:from>
    <cdr:to>
      <cdr:x>0.90921</cdr:x>
      <cdr:y>0.21568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2748315F-F57F-45B0-91B7-4FB334F36C5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95833" y="946150"/>
          <a:ext cx="1733333" cy="17142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0.62925</cdr:x>
      <cdr:y>0.1826</cdr:y>
    </cdr:from>
    <cdr:to>
      <cdr:x>0.90921</cdr:x>
      <cdr:y>0.21568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71C65623-D689-4D69-8279-3AC3E1473E3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95833" y="946150"/>
          <a:ext cx="1733333" cy="171429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69821EC-C744-421C-9955-7331966FD95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8713" y="527050"/>
            <a:ext cx="47656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0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Transparency’s rightward drift. Pozen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8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No boundary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58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3C73CFD-BC0A-4E52-A088-4267623E8B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F0EAAB0B-E9E1-4CAA-B970-31181D97E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73575"/>
            <a:ext cx="5607050" cy="3660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Calibri" panose="020F0502020204030204" pitchFamily="34" charset="0"/>
              <a:buNone/>
            </a:pPr>
            <a:r>
              <a:rPr lang="en-US" altLang="en-US" sz="2400" dirty="0"/>
              <a:t>In practice, the term has become “motherhood-and-apple-pie…often meaning nothing more than ‘environmentally desirable’”</a:t>
            </a:r>
          </a:p>
          <a:p>
            <a:pPr marL="436563" lvl="1" indent="-180975"/>
            <a:r>
              <a:rPr lang="en-US" altLang="en-US" i="1" dirty="0"/>
              <a:t> </a:t>
            </a:r>
            <a:r>
              <a:rPr lang="en-US" altLang="en-US" sz="1400" i="1" dirty="0"/>
              <a:t>- </a:t>
            </a:r>
            <a:r>
              <a:rPr lang="en-US" altLang="en-US" sz="1400" dirty="0"/>
              <a:t>Pezzey &amp; Toman</a:t>
            </a:r>
            <a:r>
              <a:rPr lang="en-US" altLang="en-US" sz="1400" i="1" dirty="0"/>
              <a:t> Resources for the Future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2AAB3BA0-D0E6-4FA6-8515-256562EA75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2900BB51-62E8-439E-B7FD-6DD6A74B6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73575"/>
            <a:ext cx="5607050" cy="3660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Model of ISO New England</a:t>
            </a:r>
          </a:p>
          <a:p>
            <a:r>
              <a:rPr lang="en-US" altLang="en-US" dirty="0"/>
              <a:t>At optimal prices for externalities such as carbon</a:t>
            </a:r>
          </a:p>
          <a:p>
            <a:r>
              <a:rPr lang="en-US" altLang="en-US" dirty="0"/>
              <a:t>Consider a solar supplier to the network.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04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BFD8BC0C-0EE9-4D47-AF8A-051A858201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729CD025-1E17-4200-AC95-82B6FCA52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73575"/>
            <a:ext cx="5607050" cy="3660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 dirty="0"/>
              <a:t>It’s better to be approximately right than exactly wrong.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3F8567-07B1-4657-A792-A871E7788879}"/>
              </a:ext>
            </a:extLst>
          </p:cNvPr>
          <p:cNvSpPr/>
          <p:nvPr/>
        </p:nvSpPr>
        <p:spPr>
          <a:xfrm>
            <a:off x="1588" y="5938838"/>
            <a:ext cx="8418512" cy="4238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CB1A54-C0B1-444B-B79E-A6D8CFD9B5A1}"/>
              </a:ext>
            </a:extLst>
          </p:cNvPr>
          <p:cNvSpPr/>
          <p:nvPr/>
        </p:nvSpPr>
        <p:spPr>
          <a:xfrm>
            <a:off x="0" y="5876925"/>
            <a:ext cx="8418513" cy="5873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8AE1E2-1341-4969-AC61-214B7A2D42F6}"/>
              </a:ext>
            </a:extLst>
          </p:cNvPr>
          <p:cNvCxnSpPr/>
          <p:nvPr/>
        </p:nvCxnSpPr>
        <p:spPr>
          <a:xfrm>
            <a:off x="833438" y="4029075"/>
            <a:ext cx="68214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809" y="704139"/>
            <a:ext cx="6946583" cy="3308604"/>
          </a:xfrm>
        </p:spPr>
        <p:txBody>
          <a:bodyPr/>
          <a:lstStyle>
            <a:lvl1pPr algn="l">
              <a:lnSpc>
                <a:spcPct val="85000"/>
              </a:lnSpc>
              <a:defRPr sz="7366" spc="-46" baseline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722" y="4133826"/>
            <a:ext cx="6946583" cy="1060450"/>
          </a:xfrm>
        </p:spPr>
        <p:txBody>
          <a:bodyPr lIns="91440" rIns="91440"/>
          <a:lstStyle>
            <a:lvl1pPr marL="0" indent="0" algn="l">
              <a:buNone/>
              <a:defRPr sz="2210" cap="all" spc="184" baseline="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420990" indent="0" algn="ctr">
              <a:buNone/>
              <a:defRPr sz="2210"/>
            </a:lvl2pPr>
            <a:lvl3pPr marL="841980" indent="0" algn="ctr">
              <a:buNone/>
              <a:defRPr sz="2210"/>
            </a:lvl3pPr>
            <a:lvl4pPr marL="1262969" indent="0" algn="ctr">
              <a:buNone/>
              <a:defRPr sz="1842"/>
            </a:lvl4pPr>
            <a:lvl5pPr marL="1683959" indent="0" algn="ctr">
              <a:buNone/>
              <a:defRPr sz="1842"/>
            </a:lvl5pPr>
            <a:lvl6pPr marL="2104949" indent="0" algn="ctr">
              <a:buNone/>
              <a:defRPr sz="1842"/>
            </a:lvl6pPr>
            <a:lvl7pPr marL="2525939" indent="0" algn="ctr">
              <a:buNone/>
              <a:defRPr sz="1842"/>
            </a:lvl7pPr>
            <a:lvl8pPr marL="2946928" indent="0" algn="ctr">
              <a:buNone/>
              <a:defRPr sz="1842"/>
            </a:lvl8pPr>
            <a:lvl9pPr marL="3367918" indent="0" algn="ctr">
              <a:buNone/>
              <a:defRPr sz="18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99C401-762E-4107-9B59-B09032AB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November 19, 2021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05D51D-EC22-48C9-922E-7346D21E0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95CE56-0278-49FA-9E30-609AC804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FEC245DA-257F-437B-B315-434F83976D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776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509" y="146958"/>
            <a:ext cx="6946583" cy="1004206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810" y="1355271"/>
            <a:ext cx="6946583" cy="4196080"/>
          </a:xfrm>
        </p:spPr>
        <p:txBody>
          <a:bodyPr/>
          <a:lstStyle>
            <a:lvl1pPr>
              <a:defRPr sz="3600">
                <a:latin typeface="Garamond" panose="02020404030301010803" pitchFamily="18" charset="0"/>
              </a:defRPr>
            </a:lvl1pPr>
            <a:lvl2pPr marL="353631" indent="-168396">
              <a:buFont typeface="Wingdings" panose="05000000000000000000" pitchFamily="2" charset="2"/>
              <a:buChar char="§"/>
              <a:defRPr sz="2800">
                <a:latin typeface="Garamond" panose="02020404030301010803" pitchFamily="18" charset="0"/>
              </a:defRPr>
            </a:lvl2pPr>
            <a:lvl3pPr marL="522027" indent="-168396">
              <a:buFont typeface="Wingdings" panose="05000000000000000000" pitchFamily="2" charset="2"/>
              <a:buChar char="§"/>
              <a:defRPr sz="2000">
                <a:latin typeface="Garamond" panose="02020404030301010803" pitchFamily="18" charset="0"/>
              </a:defRPr>
            </a:lvl3pPr>
            <a:lvl4pPr marL="690423" indent="-168396">
              <a:buFont typeface="Wingdings" panose="05000000000000000000" pitchFamily="2" charset="2"/>
              <a:buChar char="§"/>
              <a:defRPr sz="1800">
                <a:latin typeface="Garamond" panose="02020404030301010803" pitchFamily="18" charset="0"/>
              </a:defRPr>
            </a:lvl4pPr>
            <a:lvl5pPr marL="858819" indent="-168396">
              <a:buFont typeface="Wingdings" panose="05000000000000000000" pitchFamily="2" charset="2"/>
              <a:buChar char="§"/>
              <a:defRPr sz="160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BEAF6-D1B2-48AC-8916-56A2E972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19,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5A038-4A45-4E3C-86D6-05B414E36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A9AE1-8D15-479B-88A9-81134BD9A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A300C-C669-47DC-9D1D-D0C552D80E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583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57809" y="265905"/>
            <a:ext cx="6946583" cy="697481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809" y="1118507"/>
            <a:ext cx="3438634" cy="4326708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4251" y="1118507"/>
            <a:ext cx="3410141" cy="4326709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B530B4-9295-4153-9F40-CEF613DF4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19, 2021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05AB51-74AC-4A94-A432-F59262F3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90F7B0-EC3A-4308-BA0A-818A06C83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B526B-E6E4-4A61-B98A-837284ECA2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186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9DAB6BC-F794-4F70-B043-9A0E2D6C4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19, 2021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ED6EEE-2CAB-4A0F-AC67-1DACEC0F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F4210D-C96B-4D7B-930F-1591C5FE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23D7B-CE2C-436D-B08D-52980BD5E06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325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71E5D9-01F7-46CD-8E1A-98F37333B11C}"/>
              </a:ext>
            </a:extLst>
          </p:cNvPr>
          <p:cNvSpPr/>
          <p:nvPr/>
        </p:nvSpPr>
        <p:spPr>
          <a:xfrm>
            <a:off x="1588" y="5938838"/>
            <a:ext cx="8418512" cy="4238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F61901-9A3B-469D-8249-5F16384D9186}"/>
              </a:ext>
            </a:extLst>
          </p:cNvPr>
          <p:cNvSpPr/>
          <p:nvPr/>
        </p:nvSpPr>
        <p:spPr>
          <a:xfrm>
            <a:off x="0" y="5876925"/>
            <a:ext cx="8418513" cy="5873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ABE427DF-B98F-4DBD-98BC-779DDF65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19, 2021</a:t>
            </a:r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4B290200-38BD-4A27-8984-A512CCA53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6ECEF1C-5560-4AE0-B740-9B5B015D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F136-8275-4B08-A4DF-099DDE4EF0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682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41" y="159068"/>
            <a:ext cx="7826600" cy="751152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23065" y="1475794"/>
            <a:ext cx="7749123" cy="4427379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7898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F5188-A74F-4489-A166-05373694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77825"/>
            <a:ext cx="6945313" cy="7604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4819C7B-D3E1-4C63-9C85-DDD308A3D6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57238" y="1322388"/>
            <a:ext cx="6946900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1F332-F8D7-453D-9980-BD71DEB26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238" y="5992813"/>
            <a:ext cx="1708150" cy="33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November 19,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18974-2311-45B2-8387-AD0CF7096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6350" y="5992813"/>
            <a:ext cx="3330575" cy="33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rgbClr val="FFFFFF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DF5E8-E1C7-441F-AEFF-CDE252E1F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7363" y="5992813"/>
            <a:ext cx="906462" cy="3397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05AC719-F509-4464-B0E4-8F3BF4FBA5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C82EA3-CCCC-4BDD-AA02-0CA9562CDFAD}"/>
              </a:ext>
            </a:extLst>
          </p:cNvPr>
          <p:cNvCxnSpPr/>
          <p:nvPr/>
        </p:nvCxnSpPr>
        <p:spPr>
          <a:xfrm>
            <a:off x="757238" y="1244600"/>
            <a:ext cx="6883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D48DD4C-3ECE-4149-901B-8AC45CAE8887}"/>
              </a:ext>
            </a:extLst>
          </p:cNvPr>
          <p:cNvSpPr/>
          <p:nvPr/>
        </p:nvSpPr>
        <p:spPr>
          <a:xfrm>
            <a:off x="1588" y="5938838"/>
            <a:ext cx="8418512" cy="4238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6BB93A-994C-42CD-8867-9EFDD98BFB12}"/>
              </a:ext>
            </a:extLst>
          </p:cNvPr>
          <p:cNvSpPr/>
          <p:nvPr/>
        </p:nvSpPr>
        <p:spPr>
          <a:xfrm>
            <a:off x="0" y="5876925"/>
            <a:ext cx="8418513" cy="5873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5" r:id="rId2"/>
    <p:sldLayoutId id="2147484006" r:id="rId3"/>
    <p:sldLayoutId id="2147484007" r:id="rId4"/>
    <p:sldLayoutId id="2147484009" r:id="rId5"/>
    <p:sldLayoutId id="2147484010" r:id="rId6"/>
  </p:sldLayoutIdLst>
  <p:hf hdr="0"/>
  <p:txStyles>
    <p:titleStyle>
      <a:lvl1pPr algn="l" defTabSz="84137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kern="1200" spc="-46">
          <a:solidFill>
            <a:srgbClr val="404040"/>
          </a:solidFill>
          <a:latin typeface="+mj-lt"/>
          <a:ea typeface="+mj-ea"/>
          <a:cs typeface="+mj-cs"/>
        </a:defRPr>
      </a:lvl1pPr>
      <a:lvl2pPr algn="l" defTabSz="84137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 Light" panose="020F0302020204030204" pitchFamily="34" charset="0"/>
        </a:defRPr>
      </a:lvl2pPr>
      <a:lvl3pPr algn="l" defTabSz="84137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 Light" panose="020F0302020204030204" pitchFamily="34" charset="0"/>
        </a:defRPr>
      </a:lvl3pPr>
      <a:lvl4pPr algn="l" defTabSz="84137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 Light" panose="020F0302020204030204" pitchFamily="34" charset="0"/>
        </a:defRPr>
      </a:lvl4pPr>
      <a:lvl5pPr algn="l" defTabSz="84137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 Light" panose="020F0302020204030204" pitchFamily="34" charset="0"/>
        </a:defRPr>
      </a:lvl5pPr>
      <a:lvl6pPr marL="457200" algn="l" defTabSz="841375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 Light" panose="020F0302020204030204" pitchFamily="34" charset="0"/>
        </a:defRPr>
      </a:lvl6pPr>
      <a:lvl7pPr marL="914400" algn="l" defTabSz="841375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 Light" panose="020F0302020204030204" pitchFamily="34" charset="0"/>
        </a:defRPr>
      </a:lvl7pPr>
      <a:lvl8pPr marL="1371600" algn="l" defTabSz="841375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 Light" panose="020F0302020204030204" pitchFamily="34" charset="0"/>
        </a:defRPr>
      </a:lvl8pPr>
      <a:lvl9pPr marL="1828800" algn="l" defTabSz="841375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84138" indent="-84138" algn="l" defTabSz="841375" rtl="0" eaLnBrk="0" fontAlgn="base" hangingPunct="0">
        <a:lnSpc>
          <a:spcPct val="90000"/>
        </a:lnSpc>
        <a:spcBef>
          <a:spcPts val="1100"/>
        </a:spcBef>
        <a:spcAft>
          <a:spcPts val="188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352425" indent="-168275" algn="l" defTabSz="841375" rtl="0" eaLnBrk="0" fontAlgn="base" hangingPunct="0">
        <a:lnSpc>
          <a:spcPct val="90000"/>
        </a:lnSpc>
        <a:spcBef>
          <a:spcPts val="188"/>
        </a:spcBef>
        <a:spcAft>
          <a:spcPts val="363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520700" indent="-168275" algn="l" defTabSz="841375" rtl="0" eaLnBrk="0" fontAlgn="base" hangingPunct="0">
        <a:lnSpc>
          <a:spcPct val="90000"/>
        </a:lnSpc>
        <a:spcBef>
          <a:spcPts val="188"/>
        </a:spcBef>
        <a:spcAft>
          <a:spcPts val="363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688975" indent="-168275" algn="l" defTabSz="841375" rtl="0" eaLnBrk="0" fontAlgn="base" hangingPunct="0">
        <a:lnSpc>
          <a:spcPct val="90000"/>
        </a:lnSpc>
        <a:spcBef>
          <a:spcPts val="188"/>
        </a:spcBef>
        <a:spcAft>
          <a:spcPts val="363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857250" indent="-168275" algn="l" defTabSz="841375" rtl="0" eaLnBrk="0" fontAlgn="base" hangingPunct="0">
        <a:lnSpc>
          <a:spcPct val="90000"/>
        </a:lnSpc>
        <a:spcBef>
          <a:spcPts val="188"/>
        </a:spcBef>
        <a:spcAft>
          <a:spcPts val="363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1012880" indent="-210495" algn="l" defTabSz="841980" rtl="0" eaLnBrk="1" latinLnBrk="0" hangingPunct="1">
        <a:lnSpc>
          <a:spcPct val="90000"/>
        </a:lnSpc>
        <a:spcBef>
          <a:spcPts val="184"/>
        </a:spcBef>
        <a:spcAft>
          <a:spcPts val="368"/>
        </a:spcAft>
        <a:buClr>
          <a:schemeClr val="accent1"/>
        </a:buClr>
        <a:buFont typeface="Calibri" pitchFamily="34" charset="0"/>
        <a:buChar char="◦"/>
        <a:defRPr sz="128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197040" indent="-210495" algn="l" defTabSz="841980" rtl="0" eaLnBrk="1" latinLnBrk="0" hangingPunct="1">
        <a:lnSpc>
          <a:spcPct val="90000"/>
        </a:lnSpc>
        <a:spcBef>
          <a:spcPts val="184"/>
        </a:spcBef>
        <a:spcAft>
          <a:spcPts val="368"/>
        </a:spcAft>
        <a:buClr>
          <a:schemeClr val="accent1"/>
        </a:buClr>
        <a:buFont typeface="Calibri" pitchFamily="34" charset="0"/>
        <a:buChar char="◦"/>
        <a:defRPr sz="128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381200" indent="-210495" algn="l" defTabSz="841980" rtl="0" eaLnBrk="1" latinLnBrk="0" hangingPunct="1">
        <a:lnSpc>
          <a:spcPct val="90000"/>
        </a:lnSpc>
        <a:spcBef>
          <a:spcPts val="184"/>
        </a:spcBef>
        <a:spcAft>
          <a:spcPts val="368"/>
        </a:spcAft>
        <a:buClr>
          <a:schemeClr val="accent1"/>
        </a:buClr>
        <a:buFont typeface="Calibri" pitchFamily="34" charset="0"/>
        <a:buChar char="◦"/>
        <a:defRPr sz="128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565360" indent="-210495" algn="l" defTabSz="841980" rtl="0" eaLnBrk="1" latinLnBrk="0" hangingPunct="1">
        <a:lnSpc>
          <a:spcPct val="90000"/>
        </a:lnSpc>
        <a:spcBef>
          <a:spcPts val="184"/>
        </a:spcBef>
        <a:spcAft>
          <a:spcPts val="368"/>
        </a:spcAft>
        <a:buClr>
          <a:schemeClr val="accent1"/>
        </a:buClr>
        <a:buFont typeface="Calibri" pitchFamily="34" charset="0"/>
        <a:buChar char="◦"/>
        <a:defRPr sz="128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1980" rtl="0" eaLnBrk="1" latinLnBrk="0" hangingPunct="1">
        <a:defRPr sz="1657" kern="1200">
          <a:solidFill>
            <a:schemeClr val="tx1"/>
          </a:solidFill>
          <a:latin typeface="+mn-lt"/>
          <a:ea typeface="+mn-ea"/>
          <a:cs typeface="+mn-cs"/>
        </a:defRPr>
      </a:lvl1pPr>
      <a:lvl2pPr marL="420990" algn="l" defTabSz="841980" rtl="0" eaLnBrk="1" latinLnBrk="0" hangingPunct="1">
        <a:defRPr sz="1657" kern="1200">
          <a:solidFill>
            <a:schemeClr val="tx1"/>
          </a:solidFill>
          <a:latin typeface="+mn-lt"/>
          <a:ea typeface="+mn-ea"/>
          <a:cs typeface="+mn-cs"/>
        </a:defRPr>
      </a:lvl2pPr>
      <a:lvl3pPr marL="841980" algn="l" defTabSz="841980" rtl="0" eaLnBrk="1" latinLnBrk="0" hangingPunct="1">
        <a:defRPr sz="1657" kern="1200">
          <a:solidFill>
            <a:schemeClr val="tx1"/>
          </a:solidFill>
          <a:latin typeface="+mn-lt"/>
          <a:ea typeface="+mn-ea"/>
          <a:cs typeface="+mn-cs"/>
        </a:defRPr>
      </a:lvl3pPr>
      <a:lvl4pPr marL="1262969" algn="l" defTabSz="841980" rtl="0" eaLnBrk="1" latinLnBrk="0" hangingPunct="1">
        <a:defRPr sz="1657" kern="1200">
          <a:solidFill>
            <a:schemeClr val="tx1"/>
          </a:solidFill>
          <a:latin typeface="+mn-lt"/>
          <a:ea typeface="+mn-ea"/>
          <a:cs typeface="+mn-cs"/>
        </a:defRPr>
      </a:lvl4pPr>
      <a:lvl5pPr marL="1683959" algn="l" defTabSz="841980" rtl="0" eaLnBrk="1" latinLnBrk="0" hangingPunct="1">
        <a:defRPr sz="1657" kern="1200">
          <a:solidFill>
            <a:schemeClr val="tx1"/>
          </a:solidFill>
          <a:latin typeface="+mn-lt"/>
          <a:ea typeface="+mn-ea"/>
          <a:cs typeface="+mn-cs"/>
        </a:defRPr>
      </a:lvl5pPr>
      <a:lvl6pPr marL="2104949" algn="l" defTabSz="841980" rtl="0" eaLnBrk="1" latinLnBrk="0" hangingPunct="1">
        <a:defRPr sz="1657" kern="1200">
          <a:solidFill>
            <a:schemeClr val="tx1"/>
          </a:solidFill>
          <a:latin typeface="+mn-lt"/>
          <a:ea typeface="+mn-ea"/>
          <a:cs typeface="+mn-cs"/>
        </a:defRPr>
      </a:lvl6pPr>
      <a:lvl7pPr marL="2525939" algn="l" defTabSz="841980" rtl="0" eaLnBrk="1" latinLnBrk="0" hangingPunct="1">
        <a:defRPr sz="1657" kern="1200">
          <a:solidFill>
            <a:schemeClr val="tx1"/>
          </a:solidFill>
          <a:latin typeface="+mn-lt"/>
          <a:ea typeface="+mn-ea"/>
          <a:cs typeface="+mn-cs"/>
        </a:defRPr>
      </a:lvl7pPr>
      <a:lvl8pPr marL="2946928" algn="l" defTabSz="841980" rtl="0" eaLnBrk="1" latinLnBrk="0" hangingPunct="1">
        <a:defRPr sz="1657" kern="1200">
          <a:solidFill>
            <a:schemeClr val="tx1"/>
          </a:solidFill>
          <a:latin typeface="+mn-lt"/>
          <a:ea typeface="+mn-ea"/>
          <a:cs typeface="+mn-cs"/>
        </a:defRPr>
      </a:lvl8pPr>
      <a:lvl9pPr marL="3367918" algn="l" defTabSz="841980" rtl="0" eaLnBrk="1" latinLnBrk="0" hangingPunct="1">
        <a:defRPr sz="16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17EDDD-D05B-455F-8739-1F3E4CA42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38" y="704850"/>
            <a:ext cx="6946900" cy="3308350"/>
          </a:xfrm>
        </p:spPr>
        <p:txBody>
          <a:bodyPr/>
          <a:lstStyle/>
          <a:p>
            <a:pPr>
              <a:defRPr/>
            </a:pPr>
            <a:r>
              <a:rPr lang="en-US" sz="5400" dirty="0"/>
              <a:t>Measuring Sustainability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6BD8A37-C23C-4E6A-B2BF-9B27525FB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413" y="4133850"/>
            <a:ext cx="6945312" cy="1060450"/>
          </a:xfrm>
        </p:spPr>
        <p:txBody>
          <a:bodyPr/>
          <a:lstStyle/>
          <a:p>
            <a:pPr>
              <a:defRPr/>
            </a:pPr>
            <a:r>
              <a:rPr lang="en-US" dirty="0"/>
              <a:t>Andrew King</a:t>
            </a:r>
          </a:p>
          <a:p>
            <a:pPr>
              <a:defRPr/>
            </a:pPr>
            <a:r>
              <a:rPr lang="en-US" sz="1600" dirty="0"/>
              <a:t>Questrom Professor of Management </a:t>
            </a:r>
          </a:p>
          <a:p>
            <a:pPr>
              <a:defRPr/>
            </a:pPr>
            <a:r>
              <a:rPr lang="en-US" sz="1600" dirty="0"/>
              <a:t>Boston University</a:t>
            </a:r>
          </a:p>
        </p:txBody>
      </p:sp>
      <p:sp>
        <p:nvSpPr>
          <p:cNvPr id="6148" name="Date Placeholder 1">
            <a:extLst>
              <a:ext uri="{FF2B5EF4-FFF2-40B4-BE49-F238E27FC236}">
                <a16:creationId xmlns:a16="http://schemas.microsoft.com/office/drawing/2014/main" id="{F48BE34B-6A3A-44E0-AE79-6B6A62FBB5E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rgbClr val="FFFFFF"/>
                </a:solidFill>
              </a:rPr>
              <a:t>November 19, 2021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310B0C-000C-42BF-8EF8-4BAA019D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cap="none" dirty="0">
                <a:latin typeface="Times" panose="02020603050405020304" pitchFamily="18" charset="0"/>
                <a:cs typeface="Times" panose="02020603050405020304" pitchFamily="18" charset="0"/>
              </a:rPr>
              <a:t>Measuring Corporate Sustainability</a:t>
            </a:r>
          </a:p>
        </p:txBody>
      </p:sp>
      <p:sp>
        <p:nvSpPr>
          <p:cNvPr id="6150" name="Slide Number Placeholder 3">
            <a:extLst>
              <a:ext uri="{FF2B5EF4-FFF2-40B4-BE49-F238E27FC236}">
                <a16:creationId xmlns:a16="http://schemas.microsoft.com/office/drawing/2014/main" id="{7ADD67D0-F6DE-45EE-A1C4-E311089A9E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5ED102-A6E1-45A1-8102-D4401651ADAF}" type="slidenum">
              <a:rPr lang="en-US" altLang="en-US" sz="1600" smtClean="0">
                <a:solidFill>
                  <a:srgbClr val="FFFFFF"/>
                </a:solidFill>
              </a:rPr>
              <a:pPr/>
              <a:t>1</a:t>
            </a:fld>
            <a:endParaRPr lang="en-US" alt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78B8-1955-4FF9-AD24-B5AF2B5F4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47638"/>
            <a:ext cx="6946900" cy="1003300"/>
          </a:xfrm>
        </p:spPr>
        <p:txBody>
          <a:bodyPr/>
          <a:lstStyle/>
          <a:p>
            <a:pPr>
              <a:defRPr/>
            </a:pPr>
            <a:r>
              <a:rPr lang="en-US" dirty="0"/>
              <a:t>Consider a gas-electricity plant.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81118FC4-CACF-4D03-BAEF-D499B4225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355725"/>
            <a:ext cx="6946900" cy="4195763"/>
          </a:xfrm>
        </p:spPr>
        <p:txBody>
          <a:bodyPr/>
          <a:lstStyle/>
          <a:p>
            <a:r>
              <a:rPr lang="en-US" altLang="en-US" sz="2400" dirty="0"/>
              <a:t>In New England, gas is needed to provide dispatchable power when renewables are unavailable.  It makes the grid more stable and sustainable.</a:t>
            </a:r>
          </a:p>
          <a:p>
            <a:r>
              <a:rPr lang="en-US" altLang="en-US" sz="2400" dirty="0"/>
              <a:t>In Iceland, gas would simply replace the dispatchable power from hydro and geothermal.  It would make the grid less sustainable.</a:t>
            </a:r>
          </a:p>
          <a:p>
            <a:r>
              <a:rPr lang="en-US" altLang="en-US" sz="2400" dirty="0"/>
              <a:t>Same gas-plant, different implication.</a:t>
            </a:r>
          </a:p>
          <a:p>
            <a:r>
              <a:rPr lang="en-US" altLang="en-US" sz="2400" dirty="0"/>
              <a:t>“Corporate sustainability” requires measuring its effect on the system.</a:t>
            </a:r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D127EF97-C912-4083-945F-600E77EB05E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01272-37A4-4F5C-9369-54CA0BF8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id="{1DFB857E-A176-44AA-AAF3-BDFA10663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977475-D2FC-4FFC-840C-4A730C99DAE2}" type="slidenum">
              <a:rPr lang="en-US" altLang="en-US" sz="1000" smtClean="0">
                <a:solidFill>
                  <a:srgbClr val="FFFFFF"/>
                </a:solidFill>
              </a:rPr>
              <a:pPr/>
              <a:t>10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2A09-6357-44E3-92A2-DCC3994D3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47638"/>
            <a:ext cx="6946900" cy="1003300"/>
          </a:xfrm>
        </p:spPr>
        <p:txBody>
          <a:bodyPr/>
          <a:lstStyle/>
          <a:p>
            <a:pPr>
              <a:defRPr/>
            </a:pPr>
            <a:r>
              <a:rPr lang="en-US" dirty="0"/>
              <a:t>So, lets start at the system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A18A8-FB62-4607-9642-C783A09CE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355725"/>
            <a:ext cx="6946900" cy="4195763"/>
          </a:xfrm>
        </p:spPr>
        <p:txBody>
          <a:bodyPr/>
          <a:lstStyle/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en-US" altLang="en-US" sz="3200" dirty="0"/>
              <a:t>Sustainability is the maximization of human welfare subject to equity constraints. </a:t>
            </a:r>
            <a:endParaRPr lang="en-US" altLang="en-US" sz="4400" dirty="0"/>
          </a:p>
          <a:p>
            <a:pPr marL="436994" lvl="1" indent="-181367">
              <a:defRPr/>
            </a:pPr>
            <a:r>
              <a:rPr lang="en-US" altLang="en-US" sz="2000" dirty="0"/>
              <a:t>“</a:t>
            </a:r>
            <a:r>
              <a:rPr lang="en-US" sz="2000" dirty="0"/>
              <a:t>Sustainable development is development that meets the needs of the present without compromising the ability of future generations to meet their own needs.”</a:t>
            </a:r>
          </a:p>
          <a:p>
            <a:pPr marL="0" lvl="1" indent="0">
              <a:spcBef>
                <a:spcPts val="1100"/>
              </a:spcBef>
              <a:spcAft>
                <a:spcPts val="188"/>
              </a:spcAft>
              <a:buSzPct val="100000"/>
              <a:buFont typeface="Wingdings" panose="05000000000000000000" pitchFamily="2" charset="2"/>
              <a:buNone/>
              <a:defRPr/>
            </a:pPr>
            <a:r>
              <a:rPr lang="en-US" altLang="en-US" sz="3200" dirty="0"/>
              <a:t>A well-regulated economy should be weakly sustainable.</a:t>
            </a:r>
          </a:p>
          <a:p>
            <a:pPr marL="436994" lvl="1" indent="-181367">
              <a:buSzPct val="100000"/>
              <a:defRPr/>
            </a:pPr>
            <a:r>
              <a:rPr lang="en-US" altLang="en-US" sz="2000" dirty="0"/>
              <a:t>Government taxes and permits should correct factor prices and allow all actors to make welfare enhancing choices.</a:t>
            </a:r>
          </a:p>
          <a:p>
            <a:pPr marL="436994" lvl="1" indent="-181367">
              <a:defRPr/>
            </a:pPr>
            <a:endParaRPr lang="en-US" altLang="en-US" dirty="0"/>
          </a:p>
          <a:p>
            <a:pPr>
              <a:defRPr/>
            </a:pPr>
            <a:endParaRPr lang="en-US" sz="4400" dirty="0"/>
          </a:p>
        </p:txBody>
      </p:sp>
      <p:sp>
        <p:nvSpPr>
          <p:cNvPr id="16388" name="Date Placeholder 3">
            <a:extLst>
              <a:ext uri="{FF2B5EF4-FFF2-40B4-BE49-F238E27FC236}">
                <a16:creationId xmlns:a16="http://schemas.microsoft.com/office/drawing/2014/main" id="{884E47B7-C34B-497F-8B93-DF0AB348BBB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09161-CEC8-4DDE-9EEE-D6D3E5B0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16390" name="Slide Number Placeholder 5">
            <a:extLst>
              <a:ext uri="{FF2B5EF4-FFF2-40B4-BE49-F238E27FC236}">
                <a16:creationId xmlns:a16="http://schemas.microsoft.com/office/drawing/2014/main" id="{A08C203E-F1B3-45A3-8449-3209C7ED50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006EB8-69B5-432A-BD39-2E86CDFD253D}" type="slidenum">
              <a:rPr lang="en-US" altLang="en-US" sz="1000" smtClean="0">
                <a:solidFill>
                  <a:srgbClr val="FFFFFF"/>
                </a:solidFill>
              </a:rPr>
              <a:pPr/>
              <a:t>11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DD552-C6B1-4D1D-8495-5CEE54E1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63" y="309563"/>
            <a:ext cx="6946900" cy="1003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Measuring corporate sustainability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898F1299-C3CE-4FB0-B123-75E308D52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355725"/>
            <a:ext cx="6946900" cy="4432232"/>
          </a:xfrm>
        </p:spPr>
        <p:txBody>
          <a:bodyPr/>
          <a:lstStyle/>
          <a:p>
            <a:r>
              <a:rPr lang="en-US" altLang="en-US" sz="3200" dirty="0"/>
              <a:t>With respect to human welfare, is the firm doing too little or too much of some activity?</a:t>
            </a:r>
          </a:p>
          <a:p>
            <a:pPr marL="352425" lvl="1" indent="-168275"/>
            <a:r>
              <a:rPr lang="en-US" altLang="en-US" sz="2400" dirty="0"/>
              <a:t>lithium mining, renewable power, water use, and so on.</a:t>
            </a:r>
          </a:p>
          <a:p>
            <a:r>
              <a:rPr lang="en-US" altLang="en-US" sz="3200" dirty="0"/>
              <a:t>What is the marginal effect of the firm’s activities on welfare?  </a:t>
            </a:r>
          </a:p>
          <a:p>
            <a:pPr lvl="1"/>
            <a:r>
              <a:rPr lang="en-US" altLang="en-US" sz="2400" dirty="0"/>
              <a:t>How much would welfare change if the firm adjusted its activities?</a:t>
            </a:r>
          </a:p>
        </p:txBody>
      </p:sp>
      <p:sp>
        <p:nvSpPr>
          <p:cNvPr id="18436" name="Date Placeholder 3">
            <a:extLst>
              <a:ext uri="{FF2B5EF4-FFF2-40B4-BE49-F238E27FC236}">
                <a16:creationId xmlns:a16="http://schemas.microsoft.com/office/drawing/2014/main" id="{2D11F7CD-9E38-42B1-8DA1-C98C40D8E4F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924C3-C7D3-4992-948B-290C2D64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18438" name="Slide Number Placeholder 5">
            <a:extLst>
              <a:ext uri="{FF2B5EF4-FFF2-40B4-BE49-F238E27FC236}">
                <a16:creationId xmlns:a16="http://schemas.microsoft.com/office/drawing/2014/main" id="{17E21FB5-1EE6-413B-936D-B8A79D6EA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4F5F7E-AA49-4A82-AEC1-6A1FE47B5506}" type="slidenum">
              <a:rPr lang="en-US" altLang="en-US" sz="1000" smtClean="0">
                <a:solidFill>
                  <a:srgbClr val="FFFFFF"/>
                </a:solidFill>
              </a:rPr>
              <a:pPr/>
              <a:t>12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755A5585-F8EF-4C59-B041-3D62455D9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355725"/>
            <a:ext cx="6946900" cy="4195763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Measure average effects, not marginal ones.</a:t>
            </a:r>
          </a:p>
          <a:p>
            <a:pPr>
              <a:defRPr/>
            </a:pPr>
            <a:r>
              <a:rPr lang="en-US" altLang="en-US" sz="2800" dirty="0"/>
              <a:t>Use dangerous simplifications.</a:t>
            </a:r>
          </a:p>
          <a:p>
            <a:pPr>
              <a:defRPr/>
            </a:pPr>
            <a:r>
              <a:rPr lang="en-US" altLang="en-US" sz="2800" dirty="0"/>
              <a:t>Ignore local conditions</a:t>
            </a:r>
          </a:p>
          <a:p>
            <a:pPr>
              <a:defRPr/>
            </a:pPr>
            <a:r>
              <a:rPr lang="en-US" altLang="en-US" sz="2800" dirty="0"/>
              <a:t>Ignore tradeoffs among impacts.</a:t>
            </a:r>
          </a:p>
          <a:p>
            <a:pPr>
              <a:defRPr/>
            </a:pPr>
            <a:r>
              <a:rPr lang="en-US" altLang="en-US" sz="2800" dirty="0"/>
              <a:t>Emphasize direct effects</a:t>
            </a:r>
          </a:p>
          <a:p>
            <a:pPr>
              <a:defRPr/>
            </a:pPr>
            <a:endParaRPr lang="en-US" altLang="en-US" sz="2800" dirty="0"/>
          </a:p>
        </p:txBody>
      </p:sp>
      <p:sp>
        <p:nvSpPr>
          <p:cNvPr id="19460" name="Date Placeholder 3">
            <a:extLst>
              <a:ext uri="{FF2B5EF4-FFF2-40B4-BE49-F238E27FC236}">
                <a16:creationId xmlns:a16="http://schemas.microsoft.com/office/drawing/2014/main" id="{D61CE82D-B8CB-4F00-94B0-8087A60472A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8FF04-095C-47A5-9462-E47A5D8D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19462" name="Slide Number Placeholder 5">
            <a:extLst>
              <a:ext uri="{FF2B5EF4-FFF2-40B4-BE49-F238E27FC236}">
                <a16:creationId xmlns:a16="http://schemas.microsoft.com/office/drawing/2014/main" id="{4C0A7458-6D46-4B03-96FF-C9E9FE9C5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12F6B5-6049-4227-B757-D9A8FCAEA772}" type="slidenum">
              <a:rPr lang="en-US" altLang="en-US" sz="1000" smtClean="0">
                <a:solidFill>
                  <a:srgbClr val="FFFFFF"/>
                </a:solidFill>
              </a:rPr>
              <a:pPr/>
              <a:t>13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1E6926-45EB-486E-875A-4E238C5E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1" y="309562"/>
            <a:ext cx="6946900" cy="1003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Current measures fail to capture corporate sustainability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F2AE23-200F-4159-B522-77F58DE715B7}"/>
              </a:ext>
            </a:extLst>
          </p:cNvPr>
          <p:cNvSpPr/>
          <p:nvPr/>
        </p:nvSpPr>
        <p:spPr>
          <a:xfrm>
            <a:off x="387080" y="1839074"/>
            <a:ext cx="7645940" cy="339495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D1080-160F-48F5-B945-DA164C85E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47638"/>
            <a:ext cx="6946900" cy="10033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/>
              <a:t>Problems with measuring average rather than marginal:</a:t>
            </a:r>
            <a:br>
              <a:rPr lang="en-US" sz="2400" dirty="0"/>
            </a:br>
            <a:r>
              <a:rPr lang="en-US" sz="2400" dirty="0"/>
              <a:t>solar in ISO NE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71362227-23B9-4001-AAB7-352FE5878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355725"/>
            <a:ext cx="6946900" cy="4195763"/>
          </a:xfrm>
        </p:spPr>
        <p:txBody>
          <a:bodyPr/>
          <a:lstStyle/>
          <a:p>
            <a:r>
              <a:rPr lang="en-US" altLang="en-US" dirty="0"/>
              <a:t>Model of ISO New England</a:t>
            </a:r>
          </a:p>
          <a:p>
            <a:r>
              <a:rPr lang="en-US" altLang="en-US" dirty="0"/>
              <a:t>At optimal prices for externalities such as carbon</a:t>
            </a:r>
          </a:p>
          <a:p>
            <a:r>
              <a:rPr lang="en-US" altLang="en-US" dirty="0"/>
              <a:t>Consider a solar supplier to the network.</a:t>
            </a:r>
          </a:p>
          <a:p>
            <a:endParaRPr lang="en-US" altLang="en-US" dirty="0"/>
          </a:p>
        </p:txBody>
      </p:sp>
      <p:sp>
        <p:nvSpPr>
          <p:cNvPr id="20484" name="Date Placeholder 3">
            <a:extLst>
              <a:ext uri="{FF2B5EF4-FFF2-40B4-BE49-F238E27FC236}">
                <a16:creationId xmlns:a16="http://schemas.microsoft.com/office/drawing/2014/main" id="{467F1783-56AA-4734-80AE-5A4060EEFA2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D2C2E-CDE8-4423-A979-EFC8FD68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20486" name="Slide Number Placeholder 5">
            <a:extLst>
              <a:ext uri="{FF2B5EF4-FFF2-40B4-BE49-F238E27FC236}">
                <a16:creationId xmlns:a16="http://schemas.microsoft.com/office/drawing/2014/main" id="{C3CD6517-A149-41B8-8808-59B8BB45C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25BF46-7BD8-4058-BA1C-871398A49271}" type="slidenum">
              <a:rPr lang="en-US" altLang="en-US" sz="1000" smtClean="0">
                <a:solidFill>
                  <a:srgbClr val="FFFFFF"/>
                </a:solidFill>
              </a:rPr>
              <a:pPr/>
              <a:t>14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>
            <a:extLst>
              <a:ext uri="{FF2B5EF4-FFF2-40B4-BE49-F238E27FC236}">
                <a16:creationId xmlns:a16="http://schemas.microsoft.com/office/drawing/2014/main" id="{05390EE8-83C6-47E0-B1CB-56E84E7D24B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9FD8C-E527-4017-951E-346CFD73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43870846-A8EC-444B-89DD-9437E154F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39B075-D8F7-4871-8A6E-E67F8D374F83}" type="slidenum">
              <a:rPr lang="en-US" altLang="en-US" sz="1000" smtClean="0">
                <a:solidFill>
                  <a:srgbClr val="FFFFFF"/>
                </a:solidFill>
              </a:rPr>
              <a:pPr/>
              <a:t>15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54D2D1-D6AF-4B14-B41C-326F7D5241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3925" y="0"/>
            <a:ext cx="6946900" cy="1003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Example: adding solar to ISO NE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705BF245-EA0E-4DF5-98AE-2DDE72470606}"/>
              </a:ext>
            </a:extLst>
          </p:cNvPr>
          <p:cNvGraphicFramePr>
            <a:graphicFrameLocks/>
          </p:cNvGraphicFramePr>
          <p:nvPr/>
        </p:nvGraphicFramePr>
        <p:xfrm>
          <a:off x="1114425" y="1187450"/>
          <a:ext cx="619125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535" name="Picture 6">
            <a:extLst>
              <a:ext uri="{FF2B5EF4-FFF2-40B4-BE49-F238E27FC236}">
                <a16:creationId xmlns:a16="http://schemas.microsoft.com/office/drawing/2014/main" id="{F24E7DF9-9BCE-47FD-A17E-E2EEE6B77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4527550"/>
            <a:ext cx="16764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>
            <a:extLst>
              <a:ext uri="{FF2B5EF4-FFF2-40B4-BE49-F238E27FC236}">
                <a16:creationId xmlns:a16="http://schemas.microsoft.com/office/drawing/2014/main" id="{697BD099-E5E0-47DD-A7F6-E7152448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1" y="2747963"/>
            <a:ext cx="1743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Box 10">
            <a:extLst>
              <a:ext uri="{FF2B5EF4-FFF2-40B4-BE49-F238E27FC236}">
                <a16:creationId xmlns:a16="http://schemas.microsoft.com/office/drawing/2014/main" id="{96EED009-98DE-4E13-806B-BE3B3A621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813" y="3852863"/>
            <a:ext cx="46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2B3EAA-DFD1-45B9-A7C4-DE6D980BF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19413"/>
            <a:ext cx="2332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optimal prices for externalities such as carbon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Date Placeholder 3">
            <a:extLst>
              <a:ext uri="{FF2B5EF4-FFF2-40B4-BE49-F238E27FC236}">
                <a16:creationId xmlns:a16="http://schemas.microsoft.com/office/drawing/2014/main" id="{6A79CAC2-5C34-4F9D-B9F8-A94706CC4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677B4-C393-4CC7-98DD-810B62D3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23557" name="Slide Number Placeholder 5">
            <a:extLst>
              <a:ext uri="{FF2B5EF4-FFF2-40B4-BE49-F238E27FC236}">
                <a16:creationId xmlns:a16="http://schemas.microsoft.com/office/drawing/2014/main" id="{2E04D23A-C202-499C-9833-564A92A3D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AEDA1E-7B1F-45A8-9FED-E4B5DE6A30C7}" type="slidenum">
              <a:rPr lang="en-US" altLang="en-US" sz="1000" smtClean="0">
                <a:solidFill>
                  <a:srgbClr val="FFFFFF"/>
                </a:solidFill>
              </a:rPr>
              <a:pPr/>
              <a:t>16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FAB69-04B0-47C8-BA28-2F40297FA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3787" y="560280"/>
            <a:ext cx="6946900" cy="523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Considering alternatives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66430DA7-31B2-4AD2-94EC-EBFC2CB050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964830"/>
              </p:ext>
            </p:extLst>
          </p:nvPr>
        </p:nvGraphicFramePr>
        <p:xfrm>
          <a:off x="1114425" y="1304818"/>
          <a:ext cx="6191250" cy="4467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3563" name="Picture 13">
            <a:extLst>
              <a:ext uri="{FF2B5EF4-FFF2-40B4-BE49-F238E27FC236}">
                <a16:creationId xmlns:a16="http://schemas.microsoft.com/office/drawing/2014/main" id="{B19A07E4-13B0-4AF1-9FB6-1E5263C66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72000"/>
            <a:ext cx="1704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F4D6AD-4F99-49C7-A7A1-E9B53FC05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350" y="3652837"/>
            <a:ext cx="15240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32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Date Placeholder 3">
            <a:extLst>
              <a:ext uri="{FF2B5EF4-FFF2-40B4-BE49-F238E27FC236}">
                <a16:creationId xmlns:a16="http://schemas.microsoft.com/office/drawing/2014/main" id="{6A79CAC2-5C34-4F9D-B9F8-A94706CC4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677B4-C393-4CC7-98DD-810B62D3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23557" name="Slide Number Placeholder 5">
            <a:extLst>
              <a:ext uri="{FF2B5EF4-FFF2-40B4-BE49-F238E27FC236}">
                <a16:creationId xmlns:a16="http://schemas.microsoft.com/office/drawing/2014/main" id="{2E04D23A-C202-499C-9833-564A92A3D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AEDA1E-7B1F-45A8-9FED-E4B5DE6A30C7}" type="slidenum">
              <a:rPr lang="en-US" altLang="en-US" sz="1000" smtClean="0">
                <a:solidFill>
                  <a:srgbClr val="FFFFFF"/>
                </a:solidFill>
              </a:rPr>
              <a:pPr/>
              <a:t>17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FAB69-04B0-47C8-BA28-2F40297FA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7238" y="386556"/>
            <a:ext cx="6946900" cy="523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Optimizing Welfare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66430DA7-31B2-4AD2-94EC-EBFC2CB050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789848"/>
              </p:ext>
            </p:extLst>
          </p:nvPr>
        </p:nvGraphicFramePr>
        <p:xfrm>
          <a:off x="1114425" y="1187450"/>
          <a:ext cx="6191250" cy="45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23E84BE-BD62-4D0D-822F-810DA1B52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488" y="1187450"/>
            <a:ext cx="890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dirty="0"/>
              <a:t>optimal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F6B29-60AE-44BD-8D3B-D7A9B951A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157413"/>
            <a:ext cx="2203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dirty="0"/>
              <a:t>Based on average analysis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C2984A-F91D-4631-BAFB-57E6EC57E959}"/>
              </a:ext>
            </a:extLst>
          </p:cNvPr>
          <p:cNvCxnSpPr>
            <a:cxnSpLocks/>
          </p:cNvCxnSpPr>
          <p:nvPr/>
        </p:nvCxnSpPr>
        <p:spPr>
          <a:xfrm flipV="1">
            <a:off x="5783263" y="2809875"/>
            <a:ext cx="0" cy="236537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2" name="Picture 7">
            <a:extLst>
              <a:ext uri="{FF2B5EF4-FFF2-40B4-BE49-F238E27FC236}">
                <a16:creationId xmlns:a16="http://schemas.microsoft.com/office/drawing/2014/main" id="{61FD2F58-9684-4ABB-8C40-1EC015CA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2157413"/>
            <a:ext cx="8382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3">
            <a:extLst>
              <a:ext uri="{FF2B5EF4-FFF2-40B4-BE49-F238E27FC236}">
                <a16:creationId xmlns:a16="http://schemas.microsoft.com/office/drawing/2014/main" id="{B19A07E4-13B0-4AF1-9FB6-1E5263C66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72000"/>
            <a:ext cx="1704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22D4700-682D-4B2B-A2E7-9C61E263972A}"/>
              </a:ext>
            </a:extLst>
          </p:cNvPr>
          <p:cNvCxnSpPr>
            <a:cxnSpLocks/>
          </p:cNvCxnSpPr>
          <p:nvPr/>
        </p:nvCxnSpPr>
        <p:spPr>
          <a:xfrm flipV="1">
            <a:off x="4346575" y="1536700"/>
            <a:ext cx="0" cy="363855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54B95A8-D023-4745-ADC1-9880C035B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350" y="3652837"/>
            <a:ext cx="1524000" cy="25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C8092-7373-4FF7-A3BE-FA811CE23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47638"/>
            <a:ext cx="6946900" cy="1003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Finding right mix requires careful marginal analysis</a:t>
            </a:r>
          </a:p>
        </p:txBody>
      </p:sp>
      <p:sp>
        <p:nvSpPr>
          <p:cNvPr id="24579" name="Date Placeholder 3">
            <a:extLst>
              <a:ext uri="{FF2B5EF4-FFF2-40B4-BE49-F238E27FC236}">
                <a16:creationId xmlns:a16="http://schemas.microsoft.com/office/drawing/2014/main" id="{B2C0B938-C624-46CA-8C4C-71B057DE973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934C1-9428-4C80-9FF6-5B6126C7E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24581" name="Slide Number Placeholder 5">
            <a:extLst>
              <a:ext uri="{FF2B5EF4-FFF2-40B4-BE49-F238E27FC236}">
                <a16:creationId xmlns:a16="http://schemas.microsoft.com/office/drawing/2014/main" id="{EEFBA97E-0A40-4210-880E-E62FE52586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1405FA-D4A8-4F8B-8EB7-79520D1F9290}" type="slidenum">
              <a:rPr lang="en-US" altLang="en-US" sz="1000" smtClean="0">
                <a:solidFill>
                  <a:srgbClr val="FFFFFF"/>
                </a:solidFill>
              </a:rPr>
              <a:pPr/>
              <a:t>18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  <p:pic>
        <p:nvPicPr>
          <p:cNvPr id="24582" name="image17.png">
            <a:extLst>
              <a:ext uri="{FF2B5EF4-FFF2-40B4-BE49-F238E27FC236}">
                <a16:creationId xmlns:a16="http://schemas.microsoft.com/office/drawing/2014/main" id="{9CF30803-9858-4FDB-BC3C-9FF81DC7C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71" y="1351046"/>
            <a:ext cx="6461467" cy="453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46BFEC3-B8DB-4853-868E-39D4BDEB66AA}"/>
              </a:ext>
            </a:extLst>
          </p:cNvPr>
          <p:cNvGrpSpPr/>
          <p:nvPr/>
        </p:nvGrpSpPr>
        <p:grpSpPr>
          <a:xfrm>
            <a:off x="2514814" y="3792929"/>
            <a:ext cx="1695236" cy="461665"/>
            <a:chOff x="-1571946" y="3093194"/>
            <a:chExt cx="1695236" cy="46166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5F592B2-6AEE-45A8-B1C3-0820A32E6C0C}"/>
                </a:ext>
              </a:extLst>
            </p:cNvPr>
            <p:cNvCxnSpPr>
              <a:cxnSpLocks/>
            </p:cNvCxnSpPr>
            <p:nvPr/>
          </p:nvCxnSpPr>
          <p:spPr>
            <a:xfrm>
              <a:off x="-1571946" y="3554859"/>
              <a:ext cx="1695236" cy="0"/>
            </a:xfrm>
            <a:prstGeom prst="straightConnector1">
              <a:avLst/>
            </a:prstGeom>
            <a:ln w="22225">
              <a:headEnd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F7EA13-0F52-47DF-B936-7B6C303AAAF8}"/>
                </a:ext>
              </a:extLst>
            </p:cNvPr>
            <p:cNvSpPr txBox="1"/>
            <p:nvPr/>
          </p:nvSpPr>
          <p:spPr>
            <a:xfrm>
              <a:off x="-1571946" y="3093194"/>
              <a:ext cx="1407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Add wind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4B7E86-2102-491B-8784-062CB6BBB1AA}"/>
              </a:ext>
            </a:extLst>
          </p:cNvPr>
          <p:cNvGrpSpPr/>
          <p:nvPr/>
        </p:nvGrpSpPr>
        <p:grpSpPr>
          <a:xfrm flipH="1">
            <a:off x="4937422" y="3835252"/>
            <a:ext cx="1407758" cy="461665"/>
            <a:chOff x="-1963078" y="3093194"/>
            <a:chExt cx="2086368" cy="46166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0CD737C-87BC-4DBD-AEEE-5EF049516F82}"/>
                </a:ext>
              </a:extLst>
            </p:cNvPr>
            <p:cNvCxnSpPr>
              <a:cxnSpLocks/>
            </p:cNvCxnSpPr>
            <p:nvPr/>
          </p:nvCxnSpPr>
          <p:spPr>
            <a:xfrm>
              <a:off x="-1571946" y="3554859"/>
              <a:ext cx="1695236" cy="0"/>
            </a:xfrm>
            <a:prstGeom prst="straightConnector1">
              <a:avLst/>
            </a:prstGeom>
            <a:ln w="22225">
              <a:headEnd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FF9AF2-73B8-44CB-9F6C-E9EBCDF41A62}"/>
                </a:ext>
              </a:extLst>
            </p:cNvPr>
            <p:cNvSpPr txBox="1"/>
            <p:nvPr/>
          </p:nvSpPr>
          <p:spPr>
            <a:xfrm>
              <a:off x="-1963078" y="3093194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Reduce wind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58B83B-82D9-4B99-88FB-A6C446336C7C}"/>
              </a:ext>
            </a:extLst>
          </p:cNvPr>
          <p:cNvGrpSpPr/>
          <p:nvPr/>
        </p:nvGrpSpPr>
        <p:grpSpPr>
          <a:xfrm rot="5400000">
            <a:off x="3977194" y="3063533"/>
            <a:ext cx="1920456" cy="461665"/>
            <a:chOff x="-1797166" y="3093197"/>
            <a:chExt cx="1920456" cy="46166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2BE5D5F-C575-4921-BE31-3F97A785BA32}"/>
                </a:ext>
              </a:extLst>
            </p:cNvPr>
            <p:cNvCxnSpPr>
              <a:cxnSpLocks/>
            </p:cNvCxnSpPr>
            <p:nvPr/>
          </p:nvCxnSpPr>
          <p:spPr>
            <a:xfrm>
              <a:off x="-1571946" y="3554859"/>
              <a:ext cx="1695236" cy="0"/>
            </a:xfrm>
            <a:prstGeom prst="straightConnector1">
              <a:avLst/>
            </a:prstGeom>
            <a:ln w="22225">
              <a:headEnd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62F2D0-0EE2-4D4C-BE2B-EA1599D58777}"/>
                </a:ext>
              </a:extLst>
            </p:cNvPr>
            <p:cNvSpPr txBox="1"/>
            <p:nvPr/>
          </p:nvSpPr>
          <p:spPr>
            <a:xfrm>
              <a:off x="-1797166" y="3093197"/>
              <a:ext cx="18582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Reduce  solar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B09E48-9BCD-4B6E-B9A4-4E0F51C41064}"/>
              </a:ext>
            </a:extLst>
          </p:cNvPr>
          <p:cNvGrpSpPr/>
          <p:nvPr/>
        </p:nvGrpSpPr>
        <p:grpSpPr>
          <a:xfrm rot="16200000">
            <a:off x="3925366" y="4374666"/>
            <a:ext cx="867475" cy="830997"/>
            <a:chOff x="-1571946" y="3015167"/>
            <a:chExt cx="1695236" cy="617722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A1D0622-BEDB-4C05-AFFB-74CE6B6EE8A2}"/>
                </a:ext>
              </a:extLst>
            </p:cNvPr>
            <p:cNvCxnSpPr>
              <a:cxnSpLocks/>
            </p:cNvCxnSpPr>
            <p:nvPr/>
          </p:nvCxnSpPr>
          <p:spPr>
            <a:xfrm>
              <a:off x="-1571946" y="3554859"/>
              <a:ext cx="1695236" cy="0"/>
            </a:xfrm>
            <a:prstGeom prst="straightConnector1">
              <a:avLst/>
            </a:prstGeom>
            <a:ln w="22225">
              <a:headEnd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0219E82-EB6B-4E2B-B86B-EEFE1EE5DA29}"/>
                </a:ext>
              </a:extLst>
            </p:cNvPr>
            <p:cNvSpPr txBox="1"/>
            <p:nvPr/>
          </p:nvSpPr>
          <p:spPr>
            <a:xfrm>
              <a:off x="-1568268" y="3015167"/>
              <a:ext cx="1400401" cy="61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Add</a:t>
              </a:r>
            </a:p>
            <a:p>
              <a:r>
                <a:rPr lang="en-US" dirty="0"/>
                <a:t>solar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509F-D34C-4CC1-AA0F-31F841CE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47638"/>
            <a:ext cx="6946900" cy="1003300"/>
          </a:xfrm>
        </p:spPr>
        <p:txBody>
          <a:bodyPr/>
          <a:lstStyle/>
          <a:p>
            <a:pPr>
              <a:defRPr/>
            </a:pPr>
            <a:r>
              <a:rPr lang="en-US" dirty="0"/>
              <a:t>Current proposals won’t work.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56E682D3-986A-4335-90E0-8B7B195E1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355725"/>
            <a:ext cx="6946900" cy="4195763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Measure average effects, not marginal ones.</a:t>
            </a:r>
          </a:p>
          <a:p>
            <a:pPr>
              <a:defRPr/>
            </a:pPr>
            <a:r>
              <a:rPr lang="en-US" altLang="en-US" sz="2800" dirty="0"/>
              <a:t>Use dangerous simplifications.</a:t>
            </a:r>
          </a:p>
          <a:p>
            <a:pPr>
              <a:defRPr/>
            </a:pPr>
            <a:r>
              <a:rPr lang="en-US" altLang="en-US" sz="2800" dirty="0"/>
              <a:t>Ignore local conditions</a:t>
            </a:r>
          </a:p>
          <a:p>
            <a:pPr>
              <a:defRPr/>
            </a:pPr>
            <a:r>
              <a:rPr lang="en-US" altLang="en-US" sz="2800" dirty="0"/>
              <a:t>Ignore tradeoffs among impacts.</a:t>
            </a:r>
          </a:p>
          <a:p>
            <a:pPr>
              <a:defRPr/>
            </a:pPr>
            <a:r>
              <a:rPr lang="en-US" altLang="en-US" sz="2800" dirty="0"/>
              <a:t>Emphasize direct effects</a:t>
            </a:r>
          </a:p>
          <a:p>
            <a:endParaRPr lang="en-US" altLang="en-US" sz="2800" dirty="0"/>
          </a:p>
        </p:txBody>
      </p:sp>
      <p:sp>
        <p:nvSpPr>
          <p:cNvPr id="25604" name="Date Placeholder 3">
            <a:extLst>
              <a:ext uri="{FF2B5EF4-FFF2-40B4-BE49-F238E27FC236}">
                <a16:creationId xmlns:a16="http://schemas.microsoft.com/office/drawing/2014/main" id="{E62856E0-3C55-45F5-B255-625928C0CE5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ADEF6-42E6-4F3B-A6F3-A2283DBA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25606" name="Slide Number Placeholder 5">
            <a:extLst>
              <a:ext uri="{FF2B5EF4-FFF2-40B4-BE49-F238E27FC236}">
                <a16:creationId xmlns:a16="http://schemas.microsoft.com/office/drawing/2014/main" id="{B3B6BA4E-D529-4B27-B383-64C898A467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224A95-6399-4597-83B3-36C69B30B45F}" type="slidenum">
              <a:rPr lang="en-US" altLang="en-US" sz="1000" smtClean="0">
                <a:solidFill>
                  <a:srgbClr val="FFFFFF"/>
                </a:solidFill>
              </a:rPr>
              <a:pPr/>
              <a:t>19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B1748F-96B9-4C82-9ABB-945F935A752A}"/>
              </a:ext>
            </a:extLst>
          </p:cNvPr>
          <p:cNvGrpSpPr>
            <a:grpSpLocks/>
          </p:cNvGrpSpPr>
          <p:nvPr/>
        </p:nvGrpSpPr>
        <p:grpSpPr bwMode="auto">
          <a:xfrm>
            <a:off x="1611313" y="1255713"/>
            <a:ext cx="5276850" cy="4295775"/>
            <a:chOff x="1393825" y="1247775"/>
            <a:chExt cx="5276850" cy="4295775"/>
          </a:xfrm>
        </p:grpSpPr>
        <p:pic>
          <p:nvPicPr>
            <p:cNvPr id="25608" name="Picture 13">
              <a:extLst>
                <a:ext uri="{FF2B5EF4-FFF2-40B4-BE49-F238E27FC236}">
                  <a16:creationId xmlns:a16="http://schemas.microsoft.com/office/drawing/2014/main" id="{54B1B33C-C4E3-4947-95B9-B6ED1E55A0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256"/>
            <a:stretch>
              <a:fillRect/>
            </a:stretch>
          </p:blipFill>
          <p:spPr bwMode="auto">
            <a:xfrm>
              <a:off x="1393825" y="2470150"/>
              <a:ext cx="5276850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Picture 7">
              <a:extLst>
                <a:ext uri="{FF2B5EF4-FFF2-40B4-BE49-F238E27FC236}">
                  <a16:creationId xmlns:a16="http://schemas.microsoft.com/office/drawing/2014/main" id="{6061FE2D-7FD8-46F7-AAFA-9C6BD9CA8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073"/>
            <a:stretch>
              <a:fillRect/>
            </a:stretch>
          </p:blipFill>
          <p:spPr bwMode="auto">
            <a:xfrm>
              <a:off x="1393825" y="1247775"/>
              <a:ext cx="5276850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12">
              <a:extLst>
                <a:ext uri="{FF2B5EF4-FFF2-40B4-BE49-F238E27FC236}">
                  <a16:creationId xmlns:a16="http://schemas.microsoft.com/office/drawing/2014/main" id="{BA3F8AA9-AA76-446C-BB3E-D206F6DD5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088" y="3022600"/>
              <a:ext cx="4483100" cy="252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Title 30730">
            <a:extLst>
              <a:ext uri="{FF2B5EF4-FFF2-40B4-BE49-F238E27FC236}">
                <a16:creationId xmlns:a16="http://schemas.microsoft.com/office/drawing/2014/main" id="{55ED41FD-338D-463C-B17E-DC64286E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00038"/>
            <a:ext cx="7262813" cy="850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/>
              <a:t>A bit about me: </a:t>
            </a:r>
            <a:br>
              <a:rPr lang="en-US" sz="4000" dirty="0"/>
            </a:br>
            <a:r>
              <a:rPr lang="en-US" sz="4000" dirty="0"/>
              <a:t>sustainability practice and research</a:t>
            </a:r>
          </a:p>
        </p:txBody>
      </p:sp>
      <p:sp>
        <p:nvSpPr>
          <p:cNvPr id="8195" name="Date Placeholder 3">
            <a:extLst>
              <a:ext uri="{FF2B5EF4-FFF2-40B4-BE49-F238E27FC236}">
                <a16:creationId xmlns:a16="http://schemas.microsoft.com/office/drawing/2014/main" id="{D913CB97-307E-46C3-A911-16B9BE220D5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382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7332" indent="-283589">
              <a:defRPr sz="2382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4357" indent="-226871">
              <a:defRPr sz="2382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8100" indent="-226871">
              <a:defRPr sz="2382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1843" indent="-226871">
              <a:defRPr sz="2382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5585" indent="-226871" eaLnBrk="0" fontAlgn="base" hangingPunct="0">
              <a:spcBef>
                <a:spcPct val="0"/>
              </a:spcBef>
              <a:spcAft>
                <a:spcPct val="0"/>
              </a:spcAft>
              <a:defRPr sz="2382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9328" indent="-226871" eaLnBrk="0" fontAlgn="base" hangingPunct="0">
              <a:spcBef>
                <a:spcPct val="0"/>
              </a:spcBef>
              <a:spcAft>
                <a:spcPct val="0"/>
              </a:spcAft>
              <a:defRPr sz="2382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3071" indent="-226871" eaLnBrk="0" fontAlgn="base" hangingPunct="0">
              <a:spcBef>
                <a:spcPct val="0"/>
              </a:spcBef>
              <a:spcAft>
                <a:spcPct val="0"/>
              </a:spcAft>
              <a:defRPr sz="2382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6813" indent="-226871" eaLnBrk="0" fontAlgn="base" hangingPunct="0">
              <a:spcBef>
                <a:spcPct val="0"/>
              </a:spcBef>
              <a:spcAft>
                <a:spcPct val="0"/>
              </a:spcAft>
              <a:defRPr sz="2382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993">
                <a:solidFill>
                  <a:srgbClr val="FFFFFF"/>
                </a:solidFill>
              </a:rPr>
              <a:t>November 19, 2021</a:t>
            </a:r>
            <a:endParaRPr lang="en-US" altLang="en-US" sz="993" dirty="0">
              <a:solidFill>
                <a:srgbClr val="FFFFFF"/>
              </a:solidFill>
            </a:endParaRPr>
          </a:p>
        </p:txBody>
      </p:sp>
      <p:pic>
        <p:nvPicPr>
          <p:cNvPr id="7172" name="Picture 30719">
            <a:extLst>
              <a:ext uri="{FF2B5EF4-FFF2-40B4-BE49-F238E27FC236}">
                <a16:creationId xmlns:a16="http://schemas.microsoft.com/office/drawing/2014/main" id="{1ACD9BED-F102-40DC-9EE3-2FA86CCD9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3246438"/>
            <a:ext cx="168275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>
            <a:extLst>
              <a:ext uri="{FF2B5EF4-FFF2-40B4-BE49-F238E27FC236}">
                <a16:creationId xmlns:a16="http://schemas.microsoft.com/office/drawing/2014/main" id="{50E13149-1C73-4B8A-A99C-65B6B7FFD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4468813"/>
            <a:ext cx="134143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>
            <a:extLst>
              <a:ext uri="{FF2B5EF4-FFF2-40B4-BE49-F238E27FC236}">
                <a16:creationId xmlns:a16="http://schemas.microsoft.com/office/drawing/2014/main" id="{DFCC12A1-55F2-4D3A-85EF-13E8979A9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4171950"/>
            <a:ext cx="1549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>
            <a:extLst>
              <a:ext uri="{FF2B5EF4-FFF2-40B4-BE49-F238E27FC236}">
                <a16:creationId xmlns:a16="http://schemas.microsoft.com/office/drawing/2014/main" id="{BF95526A-4E2B-44E0-BB11-B0DB55BA0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3756025"/>
            <a:ext cx="13303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https://web.archive.org/web/20010923203136im_/http:/www.stern.nyu.edu:80/bes/main.gif">
            <a:extLst>
              <a:ext uri="{FF2B5EF4-FFF2-40B4-BE49-F238E27FC236}">
                <a16:creationId xmlns:a16="http://schemas.microsoft.com/office/drawing/2014/main" id="{38CD39B5-D595-4E80-A2E0-A5C1E1D13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45"/>
          <a:stretch>
            <a:fillRect/>
          </a:stretch>
        </p:blipFill>
        <p:spPr bwMode="auto">
          <a:xfrm>
            <a:off x="3519488" y="2065338"/>
            <a:ext cx="1266825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8">
            <a:extLst>
              <a:ext uri="{FF2B5EF4-FFF2-40B4-BE49-F238E27FC236}">
                <a16:creationId xmlns:a16="http://schemas.microsoft.com/office/drawing/2014/main" id="{A0DBD6A9-256C-4C1A-98B2-E45F901BC0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1936750"/>
            <a:ext cx="72866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TextBox 24">
            <a:extLst>
              <a:ext uri="{FF2B5EF4-FFF2-40B4-BE49-F238E27FC236}">
                <a16:creationId xmlns:a16="http://schemas.microsoft.com/office/drawing/2014/main" id="{11335F8C-B905-4F0A-B8D9-2EC33881C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38" y="4883150"/>
            <a:ext cx="912812" cy="4587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382" dirty="0"/>
              <a:t>1980s</a:t>
            </a:r>
          </a:p>
        </p:txBody>
      </p:sp>
      <p:sp>
        <p:nvSpPr>
          <p:cNvPr id="8210" name="TextBox 25">
            <a:extLst>
              <a:ext uri="{FF2B5EF4-FFF2-40B4-BE49-F238E27FC236}">
                <a16:creationId xmlns:a16="http://schemas.microsoft.com/office/drawing/2014/main" id="{A55D3AA1-809E-4369-AFA4-652E1A5CD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238" y="4070350"/>
            <a:ext cx="912812" cy="4587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382" dirty="0"/>
              <a:t>1990s</a:t>
            </a:r>
          </a:p>
        </p:txBody>
      </p:sp>
      <p:sp>
        <p:nvSpPr>
          <p:cNvPr id="8211" name="TextBox 26">
            <a:extLst>
              <a:ext uri="{FF2B5EF4-FFF2-40B4-BE49-F238E27FC236}">
                <a16:creationId xmlns:a16="http://schemas.microsoft.com/office/drawing/2014/main" id="{BAC74150-CF3D-4DA8-AB62-3A051F048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338" y="3209925"/>
            <a:ext cx="912812" cy="4587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382" dirty="0"/>
              <a:t>2000s</a:t>
            </a:r>
          </a:p>
        </p:txBody>
      </p:sp>
      <p:sp>
        <p:nvSpPr>
          <p:cNvPr id="8212" name="TextBox 27">
            <a:extLst>
              <a:ext uri="{FF2B5EF4-FFF2-40B4-BE49-F238E27FC236}">
                <a16:creationId xmlns:a16="http://schemas.microsoft.com/office/drawing/2014/main" id="{4BF48917-C308-4466-9805-3455BE0E0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63" y="2084388"/>
            <a:ext cx="911225" cy="4587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382" dirty="0"/>
              <a:t>2020s</a:t>
            </a:r>
          </a:p>
        </p:txBody>
      </p:sp>
      <p:pic>
        <p:nvPicPr>
          <p:cNvPr id="7182" name="Picture 26" descr="http://faculty.tuck.dartmouth.edu/images/uploads/faculty/andrew-king/logo.gif">
            <a:extLst>
              <a:ext uri="{FF2B5EF4-FFF2-40B4-BE49-F238E27FC236}">
                <a16:creationId xmlns:a16="http://schemas.microsoft.com/office/drawing/2014/main" id="{5F517326-AA4B-4016-A1B8-3E18CCBBD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1652588"/>
            <a:ext cx="7762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8" descr="http://faculty.tuck.dartmouth.edu/images/uploads/faculty/andrew-king/MapEcos.jpg">
            <a:extLst>
              <a:ext uri="{FF2B5EF4-FFF2-40B4-BE49-F238E27FC236}">
                <a16:creationId xmlns:a16="http://schemas.microsoft.com/office/drawing/2014/main" id="{82D7526E-5B06-4091-9574-7D651B5DB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009900"/>
            <a:ext cx="10350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6524CF-4D54-42BA-9F93-BE06EE90748E}"/>
              </a:ext>
            </a:extLst>
          </p:cNvPr>
          <p:cNvCxnSpPr/>
          <p:nvPr/>
        </p:nvCxnSpPr>
        <p:spPr bwMode="auto">
          <a:xfrm flipV="1">
            <a:off x="1476375" y="1878013"/>
            <a:ext cx="5299075" cy="33829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5" name="Picture 2">
            <a:extLst>
              <a:ext uri="{FF2B5EF4-FFF2-40B4-BE49-F238E27FC236}">
                <a16:creationId xmlns:a16="http://schemas.microsoft.com/office/drawing/2014/main" id="{F3D4E869-F385-4A56-94AC-1ADE4B7C9E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3608388"/>
            <a:ext cx="13874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">
            <a:extLst>
              <a:ext uri="{FF2B5EF4-FFF2-40B4-BE49-F238E27FC236}">
                <a16:creationId xmlns:a16="http://schemas.microsoft.com/office/drawing/2014/main" id="{49D7F63C-8809-4410-B2BE-34284E81E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12863"/>
            <a:ext cx="850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8" descr="Image result for sloan school of management">
            <a:extLst>
              <a:ext uri="{FF2B5EF4-FFF2-40B4-BE49-F238E27FC236}">
                <a16:creationId xmlns:a16="http://schemas.microsoft.com/office/drawing/2014/main" id="{63AC556A-606A-4129-8560-F6CF1A77E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3167063"/>
            <a:ext cx="485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7">
            <a:extLst>
              <a:ext uri="{FF2B5EF4-FFF2-40B4-BE49-F238E27FC236}">
                <a16:creationId xmlns:a16="http://schemas.microsoft.com/office/drawing/2014/main" id="{C217D8C4-1B40-4C93-8526-B8F0F64A7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150" y="2587625"/>
            <a:ext cx="1027113" cy="458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382" dirty="0"/>
              <a:t>2010s</a:t>
            </a:r>
          </a:p>
        </p:txBody>
      </p:sp>
      <p:pic>
        <p:nvPicPr>
          <p:cNvPr id="7189" name="Picture 14" descr="Image result for hbs logo">
            <a:extLst>
              <a:ext uri="{FF2B5EF4-FFF2-40B4-BE49-F238E27FC236}">
                <a16:creationId xmlns:a16="http://schemas.microsoft.com/office/drawing/2014/main" id="{CD656BFC-DAE6-48EC-8BC7-FD9C0994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2916238"/>
            <a:ext cx="6000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CED96E-2F44-4E4B-9573-1C5073D1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035238-F751-4A47-BB7E-32775D18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23D7B-CE2C-436D-B08D-52980BD5E06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D33B5-375F-4193-81D7-695B82CB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47638"/>
            <a:ext cx="6946900" cy="1003300"/>
          </a:xfrm>
        </p:spPr>
        <p:txBody>
          <a:bodyPr/>
          <a:lstStyle/>
          <a:p>
            <a:pPr>
              <a:defRPr/>
            </a:pPr>
            <a:r>
              <a:rPr lang="en-US" dirty="0"/>
              <a:t>Nutshell of my talk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CBA2F28-E852-4978-95EE-233DB1A00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355725"/>
            <a:ext cx="6946900" cy="41957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00000"/>
                </a:solidFill>
              </a:rPr>
              <a:t>We need to be careful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C00000"/>
                </a:solidFill>
              </a:rPr>
              <a:t>Promise of transparency has long been used to forestall regulation.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We should understand our limitations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Corporate sustainability is extremely difficult to calculate.  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9933"/>
                </a:solidFill>
              </a:rPr>
              <a:t>Let’s focus our efforts 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339933"/>
                </a:solidFill>
              </a:rPr>
              <a:t>Measure eco-efficiency and political activity.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339933"/>
                </a:solidFill>
              </a:rPr>
              <a:t>Push for a carbon tax and other regulation</a:t>
            </a:r>
          </a:p>
        </p:txBody>
      </p:sp>
      <p:sp>
        <p:nvSpPr>
          <p:cNvPr id="8196" name="Date Placeholder 3">
            <a:extLst>
              <a:ext uri="{FF2B5EF4-FFF2-40B4-BE49-F238E27FC236}">
                <a16:creationId xmlns:a16="http://schemas.microsoft.com/office/drawing/2014/main" id="{341DF287-40D0-45B8-8DCA-D9CA547839D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78319-2ABF-4E2E-B7A9-7D0C23E0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8198" name="Slide Number Placeholder 5">
            <a:extLst>
              <a:ext uri="{FF2B5EF4-FFF2-40B4-BE49-F238E27FC236}">
                <a16:creationId xmlns:a16="http://schemas.microsoft.com/office/drawing/2014/main" id="{4A20003D-87D5-4D45-B7F8-D529DCBA1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4384ED-1B53-4D5D-A6C1-D352012F683F}" type="slidenum">
              <a:rPr lang="en-US" altLang="en-US" sz="1000" smtClean="0">
                <a:solidFill>
                  <a:srgbClr val="FFFFFF"/>
                </a:solidFill>
              </a:rPr>
              <a:pPr/>
              <a:t>20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DAE114-3315-4A56-938F-13327EABF9B0}"/>
              </a:ext>
            </a:extLst>
          </p:cNvPr>
          <p:cNvSpPr/>
          <p:nvPr/>
        </p:nvSpPr>
        <p:spPr>
          <a:xfrm>
            <a:off x="428017" y="1355725"/>
            <a:ext cx="7992083" cy="100809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76C987-A8B2-4719-810D-F8D6B8F4577F}"/>
              </a:ext>
            </a:extLst>
          </p:cNvPr>
          <p:cNvSpPr/>
          <p:nvPr/>
        </p:nvSpPr>
        <p:spPr>
          <a:xfrm>
            <a:off x="428017" y="2568608"/>
            <a:ext cx="7992083" cy="128324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72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C5D9B-C1C0-4A99-A939-B16A344B5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38138"/>
            <a:ext cx="6946900" cy="10033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>
                <a:solidFill>
                  <a:srgbClr val="339933"/>
                </a:solidFill>
              </a:rPr>
              <a:t>A proposal: measure efficiency and support for system change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72B49F9F-2F9F-4F87-AA1B-71F3973E6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1970088"/>
            <a:ext cx="6946900" cy="3116262"/>
          </a:xfrm>
        </p:spPr>
        <p:txBody>
          <a:bodyPr/>
          <a:lstStyle/>
          <a:p>
            <a:pPr marL="352425" lvl="1" indent="-168275">
              <a:buFont typeface="Arial" panose="020B0604020202020204" pitchFamily="34" charset="0"/>
              <a:buChar char="•"/>
            </a:pPr>
            <a:r>
              <a:rPr lang="en-US" altLang="en-US" dirty="0"/>
              <a:t>Eco-efficiency - Given current factor prices, is the firm wasting resources?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52425" lvl="1" indent="-168275">
              <a:buFont typeface="Arial" panose="020B0604020202020204" pitchFamily="34" charset="0"/>
              <a:buChar char="•"/>
            </a:pPr>
            <a:r>
              <a:rPr lang="en-US" altLang="en-US" dirty="0"/>
              <a:t>Regulatory Support – To what extent does the firm support rule making to correct sub-optimal factor prices?</a:t>
            </a:r>
          </a:p>
          <a:p>
            <a:pPr marL="520700" lvl="2" indent="-168275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52425" lvl="1" indent="-168275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26628" name="Date Placeholder 3">
            <a:extLst>
              <a:ext uri="{FF2B5EF4-FFF2-40B4-BE49-F238E27FC236}">
                <a16:creationId xmlns:a16="http://schemas.microsoft.com/office/drawing/2014/main" id="{03BFE616-5C7F-4F81-BDE8-A2D4B32D98F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846C0-269F-44EC-98BE-7ABF60F6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26630" name="Slide Number Placeholder 5">
            <a:extLst>
              <a:ext uri="{FF2B5EF4-FFF2-40B4-BE49-F238E27FC236}">
                <a16:creationId xmlns:a16="http://schemas.microsoft.com/office/drawing/2014/main" id="{6502868E-4E6E-434A-BB41-38C6EC820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D84C92-324E-4979-B3DF-1B84F7EE48D4}" type="slidenum">
              <a:rPr lang="en-US" altLang="en-US" sz="1000" smtClean="0">
                <a:solidFill>
                  <a:srgbClr val="FFFFFF"/>
                </a:solidFill>
              </a:rPr>
              <a:pPr/>
              <a:t>21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2F3F-6837-41E7-B411-BB43A3D8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309563"/>
            <a:ext cx="6945313" cy="10033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Eco-efficiency Measurement Example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C1AC01DB-5DEA-4E1C-B4BE-9CFA5A55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355725"/>
            <a:ext cx="6946900" cy="4195763"/>
          </a:xfrm>
        </p:spPr>
        <p:txBody>
          <a:bodyPr/>
          <a:lstStyle/>
          <a:p>
            <a:pPr marL="352425" lvl="1" indent="-168275"/>
            <a:r>
              <a:rPr lang="en-US" altLang="en-US" dirty="0"/>
              <a:t>Since 1987, US has required reporting of detailed information on 612 toxic chemicals.</a:t>
            </a:r>
          </a:p>
          <a:p>
            <a:pPr marL="352425" lvl="1" indent="-168275"/>
            <a:r>
              <a:rPr lang="en-US" altLang="en-US" dirty="0"/>
              <a:t>Every facility in the US with 9 or more employees ~20% of the economy.</a:t>
            </a:r>
          </a:p>
          <a:p>
            <a:pPr marL="352425" lvl="1" indent="-168275"/>
            <a:r>
              <a:rPr lang="en-US" altLang="en-US" dirty="0"/>
              <a:t>Use, storage, release, disposal, recycling, energy recovery, accidents, etc.</a:t>
            </a:r>
          </a:p>
          <a:p>
            <a:pPr marL="352425" lvl="1" indent="-168275"/>
            <a:r>
              <a:rPr lang="en-US" altLang="en-US" dirty="0"/>
              <a:t>Multiple measures or relative toxicity available.</a:t>
            </a:r>
          </a:p>
          <a:p>
            <a:pPr marL="352425" lvl="1" indent="-168275"/>
            <a:r>
              <a:rPr lang="en-US" altLang="en-US" dirty="0"/>
              <a:t>Linked to other data on production</a:t>
            </a:r>
          </a:p>
          <a:p>
            <a:pPr marL="352425" lvl="1" indent="-168275"/>
            <a:r>
              <a:rPr lang="en-US" altLang="en-US" dirty="0"/>
              <a:t>Used by KLD &amp; Innovest/MSCI</a:t>
            </a:r>
          </a:p>
          <a:p>
            <a:pPr marL="352425" lvl="1" indent="-168275"/>
            <a:endParaRPr lang="en-US" altLang="en-US" dirty="0"/>
          </a:p>
        </p:txBody>
      </p:sp>
      <p:sp>
        <p:nvSpPr>
          <p:cNvPr id="27652" name="Date Placeholder 3">
            <a:extLst>
              <a:ext uri="{FF2B5EF4-FFF2-40B4-BE49-F238E27FC236}">
                <a16:creationId xmlns:a16="http://schemas.microsoft.com/office/drawing/2014/main" id="{0E7588FA-2E9E-4A07-A135-059A625665E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20D05-D74E-44C5-A935-F2EB68F9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27654" name="Slide Number Placeholder 5">
            <a:extLst>
              <a:ext uri="{FF2B5EF4-FFF2-40B4-BE49-F238E27FC236}">
                <a16:creationId xmlns:a16="http://schemas.microsoft.com/office/drawing/2014/main" id="{A4B7F361-B3C3-4273-8CB1-BAD1D74135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487185-9CD7-40F7-8763-8C7B187A46BF}" type="slidenum">
              <a:rPr lang="en-US" altLang="en-US" sz="1000" smtClean="0">
                <a:solidFill>
                  <a:srgbClr val="FFFFFF"/>
                </a:solidFill>
              </a:rPr>
              <a:pPr/>
              <a:t>22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B9E561-8710-4D18-A6DA-03C17932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Eco-efficiency</a:t>
            </a:r>
          </a:p>
        </p:txBody>
      </p:sp>
      <p:sp>
        <p:nvSpPr>
          <p:cNvPr id="28675" name="Date Placeholder 3">
            <a:extLst>
              <a:ext uri="{FF2B5EF4-FFF2-40B4-BE49-F238E27FC236}">
                <a16:creationId xmlns:a16="http://schemas.microsoft.com/office/drawing/2014/main" id="{EA7A92E4-5E86-4A6E-BB72-53E1C174A05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CABCD-CF1F-4418-872B-F0E37CB0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28677" name="Slide Number Placeholder 5">
            <a:extLst>
              <a:ext uri="{FF2B5EF4-FFF2-40B4-BE49-F238E27FC236}">
                <a16:creationId xmlns:a16="http://schemas.microsoft.com/office/drawing/2014/main" id="{15BC208E-4717-4201-8B5E-F14E03D08A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139012-08BF-46FD-9024-943498A176B5}" type="slidenum">
              <a:rPr lang="en-US" altLang="en-US" sz="1000" smtClean="0">
                <a:solidFill>
                  <a:srgbClr val="FFFFFF"/>
                </a:solidFill>
              </a:rPr>
              <a:pPr/>
              <a:t>23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86094F81-FFE0-473F-9E83-C7B74FEB7F06}"/>
              </a:ext>
            </a:extLst>
          </p:cNvPr>
          <p:cNvSpPr/>
          <p:nvPr/>
        </p:nvSpPr>
        <p:spPr>
          <a:xfrm rot="10800000">
            <a:off x="1660525" y="-963613"/>
            <a:ext cx="6154738" cy="6243638"/>
          </a:xfrm>
          <a:prstGeom prst="arc">
            <a:avLst>
              <a:gd name="adj1" fmla="val 16200000"/>
              <a:gd name="adj2" fmla="val 168706"/>
            </a:avLst>
          </a:prstGeom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21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4D3FF6-2546-4962-AED0-DF29F209C67C}"/>
              </a:ext>
            </a:extLst>
          </p:cNvPr>
          <p:cNvCxnSpPr/>
          <p:nvPr/>
        </p:nvCxnSpPr>
        <p:spPr>
          <a:xfrm>
            <a:off x="1535113" y="2157413"/>
            <a:ext cx="0" cy="32115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EFDAC9-2B56-42F8-9A4D-04F1AA622532}"/>
              </a:ext>
            </a:extLst>
          </p:cNvPr>
          <p:cNvCxnSpPr/>
          <p:nvPr/>
        </p:nvCxnSpPr>
        <p:spPr>
          <a:xfrm>
            <a:off x="1535113" y="5368925"/>
            <a:ext cx="47037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TextBox 11">
            <a:extLst>
              <a:ext uri="{FF2B5EF4-FFF2-40B4-BE49-F238E27FC236}">
                <a16:creationId xmlns:a16="http://schemas.microsoft.com/office/drawing/2014/main" id="{12B01D35-E8E1-4A0A-B715-71BF168D9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5392738"/>
            <a:ext cx="979488" cy="4333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210" dirty="0"/>
              <a:t>Capital</a:t>
            </a:r>
          </a:p>
        </p:txBody>
      </p:sp>
      <p:sp>
        <p:nvSpPr>
          <p:cNvPr id="21514" name="TextBox 12">
            <a:extLst>
              <a:ext uri="{FF2B5EF4-FFF2-40B4-BE49-F238E27FC236}">
                <a16:creationId xmlns:a16="http://schemas.microsoft.com/office/drawing/2014/main" id="{69AF6E1C-F31E-4F3D-A696-F098F530157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63538" y="3400425"/>
            <a:ext cx="1662112" cy="433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210" dirty="0"/>
              <a:t>Environment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46E3C8-F7FE-4C2D-BEB6-4F5F8E4E814C}"/>
              </a:ext>
            </a:extLst>
          </p:cNvPr>
          <p:cNvCxnSpPr/>
          <p:nvPr/>
        </p:nvCxnSpPr>
        <p:spPr>
          <a:xfrm>
            <a:off x="1584325" y="3306763"/>
            <a:ext cx="1892300" cy="2005012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9C4E3C-7EE9-4D7D-9532-1C562DEFC033}"/>
              </a:ext>
            </a:extLst>
          </p:cNvPr>
          <p:cNvCxnSpPr/>
          <p:nvPr/>
        </p:nvCxnSpPr>
        <p:spPr>
          <a:xfrm>
            <a:off x="2890838" y="5197475"/>
            <a:ext cx="2849562" cy="141288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4CA1E70-B76A-4BCC-8D9D-E06AAB2B8135}"/>
              </a:ext>
            </a:extLst>
          </p:cNvPr>
          <p:cNvCxnSpPr/>
          <p:nvPr/>
        </p:nvCxnSpPr>
        <p:spPr>
          <a:xfrm>
            <a:off x="1549400" y="1946275"/>
            <a:ext cx="365125" cy="1990725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710DFF4C-7FCA-43D0-9234-7FCA9F6E9CBD}"/>
              </a:ext>
            </a:extLst>
          </p:cNvPr>
          <p:cNvSpPr/>
          <p:nvPr/>
        </p:nvSpPr>
        <p:spPr>
          <a:xfrm>
            <a:off x="1614488" y="2439988"/>
            <a:ext cx="85725" cy="88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1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D6554DF-6EF5-4350-A68F-EDC3F84E34AB}"/>
              </a:ext>
            </a:extLst>
          </p:cNvPr>
          <p:cNvSpPr/>
          <p:nvPr/>
        </p:nvSpPr>
        <p:spPr>
          <a:xfrm>
            <a:off x="2486025" y="4262438"/>
            <a:ext cx="87313" cy="920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1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E0996FD-4CBA-4924-9D12-138DDAE946A2}"/>
              </a:ext>
            </a:extLst>
          </p:cNvPr>
          <p:cNvSpPr/>
          <p:nvPr/>
        </p:nvSpPr>
        <p:spPr>
          <a:xfrm>
            <a:off x="4678363" y="5251450"/>
            <a:ext cx="85725" cy="904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10" dirty="0"/>
          </a:p>
        </p:txBody>
      </p:sp>
      <p:sp>
        <p:nvSpPr>
          <p:cNvPr id="28689" name="TextBox 13">
            <a:extLst>
              <a:ext uri="{FF2B5EF4-FFF2-40B4-BE49-F238E27FC236}">
                <a16:creationId xmlns:a16="http://schemas.microsoft.com/office/drawing/2014/main" id="{802300EC-30D8-4EB0-8B1A-5AA815DAB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75" y="1206500"/>
            <a:ext cx="135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line of constant </a:t>
            </a:r>
          </a:p>
          <a:p>
            <a:r>
              <a:rPr lang="en-US" altLang="en-US" sz="140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quantity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1F5D852-3EF5-4A8B-8A27-6A389F315DFC}"/>
              </a:ext>
            </a:extLst>
          </p:cNvPr>
          <p:cNvCxnSpPr>
            <a:cxnSpLocks/>
            <a:stCxn id="43" idx="0"/>
          </p:cNvCxnSpPr>
          <p:nvPr/>
        </p:nvCxnSpPr>
        <p:spPr>
          <a:xfrm>
            <a:off x="4346575" y="4870450"/>
            <a:ext cx="1588" cy="381000"/>
          </a:xfrm>
          <a:prstGeom prst="straightConnector1">
            <a:avLst/>
          </a:prstGeom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691" name="TextBox 61">
            <a:extLst>
              <a:ext uri="{FF2B5EF4-FFF2-40B4-BE49-F238E27FC236}">
                <a16:creationId xmlns:a16="http://schemas.microsoft.com/office/drawing/2014/main" id="{D3FDDF8F-79D2-48C8-BDF3-643E4973B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38" y="4878388"/>
            <a:ext cx="1211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P</a:t>
            </a:r>
            <a:r>
              <a:rPr lang="en-US" altLang="en-US" baseline="-25000" dirty="0"/>
              <a:t>e</a:t>
            </a:r>
            <a:r>
              <a:rPr lang="en-US" altLang="en-US" dirty="0"/>
              <a:t> &gt;&gt; P</a:t>
            </a:r>
            <a:r>
              <a:rPr lang="en-US" altLang="en-US" baseline="-25000" dirty="0"/>
              <a:t>c</a:t>
            </a:r>
          </a:p>
        </p:txBody>
      </p:sp>
      <p:sp>
        <p:nvSpPr>
          <p:cNvPr id="28692" name="TextBox 67">
            <a:extLst>
              <a:ext uri="{FF2B5EF4-FFF2-40B4-BE49-F238E27FC236}">
                <a16:creationId xmlns:a16="http://schemas.microsoft.com/office/drawing/2014/main" id="{4007122B-DA9F-4576-99BF-A1E88094D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88" y="1811338"/>
            <a:ext cx="1211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P</a:t>
            </a:r>
            <a:r>
              <a:rPr lang="en-US" altLang="en-US" baseline="-25000" dirty="0"/>
              <a:t>e</a:t>
            </a:r>
            <a:r>
              <a:rPr lang="en-US" altLang="en-US" dirty="0"/>
              <a:t> &lt;&lt; P</a:t>
            </a:r>
            <a:r>
              <a:rPr lang="en-US" altLang="en-US" baseline="-25000" dirty="0"/>
              <a:t>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B95522-36B8-4EE8-89D0-22ACA89121CE}"/>
              </a:ext>
            </a:extLst>
          </p:cNvPr>
          <p:cNvGrpSpPr/>
          <p:nvPr/>
        </p:nvGrpSpPr>
        <p:grpSpPr>
          <a:xfrm>
            <a:off x="1922463" y="2803525"/>
            <a:ext cx="2468562" cy="2190750"/>
            <a:chOff x="1922463" y="2803525"/>
            <a:chExt cx="2468562" cy="219075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7616F57-D206-4FB6-B966-377DF1CC34D3}"/>
                </a:ext>
              </a:extLst>
            </p:cNvPr>
            <p:cNvSpPr/>
            <p:nvPr/>
          </p:nvSpPr>
          <p:spPr bwMode="auto">
            <a:xfrm>
              <a:off x="2967038" y="4570413"/>
              <a:ext cx="87312" cy="9207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1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FE072FA-61BD-46D3-8AAD-283C5812DA3F}"/>
                </a:ext>
              </a:extLst>
            </p:cNvPr>
            <p:cNvSpPr/>
            <p:nvPr/>
          </p:nvSpPr>
          <p:spPr bwMode="auto">
            <a:xfrm>
              <a:off x="3530600" y="4545013"/>
              <a:ext cx="85725" cy="9048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1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8EF68C3-DD37-48F6-AEB2-F09796B182AA}"/>
                </a:ext>
              </a:extLst>
            </p:cNvPr>
            <p:cNvSpPr/>
            <p:nvPr/>
          </p:nvSpPr>
          <p:spPr bwMode="auto">
            <a:xfrm>
              <a:off x="2714625" y="3824288"/>
              <a:ext cx="85725" cy="9048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1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D37D4E-00F8-45A1-B75F-920FC2A49F9A}"/>
                </a:ext>
              </a:extLst>
            </p:cNvPr>
            <p:cNvSpPr/>
            <p:nvPr/>
          </p:nvSpPr>
          <p:spPr bwMode="auto">
            <a:xfrm>
              <a:off x="3556000" y="4902200"/>
              <a:ext cx="85725" cy="9207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1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F9E95E5-06F2-4E1B-AB03-21DACB98C41B}"/>
                </a:ext>
              </a:extLst>
            </p:cNvPr>
            <p:cNvSpPr/>
            <p:nvPr/>
          </p:nvSpPr>
          <p:spPr bwMode="auto">
            <a:xfrm>
              <a:off x="4303713" y="4870450"/>
              <a:ext cx="87312" cy="9207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1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178505C-9164-488F-8260-6204F535F215}"/>
                </a:ext>
              </a:extLst>
            </p:cNvPr>
            <p:cNvSpPr/>
            <p:nvPr/>
          </p:nvSpPr>
          <p:spPr bwMode="auto">
            <a:xfrm>
              <a:off x="2890838" y="4035425"/>
              <a:ext cx="85725" cy="904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1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A2E5556-0006-4818-B138-32163AAF96A0}"/>
                </a:ext>
              </a:extLst>
            </p:cNvPr>
            <p:cNvSpPr/>
            <p:nvPr/>
          </p:nvSpPr>
          <p:spPr bwMode="auto">
            <a:xfrm>
              <a:off x="3319463" y="4287838"/>
              <a:ext cx="85725" cy="9207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1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475D39C-3265-4204-9D38-F69AE3D2DF98}"/>
                </a:ext>
              </a:extLst>
            </p:cNvPr>
            <p:cNvSpPr/>
            <p:nvPr/>
          </p:nvSpPr>
          <p:spPr bwMode="auto">
            <a:xfrm>
              <a:off x="2486025" y="3482975"/>
              <a:ext cx="87313" cy="904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10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90E7780-EAAA-473D-964C-705FEBCE05D8}"/>
                </a:ext>
              </a:extLst>
            </p:cNvPr>
            <p:cNvSpPr/>
            <p:nvPr/>
          </p:nvSpPr>
          <p:spPr bwMode="auto">
            <a:xfrm>
              <a:off x="2125663" y="3522663"/>
              <a:ext cx="87312" cy="9048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1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BB2A653-A6F5-4426-A0E6-9ED30F8729C5}"/>
                </a:ext>
              </a:extLst>
            </p:cNvPr>
            <p:cNvSpPr/>
            <p:nvPr/>
          </p:nvSpPr>
          <p:spPr bwMode="auto">
            <a:xfrm>
              <a:off x="1922463" y="2803525"/>
              <a:ext cx="85725" cy="9207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10" dirty="0"/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96C94F4-55B5-48EF-8AA8-E79AEDDB0C3F}"/>
              </a:ext>
            </a:extLst>
          </p:cNvPr>
          <p:cNvCxnSpPr>
            <a:cxnSpLocks/>
            <a:stCxn id="40" idx="4"/>
          </p:cNvCxnSpPr>
          <p:nvPr/>
        </p:nvCxnSpPr>
        <p:spPr bwMode="auto">
          <a:xfrm flipH="1">
            <a:off x="2754313" y="3914775"/>
            <a:ext cx="3175" cy="606425"/>
          </a:xfrm>
          <a:prstGeom prst="straightConnector1">
            <a:avLst/>
          </a:prstGeom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83557ED-BB82-4574-BF0E-065F2F2EC4A1}"/>
              </a:ext>
            </a:extLst>
          </p:cNvPr>
          <p:cNvCxnSpPr>
            <a:cxnSpLocks/>
            <a:stCxn id="55" idx="4"/>
          </p:cNvCxnSpPr>
          <p:nvPr/>
        </p:nvCxnSpPr>
        <p:spPr bwMode="auto">
          <a:xfrm>
            <a:off x="1965325" y="2895600"/>
            <a:ext cx="17463" cy="612775"/>
          </a:xfrm>
          <a:prstGeom prst="straightConnector1">
            <a:avLst/>
          </a:prstGeom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E6C5B7D1-208C-4D78-B269-5F0BF43A3F01}"/>
              </a:ext>
            </a:extLst>
          </p:cNvPr>
          <p:cNvSpPr/>
          <p:nvPr/>
        </p:nvSpPr>
        <p:spPr>
          <a:xfrm>
            <a:off x="3905250" y="1765300"/>
            <a:ext cx="85725" cy="9207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10" dirty="0"/>
          </a:p>
        </p:txBody>
      </p:sp>
      <p:sp>
        <p:nvSpPr>
          <p:cNvPr id="13337" name="TextBox 3">
            <a:extLst>
              <a:ext uri="{FF2B5EF4-FFF2-40B4-BE49-F238E27FC236}">
                <a16:creationId xmlns:a16="http://schemas.microsoft.com/office/drawing/2014/main" id="{467FB9E4-1905-490D-AD0F-9B597656A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1636713"/>
            <a:ext cx="3767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/>
              <a:t>Facilities are inefficient and can improve. 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5960413-90D8-4303-A8CB-FC5A7C7E3A94}"/>
              </a:ext>
            </a:extLst>
          </p:cNvPr>
          <p:cNvSpPr/>
          <p:nvPr/>
        </p:nvSpPr>
        <p:spPr>
          <a:xfrm>
            <a:off x="3940175" y="1371600"/>
            <a:ext cx="87313" cy="920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10" dirty="0"/>
          </a:p>
        </p:txBody>
      </p:sp>
      <p:sp>
        <p:nvSpPr>
          <p:cNvPr id="28697" name="TextBox 51">
            <a:extLst>
              <a:ext uri="{FF2B5EF4-FFF2-40B4-BE49-F238E27FC236}">
                <a16:creationId xmlns:a16="http://schemas.microsoft.com/office/drawing/2014/main" id="{445E985E-CB00-41EA-BE74-9421A5995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1208088"/>
            <a:ext cx="4067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/>
              <a:t>Facilities are efficient given local factor prices.</a:t>
            </a:r>
          </a:p>
        </p:txBody>
      </p:sp>
      <p:sp>
        <p:nvSpPr>
          <p:cNvPr id="13340" name="TextBox 41">
            <a:extLst>
              <a:ext uri="{FF2B5EF4-FFF2-40B4-BE49-F238E27FC236}">
                <a16:creationId xmlns:a16="http://schemas.microsoft.com/office/drawing/2014/main" id="{8F36E24F-54BC-4DC7-94AC-D220B7124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213" y="1976438"/>
            <a:ext cx="3865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/>
              <a:t>Eco-(in)efficiency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BD3867-B97F-4AE3-A6D2-F9296CD11AD1}"/>
              </a:ext>
            </a:extLst>
          </p:cNvPr>
          <p:cNvCxnSpPr/>
          <p:nvPr/>
        </p:nvCxnSpPr>
        <p:spPr>
          <a:xfrm>
            <a:off x="3686175" y="2157413"/>
            <a:ext cx="341313" cy="0"/>
          </a:xfrm>
          <a:prstGeom prst="line">
            <a:avLst/>
          </a:prstGeom>
          <a:ln>
            <a:solidFill>
              <a:srgbClr val="00CC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3337" grpId="0"/>
      <p:bldP spid="133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A48343-8754-4E80-A862-8510D3762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Self-regulation</a:t>
            </a:r>
          </a:p>
        </p:txBody>
      </p:sp>
      <p:sp>
        <p:nvSpPr>
          <p:cNvPr id="29699" name="Date Placeholder 3">
            <a:extLst>
              <a:ext uri="{FF2B5EF4-FFF2-40B4-BE49-F238E27FC236}">
                <a16:creationId xmlns:a16="http://schemas.microsoft.com/office/drawing/2014/main" id="{EF39D116-D636-4A78-89A3-67AF8D666F5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EB0DA-1490-4C9A-B4D7-444E58176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29701" name="Slide Number Placeholder 5">
            <a:extLst>
              <a:ext uri="{FF2B5EF4-FFF2-40B4-BE49-F238E27FC236}">
                <a16:creationId xmlns:a16="http://schemas.microsoft.com/office/drawing/2014/main" id="{3B3A1E9A-1E1E-4B5A-8F3A-1C147A54B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66911C-987F-4F6D-A19A-9D9E10A4FB5F}" type="slidenum">
              <a:rPr lang="en-US" altLang="en-US" sz="1000" smtClean="0">
                <a:solidFill>
                  <a:srgbClr val="FFFFFF"/>
                </a:solidFill>
              </a:rPr>
              <a:pPr/>
              <a:t>24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7A7C7003-39FB-42AC-B347-4AEB65B55622}"/>
              </a:ext>
            </a:extLst>
          </p:cNvPr>
          <p:cNvSpPr/>
          <p:nvPr/>
        </p:nvSpPr>
        <p:spPr>
          <a:xfrm rot="10800000">
            <a:off x="1770063" y="-1435100"/>
            <a:ext cx="6154737" cy="6243638"/>
          </a:xfrm>
          <a:prstGeom prst="arc">
            <a:avLst>
              <a:gd name="adj1" fmla="val 16200000"/>
              <a:gd name="adj2" fmla="val 168706"/>
            </a:avLst>
          </a:prstGeom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21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91F03E-B61F-4B89-9E3E-E9FE2EB60984}"/>
              </a:ext>
            </a:extLst>
          </p:cNvPr>
          <p:cNvCxnSpPr/>
          <p:nvPr/>
        </p:nvCxnSpPr>
        <p:spPr>
          <a:xfrm>
            <a:off x="1647825" y="1671638"/>
            <a:ext cx="0" cy="32115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74EB6B-65AB-46BA-BC9B-5F81B3E6DAA8}"/>
              </a:ext>
            </a:extLst>
          </p:cNvPr>
          <p:cNvCxnSpPr/>
          <p:nvPr/>
        </p:nvCxnSpPr>
        <p:spPr>
          <a:xfrm>
            <a:off x="1647825" y="4883150"/>
            <a:ext cx="47037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TextBox 11">
            <a:extLst>
              <a:ext uri="{FF2B5EF4-FFF2-40B4-BE49-F238E27FC236}">
                <a16:creationId xmlns:a16="http://schemas.microsoft.com/office/drawing/2014/main" id="{9D4D521E-FD46-4579-A279-46E5DF724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4906963"/>
            <a:ext cx="979487" cy="4333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210" dirty="0"/>
              <a:t>Capital</a:t>
            </a:r>
          </a:p>
        </p:txBody>
      </p:sp>
      <p:sp>
        <p:nvSpPr>
          <p:cNvPr id="21514" name="TextBox 12">
            <a:extLst>
              <a:ext uri="{FF2B5EF4-FFF2-40B4-BE49-F238E27FC236}">
                <a16:creationId xmlns:a16="http://schemas.microsoft.com/office/drawing/2014/main" id="{129A6E0B-46AC-498C-92D5-79A93333FBE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75456" y="2915444"/>
            <a:ext cx="1660525" cy="433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210" dirty="0"/>
              <a:t>Environment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7EA0E-E77C-47A5-93A8-5E73D16E4DEA}"/>
              </a:ext>
            </a:extLst>
          </p:cNvPr>
          <p:cNvCxnSpPr/>
          <p:nvPr/>
        </p:nvCxnSpPr>
        <p:spPr>
          <a:xfrm>
            <a:off x="1697038" y="2820988"/>
            <a:ext cx="1892300" cy="2005012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0D61C84-5A95-434B-B64F-4D19A81F2D35}"/>
              </a:ext>
            </a:extLst>
          </p:cNvPr>
          <p:cNvCxnSpPr/>
          <p:nvPr/>
        </p:nvCxnSpPr>
        <p:spPr>
          <a:xfrm>
            <a:off x="3003550" y="4711700"/>
            <a:ext cx="2849563" cy="141288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07CF3F-5BAF-4C8E-8A6C-FF8811CB87CF}"/>
              </a:ext>
            </a:extLst>
          </p:cNvPr>
          <p:cNvCxnSpPr/>
          <p:nvPr/>
        </p:nvCxnSpPr>
        <p:spPr>
          <a:xfrm>
            <a:off x="1662113" y="1460500"/>
            <a:ext cx="365125" cy="1990725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E15F6A00-F99E-4612-B993-451879C38D35}"/>
              </a:ext>
            </a:extLst>
          </p:cNvPr>
          <p:cNvSpPr/>
          <p:nvPr/>
        </p:nvSpPr>
        <p:spPr>
          <a:xfrm>
            <a:off x="1727200" y="1954213"/>
            <a:ext cx="85725" cy="88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1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A47914D-B7F7-4ABB-AEAB-EB4C8A16ABB7}"/>
              </a:ext>
            </a:extLst>
          </p:cNvPr>
          <p:cNvSpPr/>
          <p:nvPr/>
        </p:nvSpPr>
        <p:spPr>
          <a:xfrm>
            <a:off x="2598738" y="3776663"/>
            <a:ext cx="87312" cy="920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1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B8D275D-933A-4516-97DD-7C79D50D6CF1}"/>
              </a:ext>
            </a:extLst>
          </p:cNvPr>
          <p:cNvSpPr/>
          <p:nvPr/>
        </p:nvSpPr>
        <p:spPr>
          <a:xfrm>
            <a:off x="4791075" y="4765675"/>
            <a:ext cx="85725" cy="904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10" dirty="0"/>
          </a:p>
        </p:txBody>
      </p:sp>
      <p:sp>
        <p:nvSpPr>
          <p:cNvPr id="29713" name="TextBox 13">
            <a:extLst>
              <a:ext uri="{FF2B5EF4-FFF2-40B4-BE49-F238E27FC236}">
                <a16:creationId xmlns:a16="http://schemas.microsoft.com/office/drawing/2014/main" id="{3C948ADE-492D-4D6F-BEB0-899B7AAFF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1254125"/>
            <a:ext cx="135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line of constant </a:t>
            </a:r>
          </a:p>
          <a:p>
            <a:r>
              <a:rPr lang="en-US" altLang="en-US" sz="140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quantity</a:t>
            </a:r>
          </a:p>
        </p:txBody>
      </p:sp>
      <p:sp>
        <p:nvSpPr>
          <p:cNvPr id="29714" name="TextBox 61">
            <a:extLst>
              <a:ext uri="{FF2B5EF4-FFF2-40B4-BE49-F238E27FC236}">
                <a16:creationId xmlns:a16="http://schemas.microsoft.com/office/drawing/2014/main" id="{AC689195-B539-4663-A40D-987425251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4392613"/>
            <a:ext cx="120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P</a:t>
            </a:r>
            <a:r>
              <a:rPr lang="en-US" altLang="en-US" baseline="-25000" dirty="0"/>
              <a:t>e</a:t>
            </a:r>
            <a:r>
              <a:rPr lang="en-US" altLang="en-US" dirty="0"/>
              <a:t> &gt;&gt; P</a:t>
            </a:r>
            <a:r>
              <a:rPr lang="en-US" altLang="en-US" baseline="-25000" dirty="0"/>
              <a:t>c</a:t>
            </a:r>
          </a:p>
        </p:txBody>
      </p:sp>
      <p:sp>
        <p:nvSpPr>
          <p:cNvPr id="29715" name="TextBox 67">
            <a:extLst>
              <a:ext uri="{FF2B5EF4-FFF2-40B4-BE49-F238E27FC236}">
                <a16:creationId xmlns:a16="http://schemas.microsoft.com/office/drawing/2014/main" id="{DA9B58DD-3B91-4A34-8433-E58EFE053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1325563"/>
            <a:ext cx="120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P</a:t>
            </a:r>
            <a:r>
              <a:rPr lang="en-US" altLang="en-US" baseline="-25000" dirty="0"/>
              <a:t>e</a:t>
            </a:r>
            <a:r>
              <a:rPr lang="en-US" altLang="en-US" dirty="0"/>
              <a:t> &lt;&lt; P</a:t>
            </a:r>
            <a:r>
              <a:rPr lang="en-US" altLang="en-US" baseline="-25000" dirty="0"/>
              <a:t>c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679CB62-DCAD-4D8D-B877-ACC4FC461E88}"/>
              </a:ext>
            </a:extLst>
          </p:cNvPr>
          <p:cNvSpPr/>
          <p:nvPr/>
        </p:nvSpPr>
        <p:spPr>
          <a:xfrm>
            <a:off x="4057650" y="1541463"/>
            <a:ext cx="87313" cy="920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10" dirty="0"/>
          </a:p>
        </p:txBody>
      </p:sp>
      <p:sp>
        <p:nvSpPr>
          <p:cNvPr id="29717" name="TextBox 51">
            <a:extLst>
              <a:ext uri="{FF2B5EF4-FFF2-40B4-BE49-F238E27FC236}">
                <a16:creationId xmlns:a16="http://schemas.microsoft.com/office/drawing/2014/main" id="{C9E3D10E-6679-48E8-B67E-0259BDEBB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0" y="1377950"/>
            <a:ext cx="4065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/>
              <a:t>Facilities are efficient given local factor prices.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43CA75-FEA7-442D-B138-85D7E22124F2}"/>
              </a:ext>
            </a:extLst>
          </p:cNvPr>
          <p:cNvCxnSpPr>
            <a:cxnSpLocks/>
            <a:stCxn id="35" idx="6"/>
            <a:endCxn id="37" idx="6"/>
          </p:cNvCxnSpPr>
          <p:nvPr/>
        </p:nvCxnSpPr>
        <p:spPr>
          <a:xfrm>
            <a:off x="1812925" y="1998663"/>
            <a:ext cx="3063875" cy="28130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194ACE3-10F1-4F0C-B07F-090BCBF8C3D3}"/>
              </a:ext>
            </a:extLst>
          </p:cNvPr>
          <p:cNvCxnSpPr>
            <a:cxnSpLocks/>
          </p:cNvCxnSpPr>
          <p:nvPr/>
        </p:nvCxnSpPr>
        <p:spPr>
          <a:xfrm>
            <a:off x="4041775" y="1839913"/>
            <a:ext cx="169863" cy="371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Left Brace 11">
            <a:extLst>
              <a:ext uri="{FF2B5EF4-FFF2-40B4-BE49-F238E27FC236}">
                <a16:creationId xmlns:a16="http://schemas.microsoft.com/office/drawing/2014/main" id="{57E28D25-3778-49E8-BA98-2C4DCBE6E3F8}"/>
              </a:ext>
            </a:extLst>
          </p:cNvPr>
          <p:cNvSpPr/>
          <p:nvPr/>
        </p:nvSpPr>
        <p:spPr>
          <a:xfrm rot="16200000">
            <a:off x="3217069" y="3829844"/>
            <a:ext cx="298450" cy="2849562"/>
          </a:xfrm>
          <a:prstGeom prst="leftBrace">
            <a:avLst>
              <a:gd name="adj1" fmla="val 34631"/>
              <a:gd name="adj2" fmla="val 4869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64" name="TextBox 12">
            <a:extLst>
              <a:ext uri="{FF2B5EF4-FFF2-40B4-BE49-F238E27FC236}">
                <a16:creationId xmlns:a16="http://schemas.microsoft.com/office/drawing/2014/main" id="{A00E8FC4-288B-40E0-A60D-E855E12A2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025" y="5364163"/>
            <a:ext cx="996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Additional </a:t>
            </a:r>
          </a:p>
          <a:p>
            <a:r>
              <a:rPr lang="en-US" altLang="en-US" sz="1400" dirty="0"/>
              <a:t>capital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D91775-34C6-4EF1-AA78-FB080CB0E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3" y="1816100"/>
            <a:ext cx="4216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/>
              <a:t>Self-regulation: Because cost of additional capital&gt;&gt; savings: Profits decline.</a:t>
            </a:r>
          </a:p>
          <a:p>
            <a:r>
              <a:rPr lang="en-US" altLang="en-US" dirty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364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CF3A2B-89CA-47D3-843E-19E44049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Rule-making to fix factor prices</a:t>
            </a:r>
          </a:p>
        </p:txBody>
      </p:sp>
      <p:sp>
        <p:nvSpPr>
          <p:cNvPr id="30723" name="Date Placeholder 3">
            <a:extLst>
              <a:ext uri="{FF2B5EF4-FFF2-40B4-BE49-F238E27FC236}">
                <a16:creationId xmlns:a16="http://schemas.microsoft.com/office/drawing/2014/main" id="{D64A65BD-8C44-4634-9158-7448594EEAE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3A05B-4134-47DC-8CC8-436BCDD9E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30725" name="Slide Number Placeholder 5">
            <a:extLst>
              <a:ext uri="{FF2B5EF4-FFF2-40B4-BE49-F238E27FC236}">
                <a16:creationId xmlns:a16="http://schemas.microsoft.com/office/drawing/2014/main" id="{0304DEBC-8F16-443F-AFE5-AA2F8DB4DF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6F92C04-64E1-4DAE-98D0-8DB5E4462AFF}" type="slidenum">
              <a:rPr lang="en-US" altLang="en-US" sz="1000" smtClean="0">
                <a:solidFill>
                  <a:srgbClr val="FFFFFF"/>
                </a:solidFill>
              </a:rPr>
              <a:pPr/>
              <a:t>25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ED65DFD-A6B6-4292-982B-02E6D72F0DA9}"/>
              </a:ext>
            </a:extLst>
          </p:cNvPr>
          <p:cNvSpPr/>
          <p:nvPr/>
        </p:nvSpPr>
        <p:spPr>
          <a:xfrm rot="10800000">
            <a:off x="1770063" y="-1435100"/>
            <a:ext cx="6154737" cy="6243638"/>
          </a:xfrm>
          <a:prstGeom prst="arc">
            <a:avLst>
              <a:gd name="adj1" fmla="val 16200000"/>
              <a:gd name="adj2" fmla="val 168706"/>
            </a:avLst>
          </a:prstGeom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21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CD420A-2B46-4BC6-AD71-F7D36B80198A}"/>
              </a:ext>
            </a:extLst>
          </p:cNvPr>
          <p:cNvCxnSpPr/>
          <p:nvPr/>
        </p:nvCxnSpPr>
        <p:spPr>
          <a:xfrm>
            <a:off x="1647825" y="1671638"/>
            <a:ext cx="0" cy="32115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48B1BB-3139-4187-B8A3-4CAD0288EA98}"/>
              </a:ext>
            </a:extLst>
          </p:cNvPr>
          <p:cNvCxnSpPr/>
          <p:nvPr/>
        </p:nvCxnSpPr>
        <p:spPr>
          <a:xfrm>
            <a:off x="1647825" y="4883150"/>
            <a:ext cx="47037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TextBox 11">
            <a:extLst>
              <a:ext uri="{FF2B5EF4-FFF2-40B4-BE49-F238E27FC236}">
                <a16:creationId xmlns:a16="http://schemas.microsoft.com/office/drawing/2014/main" id="{E8D17E6A-BF75-4958-A004-FEE85EA00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4906963"/>
            <a:ext cx="979487" cy="4333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210" dirty="0"/>
              <a:t>Capital</a:t>
            </a:r>
          </a:p>
        </p:txBody>
      </p:sp>
      <p:sp>
        <p:nvSpPr>
          <p:cNvPr id="21514" name="TextBox 12">
            <a:extLst>
              <a:ext uri="{FF2B5EF4-FFF2-40B4-BE49-F238E27FC236}">
                <a16:creationId xmlns:a16="http://schemas.microsoft.com/office/drawing/2014/main" id="{DF6BB4F8-6BFF-43F6-8EDB-4FBB6587E5A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75456" y="2915444"/>
            <a:ext cx="1660525" cy="433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210" dirty="0"/>
              <a:t>Environment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51946A-33C2-49E8-A631-F8EEC86624F0}"/>
              </a:ext>
            </a:extLst>
          </p:cNvPr>
          <p:cNvCxnSpPr/>
          <p:nvPr/>
        </p:nvCxnSpPr>
        <p:spPr>
          <a:xfrm>
            <a:off x="3003550" y="4711700"/>
            <a:ext cx="2849563" cy="14128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9710F15C-DA83-4E9E-83BC-FF06D057FF2E}"/>
              </a:ext>
            </a:extLst>
          </p:cNvPr>
          <p:cNvSpPr/>
          <p:nvPr/>
        </p:nvSpPr>
        <p:spPr>
          <a:xfrm>
            <a:off x="4737100" y="4681538"/>
            <a:ext cx="87313" cy="920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1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ED648FE-2205-4142-95DF-E44755B3DDB8}"/>
              </a:ext>
            </a:extLst>
          </p:cNvPr>
          <p:cNvSpPr/>
          <p:nvPr/>
        </p:nvSpPr>
        <p:spPr>
          <a:xfrm>
            <a:off x="4791075" y="4765675"/>
            <a:ext cx="85725" cy="904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10" dirty="0"/>
          </a:p>
        </p:txBody>
      </p:sp>
      <p:sp>
        <p:nvSpPr>
          <p:cNvPr id="30735" name="TextBox 13">
            <a:extLst>
              <a:ext uri="{FF2B5EF4-FFF2-40B4-BE49-F238E27FC236}">
                <a16:creationId xmlns:a16="http://schemas.microsoft.com/office/drawing/2014/main" id="{A298E32C-C1E5-478A-A216-AA52D238A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1254125"/>
            <a:ext cx="135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line of constant </a:t>
            </a:r>
          </a:p>
          <a:p>
            <a:r>
              <a:rPr lang="en-US" altLang="en-US" sz="140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quantity</a:t>
            </a:r>
          </a:p>
        </p:txBody>
      </p:sp>
      <p:sp>
        <p:nvSpPr>
          <p:cNvPr id="30736" name="TextBox 61">
            <a:extLst>
              <a:ext uri="{FF2B5EF4-FFF2-40B4-BE49-F238E27FC236}">
                <a16:creationId xmlns:a16="http://schemas.microsoft.com/office/drawing/2014/main" id="{EC45F2CD-70A5-4629-9CC6-AF256B48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4392613"/>
            <a:ext cx="120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P</a:t>
            </a:r>
            <a:r>
              <a:rPr lang="en-US" altLang="en-US" baseline="-25000" dirty="0"/>
              <a:t>e</a:t>
            </a:r>
            <a:r>
              <a:rPr lang="en-US" altLang="en-US" dirty="0"/>
              <a:t> &gt;&gt; P</a:t>
            </a:r>
            <a:r>
              <a:rPr lang="en-US" altLang="en-US" baseline="-25000" dirty="0"/>
              <a:t>c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D1B0E4-0197-4EF9-ACCA-438F5BE2B94A}"/>
              </a:ext>
            </a:extLst>
          </p:cNvPr>
          <p:cNvSpPr/>
          <p:nvPr/>
        </p:nvSpPr>
        <p:spPr>
          <a:xfrm>
            <a:off x="4651375" y="4776788"/>
            <a:ext cx="85725" cy="904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10" dirty="0"/>
          </a:p>
        </p:txBody>
      </p:sp>
      <p:sp>
        <p:nvSpPr>
          <p:cNvPr id="30740" name="TextBox 51">
            <a:extLst>
              <a:ext uri="{FF2B5EF4-FFF2-40B4-BE49-F238E27FC236}">
                <a16:creationId xmlns:a16="http://schemas.microsoft.com/office/drawing/2014/main" id="{86C29D8F-6CA5-4F71-A6AB-56588C47F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350" y="1457325"/>
            <a:ext cx="3951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/>
              <a:t>Regulation adjusts local factor prices to reflect marginal social &amp; benefits</a:t>
            </a:r>
          </a:p>
        </p:txBody>
      </p:sp>
      <p:sp>
        <p:nvSpPr>
          <p:cNvPr id="30741" name="TextBox 51">
            <a:extLst>
              <a:ext uri="{FF2B5EF4-FFF2-40B4-BE49-F238E27FC236}">
                <a16:creationId xmlns:a16="http://schemas.microsoft.com/office/drawing/2014/main" id="{E55AE7C2-36FF-4CB2-B307-B385DCAA6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350" y="2446338"/>
            <a:ext cx="3951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/>
              <a:t>“Regulatory Support” is the extent to which the firm supports such adjustment.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F6C81D-EC1E-475E-8349-352C5EC20F15}"/>
              </a:ext>
            </a:extLst>
          </p:cNvPr>
          <p:cNvCxnSpPr/>
          <p:nvPr/>
        </p:nvCxnSpPr>
        <p:spPr>
          <a:xfrm>
            <a:off x="1697038" y="2820988"/>
            <a:ext cx="1892300" cy="2005012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4E8E9A-7362-4246-B3EE-CA36E418EFC5}"/>
              </a:ext>
            </a:extLst>
          </p:cNvPr>
          <p:cNvCxnSpPr/>
          <p:nvPr/>
        </p:nvCxnSpPr>
        <p:spPr>
          <a:xfrm>
            <a:off x="1662113" y="1460500"/>
            <a:ext cx="365125" cy="1990725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15D10EC-56FA-47D2-AA12-A7C1AA038144}"/>
              </a:ext>
            </a:extLst>
          </p:cNvPr>
          <p:cNvSpPr/>
          <p:nvPr/>
        </p:nvSpPr>
        <p:spPr>
          <a:xfrm>
            <a:off x="1727200" y="1954213"/>
            <a:ext cx="85725" cy="88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1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886B898-55F7-458A-AE8D-ED2EE04322BE}"/>
              </a:ext>
            </a:extLst>
          </p:cNvPr>
          <p:cNvSpPr/>
          <p:nvPr/>
        </p:nvSpPr>
        <p:spPr>
          <a:xfrm>
            <a:off x="2598738" y="3776663"/>
            <a:ext cx="87312" cy="920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1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973A2C-95A5-4B47-8696-E856AE37B60F}"/>
              </a:ext>
            </a:extLst>
          </p:cNvPr>
          <p:cNvCxnSpPr/>
          <p:nvPr/>
        </p:nvCxnSpPr>
        <p:spPr>
          <a:xfrm>
            <a:off x="3074988" y="4737894"/>
            <a:ext cx="2849562" cy="141288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38AE3-1A66-440C-AFB4-64D5675EB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130175"/>
            <a:ext cx="6946900" cy="10048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Regulatory support of rule making:</a:t>
            </a:r>
            <a:br>
              <a:rPr lang="en-US" sz="3600" dirty="0"/>
            </a:br>
            <a:r>
              <a:rPr lang="en-US" sz="3600" dirty="0"/>
              <a:t>possible measures</a:t>
            </a:r>
          </a:p>
        </p:txBody>
      </p:sp>
      <p:sp>
        <p:nvSpPr>
          <p:cNvPr id="31747" name="Content Placeholder 5">
            <a:extLst>
              <a:ext uri="{FF2B5EF4-FFF2-40B4-BE49-F238E27FC236}">
                <a16:creationId xmlns:a16="http://schemas.microsoft.com/office/drawing/2014/main" id="{0A9CB2AA-46C6-427A-9FB9-66BF26D82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327150"/>
            <a:ext cx="6946900" cy="4195763"/>
          </a:xfrm>
        </p:spPr>
        <p:txBody>
          <a:bodyPr/>
          <a:lstStyle/>
          <a:p>
            <a:r>
              <a:rPr lang="en-US" altLang="en-US" dirty="0"/>
              <a:t>Statements on sustainability issues (e.g. climate change).</a:t>
            </a:r>
          </a:p>
          <a:p>
            <a:r>
              <a:rPr lang="en-US" altLang="en-US" dirty="0"/>
              <a:t>Support/opposition to regulation (e.g. a carbon tax).</a:t>
            </a:r>
          </a:p>
          <a:p>
            <a:r>
              <a:rPr lang="en-US" altLang="en-US" dirty="0"/>
              <a:t>Support/opposition to political actors that support regulation.</a:t>
            </a:r>
          </a:p>
          <a:p>
            <a:endParaRPr lang="en-US" altLang="en-US" dirty="0"/>
          </a:p>
        </p:txBody>
      </p:sp>
      <p:sp>
        <p:nvSpPr>
          <p:cNvPr id="31748" name="Date Placeholder 2">
            <a:extLst>
              <a:ext uri="{FF2B5EF4-FFF2-40B4-BE49-F238E27FC236}">
                <a16:creationId xmlns:a16="http://schemas.microsoft.com/office/drawing/2014/main" id="{F2D8DBD6-FC3F-4BE0-A9C2-998FC5A4D43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CFBCED-BC53-4857-8601-937B645D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31750" name="Slide Number Placeholder 4">
            <a:extLst>
              <a:ext uri="{FF2B5EF4-FFF2-40B4-BE49-F238E27FC236}">
                <a16:creationId xmlns:a16="http://schemas.microsoft.com/office/drawing/2014/main" id="{89BDFFC6-8B0B-4283-B265-B374A771D8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1B3EA3-30E6-4EBE-B387-772703FEB772}" type="slidenum">
              <a:rPr lang="en-US" altLang="en-US" sz="1000" smtClean="0">
                <a:solidFill>
                  <a:srgbClr val="FFFFFF"/>
                </a:solidFill>
              </a:rPr>
              <a:pPr/>
              <a:t>26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7A8D4-7678-40B1-BB06-A74E999E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47638"/>
            <a:ext cx="6946900" cy="1003300"/>
          </a:xfrm>
        </p:spPr>
        <p:txBody>
          <a:bodyPr/>
          <a:lstStyle/>
          <a:p>
            <a:pPr>
              <a:defRPr/>
            </a:pPr>
            <a:r>
              <a:rPr lang="en-US" dirty="0"/>
              <a:t>Reporting requirements</a:t>
            </a:r>
          </a:p>
        </p:txBody>
      </p:sp>
      <p:sp>
        <p:nvSpPr>
          <p:cNvPr id="29699" name="Content Placeholder 5">
            <a:extLst>
              <a:ext uri="{FF2B5EF4-FFF2-40B4-BE49-F238E27FC236}">
                <a16:creationId xmlns:a16="http://schemas.microsoft.com/office/drawing/2014/main" id="{0D19A024-283B-4BAF-9540-6D8710040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355725"/>
            <a:ext cx="6946900" cy="41957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800" dirty="0"/>
              <a:t>Eco-efficiency</a:t>
            </a:r>
          </a:p>
          <a:p>
            <a:pPr marL="352425" lvl="1" indent="-168275">
              <a:defRPr/>
            </a:pPr>
            <a:r>
              <a:rPr lang="en-US" altLang="en-US" sz="2000" dirty="0"/>
              <a:t>Local price, quantity, and quality of all  inputs and outputs; measures of marginal effect of all environmental impacts; corporate ownership structures.</a:t>
            </a:r>
          </a:p>
          <a:p>
            <a:pPr marL="352425" lvl="1" indent="-168275">
              <a:defRPr/>
            </a:pPr>
            <a:endParaRPr lang="en-US" altLang="en-US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800" dirty="0"/>
              <a:t>Regulatory support</a:t>
            </a:r>
          </a:p>
          <a:p>
            <a:pPr lvl="1">
              <a:defRPr/>
            </a:pPr>
            <a:r>
              <a:rPr lang="en-US" altLang="en-US" sz="2000" dirty="0"/>
              <a:t>Direct lobbying activity and intentions</a:t>
            </a:r>
          </a:p>
          <a:p>
            <a:pPr lvl="2">
              <a:defRPr/>
            </a:pPr>
            <a:r>
              <a:rPr lang="en-US" altLang="en-US" sz="1200" dirty="0"/>
              <a:t>Meetings, money spent, positions held on legislation</a:t>
            </a:r>
          </a:p>
          <a:p>
            <a:pPr lvl="1">
              <a:defRPr/>
            </a:pPr>
            <a:r>
              <a:rPr lang="en-US" altLang="en-US" sz="2000" dirty="0"/>
              <a:t>Indirect lobbying</a:t>
            </a:r>
          </a:p>
          <a:p>
            <a:pPr lvl="2">
              <a:defRPr/>
            </a:pPr>
            <a:r>
              <a:rPr lang="en-US" altLang="en-US" sz="1200" dirty="0"/>
              <a:t>PAC money, 501 C3,4,&amp;6 money</a:t>
            </a:r>
          </a:p>
          <a:p>
            <a:pPr lvl="1">
              <a:defRPr/>
            </a:pPr>
            <a:r>
              <a:rPr lang="en-US" altLang="en-US" sz="2000" dirty="0"/>
              <a:t>Grass roots lobbying</a:t>
            </a:r>
          </a:p>
          <a:p>
            <a:pPr lvl="2">
              <a:defRPr/>
            </a:pPr>
            <a:r>
              <a:rPr lang="en-US" altLang="en-US" sz="1200" dirty="0"/>
              <a:t>Money spent and intentions of grass roots campaigns</a:t>
            </a:r>
          </a:p>
        </p:txBody>
      </p:sp>
      <p:sp>
        <p:nvSpPr>
          <p:cNvPr id="32772" name="Date Placeholder 2">
            <a:extLst>
              <a:ext uri="{FF2B5EF4-FFF2-40B4-BE49-F238E27FC236}">
                <a16:creationId xmlns:a16="http://schemas.microsoft.com/office/drawing/2014/main" id="{E73F1566-6631-470D-8C28-0C3450D7928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CD4AC2-CB32-49FC-8945-22D2F723D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32774" name="Slide Number Placeholder 4">
            <a:extLst>
              <a:ext uri="{FF2B5EF4-FFF2-40B4-BE49-F238E27FC236}">
                <a16:creationId xmlns:a16="http://schemas.microsoft.com/office/drawing/2014/main" id="{F61E9FEA-ECCE-439F-854D-496AA9C078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CA6DE1-DBA7-4728-A30D-C9EF6C837768}" type="slidenum">
              <a:rPr lang="en-US" altLang="en-US" sz="1000" smtClean="0">
                <a:solidFill>
                  <a:srgbClr val="FFFFFF"/>
                </a:solidFill>
              </a:rPr>
              <a:pPr/>
              <a:t>27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AF17B-6057-4975-8BE4-47FDF37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47638"/>
            <a:ext cx="6946900" cy="1003300"/>
          </a:xfrm>
        </p:spPr>
        <p:txBody>
          <a:bodyPr/>
          <a:lstStyle/>
          <a:p>
            <a:pPr>
              <a:defRPr/>
            </a:pPr>
            <a:r>
              <a:rPr lang="en-US" dirty="0"/>
              <a:t>Benefits of my proposal</a:t>
            </a:r>
          </a:p>
        </p:txBody>
      </p:sp>
      <p:sp>
        <p:nvSpPr>
          <p:cNvPr id="33795" name="Content Placeholder 5">
            <a:extLst>
              <a:ext uri="{FF2B5EF4-FFF2-40B4-BE49-F238E27FC236}">
                <a16:creationId xmlns:a16="http://schemas.microsoft.com/office/drawing/2014/main" id="{8C91DF87-79CF-4A17-89CF-BA2C11DC3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355725"/>
            <a:ext cx="6946900" cy="41957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/>
              <a:t>Eco-efficiency</a:t>
            </a:r>
          </a:p>
          <a:p>
            <a:pPr marL="352425" lvl="1" indent="-168275"/>
            <a:r>
              <a:rPr lang="en-US" altLang="en-US" sz="2000" dirty="0"/>
              <a:t>Focuses attention actions that the firm can take voluntarily</a:t>
            </a:r>
          </a:p>
          <a:p>
            <a:pPr marL="352425" lvl="1" indent="-168275"/>
            <a:r>
              <a:rPr lang="en-US" altLang="en-US" sz="2000" dirty="0"/>
              <a:t>Has been demonstrated in a few industries</a:t>
            </a:r>
          </a:p>
          <a:p>
            <a:pPr marL="352425" lvl="1" indent="-168275"/>
            <a:endParaRPr lang="en-US" alt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/>
              <a:t>Regulatory support</a:t>
            </a:r>
          </a:p>
          <a:p>
            <a:pPr marL="352425" lvl="1" indent="-168275"/>
            <a:r>
              <a:rPr lang="en-US" altLang="en-US" sz="2000" dirty="0"/>
              <a:t>Focuses attention on what is needed: regulation</a:t>
            </a:r>
          </a:p>
          <a:p>
            <a:pPr marL="352425" lvl="1" indent="-168275"/>
            <a:r>
              <a:rPr lang="en-US" altLang="en-US" sz="2000" dirty="0"/>
              <a:t>Scaffolding regulation already exists.</a:t>
            </a:r>
          </a:p>
        </p:txBody>
      </p:sp>
      <p:sp>
        <p:nvSpPr>
          <p:cNvPr id="33796" name="Date Placeholder 2">
            <a:extLst>
              <a:ext uri="{FF2B5EF4-FFF2-40B4-BE49-F238E27FC236}">
                <a16:creationId xmlns:a16="http://schemas.microsoft.com/office/drawing/2014/main" id="{6B092389-DE2D-4D91-8991-91497346C58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715FE-E5ED-4AA9-97A5-660859FEA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33798" name="Slide Number Placeholder 4">
            <a:extLst>
              <a:ext uri="{FF2B5EF4-FFF2-40B4-BE49-F238E27FC236}">
                <a16:creationId xmlns:a16="http://schemas.microsoft.com/office/drawing/2014/main" id="{FE46C420-B6EB-4478-AA35-19CA646083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C2E878A-B710-4595-83DE-A1A35C3D3EFA}" type="slidenum">
              <a:rPr lang="en-US" altLang="en-US" sz="1000" smtClean="0">
                <a:solidFill>
                  <a:srgbClr val="FFFFFF"/>
                </a:solidFill>
              </a:rPr>
              <a:pPr/>
              <a:t>28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2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AF17B-6057-4975-8BE4-47FDF37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47638"/>
            <a:ext cx="6946900" cy="1003300"/>
          </a:xfrm>
        </p:spPr>
        <p:txBody>
          <a:bodyPr/>
          <a:lstStyle/>
          <a:p>
            <a:pPr>
              <a:defRPr/>
            </a:pPr>
            <a:r>
              <a:rPr lang="en-US" dirty="0"/>
              <a:t>Problems with my proposal</a:t>
            </a:r>
          </a:p>
        </p:txBody>
      </p:sp>
      <p:sp>
        <p:nvSpPr>
          <p:cNvPr id="33795" name="Content Placeholder 5">
            <a:extLst>
              <a:ext uri="{FF2B5EF4-FFF2-40B4-BE49-F238E27FC236}">
                <a16:creationId xmlns:a16="http://schemas.microsoft.com/office/drawing/2014/main" id="{8C91DF87-79CF-4A17-89CF-BA2C11DC3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355725"/>
            <a:ext cx="6946900" cy="41957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/>
              <a:t>Eco-efficiency</a:t>
            </a:r>
          </a:p>
          <a:p>
            <a:pPr marL="352425" lvl="1" indent="-168275"/>
            <a:r>
              <a:rPr lang="en-US" altLang="en-US" sz="2000" dirty="0"/>
              <a:t>Requires extensive mandatory disclosure.</a:t>
            </a:r>
          </a:p>
          <a:p>
            <a:pPr marL="352425" lvl="1" indent="-168275"/>
            <a:r>
              <a:rPr lang="en-US" altLang="en-US" sz="2000" dirty="0"/>
              <a:t>Processing must be done at activity level and aggregated to firm.</a:t>
            </a:r>
          </a:p>
          <a:p>
            <a:pPr marL="352425" lvl="1" indent="-168275"/>
            <a:endParaRPr lang="en-US" alt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/>
              <a:t>Regulatory support</a:t>
            </a:r>
          </a:p>
          <a:p>
            <a:pPr marL="352425" lvl="1" indent="-168275"/>
            <a:r>
              <a:rPr lang="en-US" altLang="en-US" sz="2000" dirty="0"/>
              <a:t>Requires extensive mandatory disclosure.</a:t>
            </a:r>
          </a:p>
          <a:p>
            <a:pPr marL="352425" lvl="1" indent="-168275"/>
            <a:r>
              <a:rPr lang="en-US" altLang="en-US" sz="2000" dirty="0"/>
              <a:t>Much political activity is supported by individuals aligned with corporations. </a:t>
            </a:r>
          </a:p>
        </p:txBody>
      </p:sp>
      <p:sp>
        <p:nvSpPr>
          <p:cNvPr id="33796" name="Date Placeholder 2">
            <a:extLst>
              <a:ext uri="{FF2B5EF4-FFF2-40B4-BE49-F238E27FC236}">
                <a16:creationId xmlns:a16="http://schemas.microsoft.com/office/drawing/2014/main" id="{6B092389-DE2D-4D91-8991-91497346C58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715FE-E5ED-4AA9-97A5-660859FEA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33798" name="Slide Number Placeholder 4">
            <a:extLst>
              <a:ext uri="{FF2B5EF4-FFF2-40B4-BE49-F238E27FC236}">
                <a16:creationId xmlns:a16="http://schemas.microsoft.com/office/drawing/2014/main" id="{FE46C420-B6EB-4478-AA35-19CA646083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C2E878A-B710-4595-83DE-A1A35C3D3EFA}" type="slidenum">
              <a:rPr lang="en-US" altLang="en-US" sz="1000" smtClean="0">
                <a:solidFill>
                  <a:srgbClr val="FFFFFF"/>
                </a:solidFill>
              </a:rPr>
              <a:pPr/>
              <a:t>29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D33B5-375F-4193-81D7-695B82CB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47638"/>
            <a:ext cx="6946900" cy="1003300"/>
          </a:xfrm>
        </p:spPr>
        <p:txBody>
          <a:bodyPr/>
          <a:lstStyle/>
          <a:p>
            <a:pPr>
              <a:defRPr/>
            </a:pPr>
            <a:r>
              <a:rPr lang="en-US" dirty="0"/>
              <a:t>Nutshell of my talk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CBA2F28-E852-4978-95EE-233DB1A00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355725"/>
            <a:ext cx="6946900" cy="41957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00000"/>
                </a:solidFill>
              </a:rPr>
              <a:t>We need to be careful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C00000"/>
                </a:solidFill>
              </a:rPr>
              <a:t>Promise of transparency has long been used to forestall regulation.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We should understand our limitations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Corporate sustainability is extremely difficult to calculate.  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9933"/>
                </a:solidFill>
              </a:rPr>
              <a:t>Let’s focus our efforts 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339933"/>
                </a:solidFill>
              </a:rPr>
              <a:t>Measure eco-efficiency and political activity.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339933"/>
                </a:solidFill>
              </a:rPr>
              <a:t>Push for a carbon tax and other regulation</a:t>
            </a:r>
          </a:p>
        </p:txBody>
      </p:sp>
      <p:sp>
        <p:nvSpPr>
          <p:cNvPr id="8196" name="Date Placeholder 3">
            <a:extLst>
              <a:ext uri="{FF2B5EF4-FFF2-40B4-BE49-F238E27FC236}">
                <a16:creationId xmlns:a16="http://schemas.microsoft.com/office/drawing/2014/main" id="{341DF287-40D0-45B8-8DCA-D9CA547839D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78319-2ABF-4E2E-B7A9-7D0C23E0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8198" name="Slide Number Placeholder 5">
            <a:extLst>
              <a:ext uri="{FF2B5EF4-FFF2-40B4-BE49-F238E27FC236}">
                <a16:creationId xmlns:a16="http://schemas.microsoft.com/office/drawing/2014/main" id="{4A20003D-87D5-4D45-B7F8-D529DCBA1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4384ED-1B53-4D5D-A6C1-D352012F683F}" type="slidenum">
              <a:rPr lang="en-US" altLang="en-US" sz="1000" smtClean="0">
                <a:solidFill>
                  <a:srgbClr val="FFFFFF"/>
                </a:solidFill>
              </a:rPr>
              <a:pPr/>
              <a:t>3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A5CD7-D61E-47BA-9707-2BD2C1028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47638"/>
            <a:ext cx="7019924" cy="12366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Objection: Too complicated.  Simpler measures will work.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5C429753-B255-4FB8-859B-A3B850438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384300"/>
            <a:ext cx="6946900" cy="4195763"/>
          </a:xfrm>
        </p:spPr>
        <p:txBody>
          <a:bodyPr/>
          <a:lstStyle/>
          <a:p>
            <a:endParaRPr lang="en-US" altLang="en-US" sz="2800" dirty="0"/>
          </a:p>
          <a:p>
            <a:r>
              <a:rPr lang="en-US" altLang="en-US" sz="2800" dirty="0"/>
              <a:t>No.  Putting the wrong weights on different aspects of sustainability can cause firms to waste money instead of acting in ways that benefit people.</a:t>
            </a:r>
          </a:p>
          <a:p>
            <a:endParaRPr lang="en-US" altLang="en-US" sz="2800" dirty="0"/>
          </a:p>
        </p:txBody>
      </p:sp>
      <p:sp>
        <p:nvSpPr>
          <p:cNvPr id="34820" name="Date Placeholder 3">
            <a:extLst>
              <a:ext uri="{FF2B5EF4-FFF2-40B4-BE49-F238E27FC236}">
                <a16:creationId xmlns:a16="http://schemas.microsoft.com/office/drawing/2014/main" id="{5A877B05-946A-4E15-8D09-D6712BF4CE8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AF1FA-C242-4D81-A79D-EBE286E1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34822" name="Slide Number Placeholder 5">
            <a:extLst>
              <a:ext uri="{FF2B5EF4-FFF2-40B4-BE49-F238E27FC236}">
                <a16:creationId xmlns:a16="http://schemas.microsoft.com/office/drawing/2014/main" id="{0319D7D8-AA84-42E1-A24F-2C023BDE7A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CD4171-2F5A-4796-92AC-95A174DB4AD2}" type="slidenum">
              <a:rPr lang="en-US" altLang="en-US" sz="1000" smtClean="0">
                <a:solidFill>
                  <a:srgbClr val="FFFFFF"/>
                </a:solidFill>
              </a:rPr>
              <a:pPr/>
              <a:t>30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7F5F-4FA4-4453-BC47-137E1560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47638"/>
            <a:ext cx="6946900" cy="1003300"/>
          </a:xfrm>
        </p:spPr>
        <p:txBody>
          <a:bodyPr/>
          <a:lstStyle/>
          <a:p>
            <a:pPr>
              <a:defRPr/>
            </a:pPr>
            <a:r>
              <a:rPr lang="en-US" dirty="0"/>
              <a:t>An illustration of real harm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6EBD1-9B3F-4FD3-BFB0-5D4E2A074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355725"/>
            <a:ext cx="6946900" cy="4195763"/>
          </a:xfrm>
        </p:spPr>
        <p:txBody>
          <a:bodyPr/>
          <a:lstStyle/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en-US" sz="2800" dirty="0"/>
              <a:t>Pressured to reduce its carbon footprint and water use, a biotech firm invests in low flow bathrooms and contracts for zero-carbon power. </a:t>
            </a:r>
          </a:p>
          <a:p>
            <a:pPr lvl="1">
              <a:defRPr/>
            </a:pPr>
            <a:r>
              <a:rPr lang="en-US" sz="2000" dirty="0"/>
              <a:t>Each gallon saved costs $200.</a:t>
            </a:r>
          </a:p>
          <a:p>
            <a:pPr lvl="1">
              <a:defRPr/>
            </a:pPr>
            <a:r>
              <a:rPr lang="en-US" sz="2000" dirty="0"/>
              <a:t>Each ton of CO2 saved costs $100.</a:t>
            </a:r>
          </a:p>
          <a:p>
            <a:pPr marL="185235" lvl="1" indent="0">
              <a:buFont typeface="Wingdings" panose="05000000000000000000" pitchFamily="2" charset="2"/>
              <a:buNone/>
              <a:defRPr/>
            </a:pPr>
            <a:r>
              <a:rPr lang="en-US" dirty="0"/>
              <a:t>They spend $3M on the project instead of research on drug resistant TB.</a:t>
            </a:r>
          </a:p>
          <a:p>
            <a:pPr marL="185235" lvl="1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185235" lvl="1" indent="0">
              <a:buFont typeface="Wingdings" panose="05000000000000000000" pitchFamily="2" charset="2"/>
              <a:buNone/>
              <a:defRPr/>
            </a:pPr>
            <a:r>
              <a:rPr lang="en-US" dirty="0"/>
              <a:t>1.5M people die from TB each year.</a:t>
            </a:r>
          </a:p>
        </p:txBody>
      </p:sp>
      <p:sp>
        <p:nvSpPr>
          <p:cNvPr id="36868" name="Date Placeholder 3">
            <a:extLst>
              <a:ext uri="{FF2B5EF4-FFF2-40B4-BE49-F238E27FC236}">
                <a16:creationId xmlns:a16="http://schemas.microsoft.com/office/drawing/2014/main" id="{2DF18EDA-5756-468F-86CA-F9402A031E6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799D5-BA9E-45DC-8FB5-8705457C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36870" name="Slide Number Placeholder 5">
            <a:extLst>
              <a:ext uri="{FF2B5EF4-FFF2-40B4-BE49-F238E27FC236}">
                <a16:creationId xmlns:a16="http://schemas.microsoft.com/office/drawing/2014/main" id="{183D113D-153C-4ACF-89B2-0A88DC00FE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078D23-5385-4B87-9F70-A194745BF838}" type="slidenum">
              <a:rPr lang="en-US" altLang="en-US" sz="1000" smtClean="0">
                <a:solidFill>
                  <a:srgbClr val="FFFFFF"/>
                </a:solidFill>
              </a:rPr>
              <a:pPr/>
              <a:t>31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EBD44-29C8-4672-881A-A5AC8F812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47638"/>
            <a:ext cx="6946900" cy="10033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Objection: Unnecessary complexity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3D7C347A-8CDF-4B26-950C-937A542FC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384300"/>
            <a:ext cx="6946900" cy="4195763"/>
          </a:xfrm>
        </p:spPr>
        <p:txBody>
          <a:bodyPr/>
          <a:lstStyle/>
          <a:p>
            <a:r>
              <a:rPr lang="en-US" altLang="en-US" sz="2800" dirty="0"/>
              <a:t>We don’t need to compare production units to production units, we can compare firms. </a:t>
            </a:r>
          </a:p>
          <a:p>
            <a:r>
              <a:rPr lang="en-US" altLang="en-US" sz="2800" dirty="0"/>
              <a:t>No:  Comparing firms is like comparing fruit baskets.  It makes little sense.  You must compare fruit to fruit.  </a:t>
            </a:r>
          </a:p>
          <a:p>
            <a:pPr marL="352425" lvl="1" indent="-168275"/>
            <a:r>
              <a:rPr lang="en-US" altLang="en-US" sz="2000" dirty="0"/>
              <a:t>Utility 1 gets to zero carbon by building generation plants that use solar, wind, hydro, and nuclear.</a:t>
            </a:r>
          </a:p>
          <a:p>
            <a:pPr marL="352425" lvl="1" indent="-168275"/>
            <a:r>
              <a:rPr lang="en-US" altLang="en-US" sz="2000" dirty="0"/>
              <a:t>Utility 2 gets to zero carbon by divesting itself of all generation and just doing transmission and distribution.</a:t>
            </a:r>
          </a:p>
        </p:txBody>
      </p:sp>
      <p:sp>
        <p:nvSpPr>
          <p:cNvPr id="37892" name="Date Placeholder 3">
            <a:extLst>
              <a:ext uri="{FF2B5EF4-FFF2-40B4-BE49-F238E27FC236}">
                <a16:creationId xmlns:a16="http://schemas.microsoft.com/office/drawing/2014/main" id="{4F7538F9-5418-4C18-87EC-B22DDC9BF7E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DDAA4-11DE-47E3-BE66-C8985D55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37894" name="Slide Number Placeholder 5">
            <a:extLst>
              <a:ext uri="{FF2B5EF4-FFF2-40B4-BE49-F238E27FC236}">
                <a16:creationId xmlns:a16="http://schemas.microsoft.com/office/drawing/2014/main" id="{68B81E72-EBC7-407F-865B-50734DAE9C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4DAA9E-B291-4382-9E2E-9484439AAFE1}" type="slidenum">
              <a:rPr lang="en-US" altLang="en-US" sz="1000" smtClean="0">
                <a:solidFill>
                  <a:srgbClr val="FFFFFF"/>
                </a:solidFill>
              </a:rPr>
              <a:pPr/>
              <a:t>32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9750-D042-46F9-ABEE-2F930D2E7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38138"/>
            <a:ext cx="6946900" cy="10033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>
                <a:solidFill>
                  <a:srgbClr val="339933"/>
                </a:solidFill>
              </a:rPr>
              <a:t>A proposal: measure eco-efficiency and corporate regulatory support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5D7E6A6B-D5FE-405D-9758-32C09998A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1970088"/>
            <a:ext cx="6946900" cy="3116262"/>
          </a:xfrm>
        </p:spPr>
        <p:txBody>
          <a:bodyPr/>
          <a:lstStyle/>
          <a:p>
            <a:pPr marL="352425" lvl="1" indent="-168275">
              <a:buFont typeface="Arial" panose="020B0604020202020204" pitchFamily="34" charset="0"/>
              <a:buChar char="•"/>
            </a:pPr>
            <a:r>
              <a:rPr lang="en-US" altLang="en-US" dirty="0"/>
              <a:t>Eco-efficiency - Given current factor prices, is the firm wasting resources?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52425" lvl="1" indent="-168275">
              <a:buFont typeface="Arial" panose="020B0604020202020204" pitchFamily="34" charset="0"/>
              <a:buChar char="•"/>
            </a:pPr>
            <a:r>
              <a:rPr lang="en-US" altLang="en-US" dirty="0"/>
              <a:t>Regulatory Support – To what extent does the firm support rule making to correct sub-optimal factor prices?</a:t>
            </a:r>
          </a:p>
          <a:p>
            <a:pPr marL="520700" lvl="2" indent="-168275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52425" lvl="1" indent="-168275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38916" name="Date Placeholder 3">
            <a:extLst>
              <a:ext uri="{FF2B5EF4-FFF2-40B4-BE49-F238E27FC236}">
                <a16:creationId xmlns:a16="http://schemas.microsoft.com/office/drawing/2014/main" id="{A650F115-49CC-4294-AC25-483E32977F9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CE4C5-9350-489B-845C-859805F8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38918" name="Slide Number Placeholder 5">
            <a:extLst>
              <a:ext uri="{FF2B5EF4-FFF2-40B4-BE49-F238E27FC236}">
                <a16:creationId xmlns:a16="http://schemas.microsoft.com/office/drawing/2014/main" id="{EF86F52C-0C07-475C-886F-548568F0F4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39A885-5B26-499B-8CF7-BBE23B313BF0}" type="slidenum">
              <a:rPr lang="en-US" altLang="en-US" sz="1000" smtClean="0">
                <a:solidFill>
                  <a:srgbClr val="FFFFFF"/>
                </a:solidFill>
              </a:rPr>
              <a:pPr/>
              <a:t>33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D33B5-375F-4193-81D7-695B82CB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47638"/>
            <a:ext cx="6946900" cy="1003300"/>
          </a:xfrm>
        </p:spPr>
        <p:txBody>
          <a:bodyPr/>
          <a:lstStyle/>
          <a:p>
            <a:pPr>
              <a:defRPr/>
            </a:pPr>
            <a:r>
              <a:rPr lang="en-US" dirty="0"/>
              <a:t>Conclusion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CBA2F28-E852-4978-95EE-233DB1A00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355725"/>
            <a:ext cx="6946900" cy="41957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00000"/>
                </a:solidFill>
              </a:rPr>
              <a:t>We need to be careful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C00000"/>
                </a:solidFill>
              </a:rPr>
              <a:t>Promise of transparency has long been used to forestall regulation.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We should understand our limitations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Corporate sustainability is extremely difficult to calculate.  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9933"/>
                </a:solidFill>
              </a:rPr>
              <a:t>Let’s focus our efforts 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339933"/>
                </a:solidFill>
              </a:rPr>
              <a:t>Measure eco-efficiency and political activity.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339933"/>
                </a:solidFill>
              </a:rPr>
              <a:t>Push for a carbon tax and other regulation</a:t>
            </a:r>
          </a:p>
        </p:txBody>
      </p:sp>
      <p:sp>
        <p:nvSpPr>
          <p:cNvPr id="8196" name="Date Placeholder 3">
            <a:extLst>
              <a:ext uri="{FF2B5EF4-FFF2-40B4-BE49-F238E27FC236}">
                <a16:creationId xmlns:a16="http://schemas.microsoft.com/office/drawing/2014/main" id="{341DF287-40D0-45B8-8DCA-D9CA547839D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78319-2ABF-4E2E-B7A9-7D0C23E0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8198" name="Slide Number Placeholder 5">
            <a:extLst>
              <a:ext uri="{FF2B5EF4-FFF2-40B4-BE49-F238E27FC236}">
                <a16:creationId xmlns:a16="http://schemas.microsoft.com/office/drawing/2014/main" id="{4A20003D-87D5-4D45-B7F8-D529DCBA1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4384ED-1B53-4D5D-A6C1-D352012F683F}" type="slidenum">
              <a:rPr lang="en-US" altLang="en-US" sz="1000" smtClean="0">
                <a:solidFill>
                  <a:srgbClr val="FFFFFF"/>
                </a:solidFill>
              </a:rPr>
              <a:pPr/>
              <a:t>34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0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C55C-6918-4CDA-B6FD-CFD94AEA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47638"/>
            <a:ext cx="6946900" cy="10033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3200" dirty="0">
                <a:solidFill>
                  <a:srgbClr val="C00000"/>
                </a:solidFill>
              </a:rPr>
              <a:t>We need to be careful:</a:t>
            </a:r>
            <a:br>
              <a:rPr lang="en-US" altLang="en-US" sz="2400" dirty="0">
                <a:solidFill>
                  <a:srgbClr val="C00000"/>
                </a:solidFill>
              </a:rPr>
            </a:br>
            <a:r>
              <a:rPr lang="en-US" altLang="en-US" sz="2400" dirty="0">
                <a:solidFill>
                  <a:srgbClr val="C00000"/>
                </a:solidFill>
              </a:rPr>
              <a:t>Promise of transparency long used to forestall regulation.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624A9-F99A-4A73-B72C-AE5284FB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355725"/>
            <a:ext cx="6946900" cy="4195763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latin typeface="TimesNewRomanPS-BoldMT"/>
              </a:rPr>
              <a:t>1970s – UN Conference on the Human Environment in Stockholm.</a:t>
            </a:r>
          </a:p>
          <a:p>
            <a:pPr lvl="1">
              <a:defRPr/>
            </a:pPr>
            <a:r>
              <a:rPr lang="en-US" sz="1600" dirty="0">
                <a:latin typeface="TimesNewRomanPS-BoldMT"/>
              </a:rPr>
              <a:t>Climate change, ocean health, ozone, nitrogen disruption are all on agenda.</a:t>
            </a:r>
          </a:p>
          <a:p>
            <a:pPr lvl="1">
              <a:defRPr/>
            </a:pPr>
            <a:r>
              <a:rPr lang="en-US" sz="1600" u="sng" dirty="0">
                <a:latin typeface="TimesNewRomanPS-BoldMT"/>
              </a:rPr>
              <a:t>Business leaders: transparency + voluntary action instead of regulation</a:t>
            </a:r>
          </a:p>
          <a:p>
            <a:pPr>
              <a:defRPr/>
            </a:pPr>
            <a:r>
              <a:rPr lang="en-US" sz="1800" dirty="0">
                <a:latin typeface="TimesNewRomanPS-BoldMT"/>
              </a:rPr>
              <a:t>1980s – Bhopal accident, Love Canal, Valdez accident, Ozone Hole.</a:t>
            </a:r>
          </a:p>
          <a:p>
            <a:pPr lvl="1">
              <a:defRPr/>
            </a:pPr>
            <a:r>
              <a:rPr lang="en-US" sz="1600" u="sng" dirty="0">
                <a:latin typeface="TimesNewRomanPS-BoldMT"/>
              </a:rPr>
              <a:t>Business leaders: transparency + voluntary action to forestall regulation.</a:t>
            </a:r>
          </a:p>
          <a:p>
            <a:pPr lvl="2">
              <a:defRPr/>
            </a:pPr>
            <a:r>
              <a:rPr lang="en-US" sz="1100" dirty="0">
                <a:latin typeface="TimesNewRomanPS-BoldMT"/>
              </a:rPr>
              <a:t>Responsible Care™  proves ineffective and allows green-washing</a:t>
            </a:r>
          </a:p>
          <a:p>
            <a:pPr>
              <a:defRPr/>
            </a:pPr>
            <a:r>
              <a:rPr lang="en-US" sz="1800" dirty="0">
                <a:latin typeface="TimesNewRomanPS-BoldMT"/>
              </a:rPr>
              <a:t>1990s – Measurement begins, deep green investors formed.</a:t>
            </a:r>
          </a:p>
          <a:p>
            <a:pPr lvl="1">
              <a:defRPr/>
            </a:pPr>
            <a:r>
              <a:rPr lang="en-US" sz="1600" dirty="0">
                <a:latin typeface="TimesNewRomanPS-BoldMT"/>
              </a:rPr>
              <a:t>Shopping for a better world, KLD, Innovest, Domini 400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u="sng" dirty="0">
                <a:latin typeface="TimesNewRomanPS-BoldMT"/>
              </a:rPr>
              <a:t>Pundits: transparency + voluntary action.</a:t>
            </a:r>
          </a:p>
          <a:p>
            <a:pPr marL="117475" lvl="1" indent="0">
              <a:buNone/>
              <a:defRPr/>
            </a:pPr>
            <a:r>
              <a:rPr lang="en-US" sz="1800" dirty="0">
                <a:latin typeface="TimesNewRomanPS-BoldMT"/>
              </a:rPr>
              <a:t>20xxs – Sustainable accounting standards, light green funds formed</a:t>
            </a:r>
          </a:p>
          <a:p>
            <a:pPr lvl="1">
              <a:defRPr/>
            </a:pPr>
            <a:r>
              <a:rPr lang="en-US" sz="1600" dirty="0">
                <a:latin typeface="TimesNewRomanPS-BoldMT"/>
              </a:rPr>
              <a:t>SASB materiality, Blackrock funds, Impact accounting.</a:t>
            </a:r>
          </a:p>
          <a:p>
            <a:pPr lvl="1">
              <a:defRPr/>
            </a:pPr>
            <a:r>
              <a:rPr lang="en-US" sz="1600" u="sng" dirty="0">
                <a:latin typeface="TimesNewRomanPS-BoldMT"/>
              </a:rPr>
              <a:t>Many: transparency + voluntary action.</a:t>
            </a:r>
          </a:p>
        </p:txBody>
      </p:sp>
      <p:sp>
        <p:nvSpPr>
          <p:cNvPr id="9220" name="Date Placeholder 3">
            <a:extLst>
              <a:ext uri="{FF2B5EF4-FFF2-40B4-BE49-F238E27FC236}">
                <a16:creationId xmlns:a16="http://schemas.microsoft.com/office/drawing/2014/main" id="{A061642C-5F2F-4358-A5E4-BD2F98EF614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7E016-FD65-46EE-AF29-DDF7E356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9222" name="Slide Number Placeholder 5">
            <a:extLst>
              <a:ext uri="{FF2B5EF4-FFF2-40B4-BE49-F238E27FC236}">
                <a16:creationId xmlns:a16="http://schemas.microsoft.com/office/drawing/2014/main" id="{3CAB915E-8367-49E3-8408-916318D993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C52255-A35B-40A9-B06F-A7343DAC1A2B}" type="slidenum">
              <a:rPr lang="en-US" altLang="en-US" sz="1000" smtClean="0">
                <a:solidFill>
                  <a:srgbClr val="FFFFFF"/>
                </a:solidFill>
              </a:rPr>
              <a:pPr/>
              <a:t>4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B66A4-FB59-45CE-B36E-B478F5A8F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37" y="2185987"/>
            <a:ext cx="4772025" cy="199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B80C7-4085-41F4-A6E6-FA917F2D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47638"/>
            <a:ext cx="6946900" cy="1003300"/>
          </a:xfrm>
        </p:spPr>
        <p:txBody>
          <a:bodyPr/>
          <a:lstStyle/>
          <a:p>
            <a:pPr>
              <a:defRPr/>
            </a:pPr>
            <a:r>
              <a:rPr lang="en-US" dirty="0"/>
              <a:t>And it continues today.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DC50AA40-1657-426D-BD30-57C008A70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355725"/>
            <a:ext cx="6946900" cy="4195763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“We’re going to see a vast change in the public company arena worldwide,” [Larry Fink] said at a Brookings Institution event Tuesday. “They are going to move forward. </a:t>
            </a:r>
            <a:r>
              <a:rPr lang="en-US" altLang="en-US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We’re not going to need really governmental change or regulatory change.” </a:t>
            </a:r>
            <a:r>
              <a:rPr lang="en-US" alt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–Jan 2021</a:t>
            </a:r>
          </a:p>
          <a:p>
            <a:endParaRPr lang="en-US" altLang="en-US" sz="24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244" name="Date Placeholder 3">
            <a:extLst>
              <a:ext uri="{FF2B5EF4-FFF2-40B4-BE49-F238E27FC236}">
                <a16:creationId xmlns:a16="http://schemas.microsoft.com/office/drawing/2014/main" id="{BD520FF9-AAC1-4135-A770-073D1602676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041CF-AA34-405D-810C-8F30F417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10246" name="Slide Number Placeholder 5">
            <a:extLst>
              <a:ext uri="{FF2B5EF4-FFF2-40B4-BE49-F238E27FC236}">
                <a16:creationId xmlns:a16="http://schemas.microsoft.com/office/drawing/2014/main" id="{27B771CE-1808-4F48-A30A-32C449C3B4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574C4A-B879-4AE3-B80F-4DE8AAB70FCE}" type="slidenum">
              <a:rPr lang="en-US" altLang="en-US" sz="1000" smtClean="0">
                <a:solidFill>
                  <a:srgbClr val="FFFFFF"/>
                </a:solidFill>
              </a:rPr>
              <a:pPr/>
              <a:t>5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  <p:pic>
        <p:nvPicPr>
          <p:cNvPr id="10247" name="Picture 7">
            <a:extLst>
              <a:ext uri="{FF2B5EF4-FFF2-40B4-BE49-F238E27FC236}">
                <a16:creationId xmlns:a16="http://schemas.microsoft.com/office/drawing/2014/main" id="{90E0CBFF-102D-4AAD-B334-35311AAD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544513"/>
            <a:ext cx="526415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9">
            <a:extLst>
              <a:ext uri="{FF2B5EF4-FFF2-40B4-BE49-F238E27FC236}">
                <a16:creationId xmlns:a16="http://schemas.microsoft.com/office/drawing/2014/main" id="{014409F4-85CD-459F-B335-961837A4E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2160588"/>
            <a:ext cx="4403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1">
            <a:extLst>
              <a:ext uri="{FF2B5EF4-FFF2-40B4-BE49-F238E27FC236}">
                <a16:creationId xmlns:a16="http://schemas.microsoft.com/office/drawing/2014/main" id="{CDE99E60-0B13-4FF4-9B4D-C745D9082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94138"/>
            <a:ext cx="463391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D33B5-375F-4193-81D7-695B82CB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47638"/>
            <a:ext cx="6946900" cy="1003300"/>
          </a:xfrm>
        </p:spPr>
        <p:txBody>
          <a:bodyPr/>
          <a:lstStyle/>
          <a:p>
            <a:pPr>
              <a:defRPr/>
            </a:pPr>
            <a:r>
              <a:rPr lang="en-US" dirty="0"/>
              <a:t>Nutshell of my talk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CBA2F28-E852-4978-95EE-233DB1A00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355725"/>
            <a:ext cx="6946900" cy="41957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00000"/>
                </a:solidFill>
              </a:rPr>
              <a:t>We need to be careful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C00000"/>
                </a:solidFill>
              </a:rPr>
              <a:t>Promise of transparency has long been used to forestall regulation.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We should understand our limitations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Corporate sustainability is extremely difficult to calculate.  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9933"/>
                </a:solidFill>
              </a:rPr>
              <a:t>Let’s focus our efforts 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339933"/>
                </a:solidFill>
              </a:rPr>
              <a:t>Measure eco-efficiency and political activity.</a:t>
            </a:r>
          </a:p>
          <a:p>
            <a:pPr marL="352425" lvl="1" indent="-168275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339933"/>
                </a:solidFill>
              </a:rPr>
              <a:t>Push for a carbon tax and other regulation</a:t>
            </a:r>
          </a:p>
        </p:txBody>
      </p:sp>
      <p:sp>
        <p:nvSpPr>
          <p:cNvPr id="8196" name="Date Placeholder 3">
            <a:extLst>
              <a:ext uri="{FF2B5EF4-FFF2-40B4-BE49-F238E27FC236}">
                <a16:creationId xmlns:a16="http://schemas.microsoft.com/office/drawing/2014/main" id="{341DF287-40D0-45B8-8DCA-D9CA547839D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78319-2ABF-4E2E-B7A9-7D0C23E0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8198" name="Slide Number Placeholder 5">
            <a:extLst>
              <a:ext uri="{FF2B5EF4-FFF2-40B4-BE49-F238E27FC236}">
                <a16:creationId xmlns:a16="http://schemas.microsoft.com/office/drawing/2014/main" id="{4A20003D-87D5-4D45-B7F8-D529DCBA1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4384ED-1B53-4D5D-A6C1-D352012F683F}" type="slidenum">
              <a:rPr lang="en-US" altLang="en-US" sz="1000" smtClean="0">
                <a:solidFill>
                  <a:srgbClr val="FFFFFF"/>
                </a:solidFill>
              </a:rPr>
              <a:pPr/>
              <a:t>6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DAE114-3315-4A56-938F-13327EABF9B0}"/>
              </a:ext>
            </a:extLst>
          </p:cNvPr>
          <p:cNvSpPr/>
          <p:nvPr/>
        </p:nvSpPr>
        <p:spPr>
          <a:xfrm>
            <a:off x="428017" y="1355725"/>
            <a:ext cx="7992083" cy="100809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76C987-A8B2-4719-810D-F8D6B8F4577F}"/>
              </a:ext>
            </a:extLst>
          </p:cNvPr>
          <p:cNvSpPr/>
          <p:nvPr/>
        </p:nvSpPr>
        <p:spPr>
          <a:xfrm>
            <a:off x="214008" y="4066971"/>
            <a:ext cx="7992083" cy="128324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13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25DDBC-21A1-4CF8-AB8D-6A4A3A588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47638"/>
            <a:ext cx="6946900" cy="10033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Why is it so difficult?</a:t>
            </a:r>
          </a:p>
        </p:txBody>
      </p:sp>
      <p:sp>
        <p:nvSpPr>
          <p:cNvPr id="12291" name="Content Placeholder 5">
            <a:extLst>
              <a:ext uri="{FF2B5EF4-FFF2-40B4-BE49-F238E27FC236}">
                <a16:creationId xmlns:a16="http://schemas.microsoft.com/office/drawing/2014/main" id="{5B753B4D-E75D-465E-AF25-9E39EFA19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355725"/>
            <a:ext cx="6946900" cy="41957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Sustainability is a system-level construct, so “corporate sustainability” is the effect of the corporation on the entire system.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Requires massive information about the corporation, the economy, and all effects on resources.  Requires calculating the response of entire system.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 dirty="0"/>
          </a:p>
        </p:txBody>
      </p:sp>
      <p:sp>
        <p:nvSpPr>
          <p:cNvPr id="12292" name="Date Placeholder 1">
            <a:extLst>
              <a:ext uri="{FF2B5EF4-FFF2-40B4-BE49-F238E27FC236}">
                <a16:creationId xmlns:a16="http://schemas.microsoft.com/office/drawing/2014/main" id="{F2DD4149-542C-41B3-B58A-36861B9D6EB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D9480-DF9A-4401-976C-D2B12A14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12294" name="Slide Number Placeholder 3">
            <a:extLst>
              <a:ext uri="{FF2B5EF4-FFF2-40B4-BE49-F238E27FC236}">
                <a16:creationId xmlns:a16="http://schemas.microsoft.com/office/drawing/2014/main" id="{A0C0353E-0E38-4ADD-B2FF-8CDA8F6C5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32A4FC-88C1-46A4-9E7C-6FDCE342AD28}" type="slidenum">
              <a:rPr lang="en-US" altLang="en-US" sz="1000" smtClean="0">
                <a:solidFill>
                  <a:srgbClr val="FFFFFF"/>
                </a:solidFill>
              </a:rPr>
              <a:pPr/>
              <a:t>7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89884-B4ED-4699-AA0F-B8069C06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47638"/>
            <a:ext cx="6946900" cy="10033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Consider an analogy: the effect of an animal on the sustainability of an ecosystem.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D69A2AC-7CFB-476A-97EE-4110381A6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355725"/>
            <a:ext cx="6946900" cy="4195763"/>
          </a:xfrm>
        </p:spPr>
        <p:txBody>
          <a:bodyPr/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altLang="en-US" sz="2400" dirty="0"/>
              <a:t>In North America, the red fox helps to control the populations of small rodents and makes the ecosystem more stable and sustainable. 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altLang="en-US" sz="2400" dirty="0"/>
              <a:t>In Australia, the fox destroys the native marsupials and makes the ecosystem less stable and sustainable.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altLang="en-US" sz="2400" dirty="0"/>
              <a:t>Same fox, different implications.  The sustainability of the fox depends on the ecosystem. 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altLang="en-US" sz="2400" dirty="0"/>
              <a:t>“Fox sustainability” requires measuring its effect on the ecosystem.</a:t>
            </a:r>
          </a:p>
        </p:txBody>
      </p:sp>
      <p:sp>
        <p:nvSpPr>
          <p:cNvPr id="13316" name="Date Placeholder 3">
            <a:extLst>
              <a:ext uri="{FF2B5EF4-FFF2-40B4-BE49-F238E27FC236}">
                <a16:creationId xmlns:a16="http://schemas.microsoft.com/office/drawing/2014/main" id="{F8CC793C-BC1F-41A4-BA5F-7E955F3F2D7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C4E43-7A99-4E56-986E-E5D348AC8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13318" name="Slide Number Placeholder 5">
            <a:extLst>
              <a:ext uri="{FF2B5EF4-FFF2-40B4-BE49-F238E27FC236}">
                <a16:creationId xmlns:a16="http://schemas.microsoft.com/office/drawing/2014/main" id="{0F4BBC56-092B-494F-82AD-9FF6DF402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A2C332-3A9C-4747-8850-261F69C7E149}" type="slidenum">
              <a:rPr lang="en-US" altLang="en-US" sz="1000" smtClean="0">
                <a:solidFill>
                  <a:srgbClr val="FFFFFF"/>
                </a:solidFill>
              </a:rPr>
              <a:pPr/>
              <a:t>8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40EC43-8D53-4DD7-808F-C0B3DAB5C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962" y="1355725"/>
            <a:ext cx="48101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AEC0-F55B-4AE6-B0ED-9DA468F5E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47638"/>
            <a:ext cx="6946900" cy="10033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Another example: honeybees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15EA181C-75AA-46AB-9DFB-8855AB214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355725"/>
            <a:ext cx="6946900" cy="4195763"/>
          </a:xfrm>
        </p:spPr>
        <p:txBody>
          <a:bodyPr/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altLang="en-US" sz="2400" dirty="0"/>
              <a:t>In some parts of North America, Honeybees provide valuable pollination services to farms and honey. 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altLang="en-US" sz="2400" dirty="0"/>
              <a:t>In other parts of North America, Honeybees compete with Bumblebees and transmit diseases.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altLang="en-US" sz="2400" dirty="0"/>
              <a:t>Same bee, different implications.  The sustainability of the bee depends on the ecosystem. 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altLang="en-US" sz="2400" dirty="0"/>
              <a:t>“Bee sustainability” requires measuring its effect on the ecosystem.</a:t>
            </a:r>
          </a:p>
        </p:txBody>
      </p:sp>
      <p:sp>
        <p:nvSpPr>
          <p:cNvPr id="14340" name="Date Placeholder 3">
            <a:extLst>
              <a:ext uri="{FF2B5EF4-FFF2-40B4-BE49-F238E27FC236}">
                <a16:creationId xmlns:a16="http://schemas.microsoft.com/office/drawing/2014/main" id="{B2B0A4B9-0A1E-41EC-9C72-BCA11784F74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</a:rPr>
              <a:t>November 19, 2021</a:t>
            </a:r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78963-3A43-4462-AB2E-08BFE5ADB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Measuring Corporate Sustainability</a:t>
            </a:r>
            <a:endParaRPr lang="en-US" dirty="0"/>
          </a:p>
        </p:txBody>
      </p:sp>
      <p:sp>
        <p:nvSpPr>
          <p:cNvPr id="14342" name="Slide Number Placeholder 5">
            <a:extLst>
              <a:ext uri="{FF2B5EF4-FFF2-40B4-BE49-F238E27FC236}">
                <a16:creationId xmlns:a16="http://schemas.microsoft.com/office/drawing/2014/main" id="{7CFE966D-5701-4F7B-AACB-71857E8A9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D0DB-0B25-4ED9-9127-B0342268FACD}" type="slidenum">
              <a:rPr lang="en-US" altLang="en-US" sz="1000" smtClean="0">
                <a:solidFill>
                  <a:srgbClr val="FFFFFF"/>
                </a:solidFill>
              </a:rPr>
              <a:pPr/>
              <a:t>9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D0B2D9-BAB9-4B4D-89DD-192E1895A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760" y="0"/>
            <a:ext cx="1108129" cy="147750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CS_Ryanair_2017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ke 2020 for posting" id="{21D9A6D2-DAB0-4A8A-BB17-A5FFDADACCC8}" vid="{7032EE82-FC0F-42F3-B8AE-CCB29242728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 1 Coke 2020 template</Template>
  <TotalTime>22389</TotalTime>
  <Pages>37</Pages>
  <Words>1969</Words>
  <Application>Microsoft Office PowerPoint</Application>
  <PresentationFormat>Custom</PresentationFormat>
  <Paragraphs>330</Paragraphs>
  <Slides>34</Slides>
  <Notes>7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Garamond</vt:lpstr>
      <vt:lpstr>Georgia</vt:lpstr>
      <vt:lpstr>Times</vt:lpstr>
      <vt:lpstr>Times New Roman</vt:lpstr>
      <vt:lpstr>TimesNewRomanPS-BoldMT</vt:lpstr>
      <vt:lpstr>Wingdings</vt:lpstr>
      <vt:lpstr>CCS_Ryanair_2017</vt:lpstr>
      <vt:lpstr>Measuring Sustainability</vt:lpstr>
      <vt:lpstr>A bit about me:  sustainability practice and research</vt:lpstr>
      <vt:lpstr>Nutshell of my talk</vt:lpstr>
      <vt:lpstr>We need to be careful: Promise of transparency long used to forestall regulation.</vt:lpstr>
      <vt:lpstr>And it continues today.</vt:lpstr>
      <vt:lpstr>Nutshell of my talk</vt:lpstr>
      <vt:lpstr>Why is it so difficult?</vt:lpstr>
      <vt:lpstr>Consider an analogy: the effect of an animal on the sustainability of an ecosystem.</vt:lpstr>
      <vt:lpstr>Another example: honeybees</vt:lpstr>
      <vt:lpstr>Consider a gas-electricity plant.</vt:lpstr>
      <vt:lpstr>So, lets start at the system level</vt:lpstr>
      <vt:lpstr>Measuring corporate sustainability</vt:lpstr>
      <vt:lpstr>Current measures fail to capture corporate sustainability</vt:lpstr>
      <vt:lpstr>Problems with measuring average rather than marginal: solar in ISO NE</vt:lpstr>
      <vt:lpstr>Example: adding solar to ISO NE</vt:lpstr>
      <vt:lpstr>Considering alternatives</vt:lpstr>
      <vt:lpstr>Optimizing Welfare</vt:lpstr>
      <vt:lpstr>Finding right mix requires careful marginal analysis</vt:lpstr>
      <vt:lpstr>Current proposals won’t work.</vt:lpstr>
      <vt:lpstr>Nutshell of my talk</vt:lpstr>
      <vt:lpstr>A proposal: measure efficiency and support for system change</vt:lpstr>
      <vt:lpstr>Eco-efficiency Measurement Example</vt:lpstr>
      <vt:lpstr>Eco-efficiency</vt:lpstr>
      <vt:lpstr>Self-regulation</vt:lpstr>
      <vt:lpstr>Rule-making to fix factor prices</vt:lpstr>
      <vt:lpstr>Regulatory support of rule making: possible measures</vt:lpstr>
      <vt:lpstr>Reporting requirements</vt:lpstr>
      <vt:lpstr>Benefits of my proposal</vt:lpstr>
      <vt:lpstr>Problems with my proposal</vt:lpstr>
      <vt:lpstr>Objection: Too complicated.  Simpler measures will work.</vt:lpstr>
      <vt:lpstr>An illustration of real harm</vt:lpstr>
      <vt:lpstr>Objection: Unnecessary complexity</vt:lpstr>
      <vt:lpstr>A proposal: measure eco-efficiency and corporate regulatory support</vt:lpstr>
      <vt:lpstr>Conclusion</vt:lpstr>
    </vt:vector>
  </TitlesOfParts>
  <Company>Stern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Monsanto’s March into Biotechnology</dc:title>
  <dc:creator>Andrew King</dc:creator>
  <cp:lastModifiedBy>King, Andrew A</cp:lastModifiedBy>
  <cp:revision>634</cp:revision>
  <cp:lastPrinted>2020-01-30T12:39:58Z</cp:lastPrinted>
  <dcterms:created xsi:type="dcterms:W3CDTF">2001-04-12T18:26:45Z</dcterms:created>
  <dcterms:modified xsi:type="dcterms:W3CDTF">2021-11-16T16:04:36Z</dcterms:modified>
</cp:coreProperties>
</file>