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43"/>
  </p:notesMasterIdLst>
  <p:handoutMasterIdLst>
    <p:handoutMasterId r:id="rId44"/>
  </p:handout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0072B0-8ABE-425C-812D-11952373E426}">
          <p14:sldIdLst>
            <p14:sldId id="257"/>
            <p14:sldId id="258"/>
          </p14:sldIdLst>
        </p14:section>
        <p14:section name="Developing credibility and trust" id="{5921DB6F-296B-43F4-83C2-EEBDD2EF5961}">
          <p14:sldIdLst>
            <p14:sldId id="259"/>
            <p14:sldId id="260"/>
            <p14:sldId id="261"/>
            <p14:sldId id="262"/>
            <p14:sldId id="263"/>
            <p14:sldId id="264"/>
            <p14:sldId id="265"/>
            <p14:sldId id="266"/>
          </p14:sldIdLst>
        </p14:section>
        <p14:section name="Current reporting trends and drivers" id="{430A97B9-4F98-48E8-98C3-CD7FF2691295}">
          <p14:sldIdLst>
            <p14:sldId id="267"/>
            <p14:sldId id="268"/>
            <p14:sldId id="269"/>
            <p14:sldId id="270"/>
            <p14:sldId id="271"/>
            <p14:sldId id="272"/>
            <p14:sldId id="273"/>
            <p14:sldId id="274"/>
            <p14:sldId id="275"/>
          </p14:sldIdLst>
        </p14:section>
        <p14:section name="Current assurance standards and the IAASB" id="{75E0F9A0-B2CE-4EE1-AA82-308B9CCBFE0B}">
          <p14:sldIdLst>
            <p14:sldId id="276"/>
            <p14:sldId id="277"/>
            <p14:sldId id="278"/>
            <p14:sldId id="279"/>
            <p14:sldId id="280"/>
            <p14:sldId id="281"/>
            <p14:sldId id="282"/>
          </p14:sldIdLst>
        </p14:section>
        <p14:section name="NFI assurance research" id="{6CFF822F-CC0B-4453-9274-DC35E06FCDCF}">
          <p14:sldIdLst>
            <p14:sldId id="283"/>
            <p14:sldId id="284"/>
            <p14:sldId id="285"/>
            <p14:sldId id="286"/>
            <p14:sldId id="287"/>
            <p14:sldId id="288"/>
            <p14:sldId id="289"/>
            <p14:sldId id="290"/>
            <p14:sldId id="291"/>
          </p14:sldIdLst>
        </p14:section>
        <p14:section name="Conclusions" id="{873976FC-C18D-43AC-BC09-D84D80769943}">
          <p14:sldIdLst>
            <p14:sldId id="292"/>
            <p14:sldId id="293"/>
            <p14:sldId id="294"/>
            <p14:sldId id="295"/>
            <p14:sldId id="29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C771FD-5219-10BF-4A2D-9289379DA48C}" name="Eka" initials="E" userId="2c8753e63afc889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D8674"/>
    <a:srgbClr val="7198A9"/>
    <a:srgbClr val="C5D5DC"/>
    <a:srgbClr val="005B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62" d="100"/>
          <a:sy n="62" d="100"/>
        </p:scale>
        <p:origin x="14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ger Simnett" userId="18292ba6-e97e-4e5f-a184-d8075406fcb6" providerId="ADAL" clId="{90AF7530-1ED6-4DD2-9D68-44A7E8E4518F}"/>
    <pc:docChg chg="custSel modSld">
      <pc:chgData name="Roger Simnett" userId="18292ba6-e97e-4e5f-a184-d8075406fcb6" providerId="ADAL" clId="{90AF7530-1ED6-4DD2-9D68-44A7E8E4518F}" dt="2021-11-08T02:49:46.187" v="23" actId="113"/>
      <pc:docMkLst>
        <pc:docMk/>
      </pc:docMkLst>
      <pc:sldChg chg="modSp mod">
        <pc:chgData name="Roger Simnett" userId="18292ba6-e97e-4e5f-a184-d8075406fcb6" providerId="ADAL" clId="{90AF7530-1ED6-4DD2-9D68-44A7E8E4518F}" dt="2021-11-08T02:49:46.187" v="23" actId="113"/>
        <pc:sldMkLst>
          <pc:docMk/>
          <pc:sldMk cId="4236749148" sldId="257"/>
        </pc:sldMkLst>
        <pc:spChg chg="mod">
          <ac:chgData name="Roger Simnett" userId="18292ba6-e97e-4e5f-a184-d8075406fcb6" providerId="ADAL" clId="{90AF7530-1ED6-4DD2-9D68-44A7E8E4518F}" dt="2021-11-08T02:49:46.187" v="23" actId="113"/>
          <ac:spMkLst>
            <pc:docMk/>
            <pc:sldMk cId="4236749148" sldId="257"/>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C83EB4-20E0-4FD4-B404-5D0CB1A19DC9}"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AU"/>
        </a:p>
      </dgm:t>
    </dgm:pt>
    <dgm:pt modelId="{E94F79D7-1282-4CA4-97F6-134DBFE93B15}">
      <dgm:prSet phldrT="[Text]"/>
      <dgm:spPr>
        <a:solidFill>
          <a:schemeClr val="accent5">
            <a:lumMod val="20000"/>
            <a:lumOff val="80000"/>
          </a:schemeClr>
        </a:solidFill>
      </dgm:spPr>
      <dgm:t>
        <a:bodyPr/>
        <a:lstStyle/>
        <a:p>
          <a:pPr algn="ctr"/>
          <a:r>
            <a:rPr lang="en-AU" b="1" u="sng" dirty="0">
              <a:solidFill>
                <a:schemeClr val="tx1"/>
              </a:solidFill>
            </a:rPr>
            <a:t>Stage 2: Communication</a:t>
          </a:r>
        </a:p>
        <a:p>
          <a:pPr algn="ctr"/>
          <a:r>
            <a:rPr lang="en-AU" dirty="0">
              <a:solidFill>
                <a:schemeClr val="tx1"/>
              </a:solidFill>
            </a:rPr>
            <a:t>Organisations communicating this doing to stakeholders (Reporting including NFI)</a:t>
          </a:r>
        </a:p>
      </dgm:t>
    </dgm:pt>
    <dgm:pt modelId="{E0319EF7-EACA-4510-81DE-409975465F43}" type="parTrans" cxnId="{DC9C7FBB-DD81-4612-BF50-5EB467AD43E1}">
      <dgm:prSet/>
      <dgm:spPr/>
      <dgm:t>
        <a:bodyPr/>
        <a:lstStyle/>
        <a:p>
          <a:endParaRPr lang="en-AU"/>
        </a:p>
      </dgm:t>
    </dgm:pt>
    <dgm:pt modelId="{5FC8C2B2-35B9-4291-A560-7962FD3A9F6A}" type="sibTrans" cxnId="{DC9C7FBB-DD81-4612-BF50-5EB467AD43E1}">
      <dgm:prSet/>
      <dgm:spPr>
        <a:solidFill>
          <a:schemeClr val="tx2">
            <a:alpha val="90000"/>
          </a:schemeClr>
        </a:solidFill>
        <a:ln>
          <a:solidFill>
            <a:schemeClr val="tx2">
              <a:alpha val="90000"/>
            </a:schemeClr>
          </a:solidFill>
        </a:ln>
      </dgm:spPr>
      <dgm:t>
        <a:bodyPr/>
        <a:lstStyle/>
        <a:p>
          <a:endParaRPr lang="en-AU"/>
        </a:p>
      </dgm:t>
    </dgm:pt>
    <dgm:pt modelId="{4B722B67-0C1B-4C5A-8FC9-62D6F9376FC2}">
      <dgm:prSet phldrT="[Text]"/>
      <dgm:spPr>
        <a:solidFill>
          <a:schemeClr val="accent6">
            <a:lumMod val="20000"/>
            <a:lumOff val="80000"/>
          </a:schemeClr>
        </a:solidFill>
      </dgm:spPr>
      <dgm:t>
        <a:bodyPr rIns="0"/>
        <a:lstStyle/>
        <a:p>
          <a:pPr algn="ctr"/>
          <a:r>
            <a:rPr lang="en-AU" b="1" u="sng" dirty="0">
              <a:solidFill>
                <a:schemeClr val="tx1"/>
              </a:solidFill>
            </a:rPr>
            <a:t>Stage 3: Credibility </a:t>
          </a:r>
        </a:p>
        <a:p>
          <a:pPr algn="ctr"/>
          <a:r>
            <a:rPr lang="en-AU" dirty="0">
              <a:solidFill>
                <a:schemeClr val="tx1"/>
              </a:solidFill>
            </a:rPr>
            <a:t>Do we believe this communication? </a:t>
          </a:r>
        </a:p>
      </dgm:t>
    </dgm:pt>
    <dgm:pt modelId="{D190A799-E47E-4CAC-9758-8B2D9CE8DF09}" type="parTrans" cxnId="{DD09FE4A-4745-4442-803F-51F561AE734C}">
      <dgm:prSet/>
      <dgm:spPr/>
      <dgm:t>
        <a:bodyPr/>
        <a:lstStyle/>
        <a:p>
          <a:endParaRPr lang="en-AU"/>
        </a:p>
      </dgm:t>
    </dgm:pt>
    <dgm:pt modelId="{0E09B2F4-066C-4B27-AA67-DCDFED59D872}" type="sibTrans" cxnId="{DD09FE4A-4745-4442-803F-51F561AE734C}">
      <dgm:prSet/>
      <dgm:spPr/>
      <dgm:t>
        <a:bodyPr/>
        <a:lstStyle/>
        <a:p>
          <a:endParaRPr lang="en-AU"/>
        </a:p>
      </dgm:t>
    </dgm:pt>
    <dgm:pt modelId="{F3A9471C-90A5-4BF2-BB3B-1E0A6635F87C}">
      <dgm:prSet phldrT="[Text]"/>
      <dgm:spPr>
        <a:solidFill>
          <a:schemeClr val="accent2">
            <a:lumMod val="20000"/>
            <a:lumOff val="80000"/>
            <a:alpha val="65000"/>
          </a:schemeClr>
        </a:solidFill>
      </dgm:spPr>
      <dgm:t>
        <a:bodyPr rIns="0"/>
        <a:lstStyle/>
        <a:p>
          <a:pPr algn="ctr"/>
          <a:r>
            <a:rPr lang="en-AU" b="1" u="sng" dirty="0">
              <a:solidFill>
                <a:schemeClr val="tx1"/>
              </a:solidFill>
            </a:rPr>
            <a:t>Stage 1: Performance </a:t>
          </a:r>
        </a:p>
        <a:p>
          <a:pPr algn="ctr"/>
          <a:r>
            <a:rPr lang="en-AU" dirty="0">
              <a:solidFill>
                <a:schemeClr val="tx1"/>
              </a:solidFill>
            </a:rPr>
            <a:t>Organisations doing the right thing</a:t>
          </a:r>
        </a:p>
      </dgm:t>
    </dgm:pt>
    <dgm:pt modelId="{53986AF4-4221-4445-8CBA-3F451AC74158}" type="sibTrans" cxnId="{53ADB850-4A60-4026-8280-C6ADACE4E609}">
      <dgm:prSet/>
      <dgm:spPr>
        <a:solidFill>
          <a:schemeClr val="accent2">
            <a:alpha val="90000"/>
          </a:schemeClr>
        </a:solidFill>
        <a:ln>
          <a:solidFill>
            <a:schemeClr val="accent2">
              <a:alpha val="90000"/>
            </a:schemeClr>
          </a:solidFill>
        </a:ln>
      </dgm:spPr>
      <dgm:t>
        <a:bodyPr/>
        <a:lstStyle/>
        <a:p>
          <a:endParaRPr lang="en-AU"/>
        </a:p>
      </dgm:t>
    </dgm:pt>
    <dgm:pt modelId="{469FEBEE-18F0-4910-958C-18E97F1B9BCD}" type="parTrans" cxnId="{53ADB850-4A60-4026-8280-C6ADACE4E609}">
      <dgm:prSet/>
      <dgm:spPr/>
      <dgm:t>
        <a:bodyPr/>
        <a:lstStyle/>
        <a:p>
          <a:endParaRPr lang="en-AU"/>
        </a:p>
      </dgm:t>
    </dgm:pt>
    <dgm:pt modelId="{9C9F00E8-DD76-48C5-8953-D3CEB6AF7D86}" type="pres">
      <dgm:prSet presAssocID="{BAC83EB4-20E0-4FD4-B404-5D0CB1A19DC9}" presName="outerComposite" presStyleCnt="0">
        <dgm:presLayoutVars>
          <dgm:chMax val="5"/>
          <dgm:dir/>
          <dgm:resizeHandles val="exact"/>
        </dgm:presLayoutVars>
      </dgm:prSet>
      <dgm:spPr/>
    </dgm:pt>
    <dgm:pt modelId="{F232872D-238A-4B4B-AE65-A38EF63C6006}" type="pres">
      <dgm:prSet presAssocID="{BAC83EB4-20E0-4FD4-B404-5D0CB1A19DC9}" presName="dummyMaxCanvas" presStyleCnt="0">
        <dgm:presLayoutVars/>
      </dgm:prSet>
      <dgm:spPr/>
    </dgm:pt>
    <dgm:pt modelId="{1EA84F59-E2CD-4CE5-973B-C8069B7EC871}" type="pres">
      <dgm:prSet presAssocID="{BAC83EB4-20E0-4FD4-B404-5D0CB1A19DC9}" presName="ThreeNodes_1" presStyleLbl="node1" presStyleIdx="0" presStyleCnt="3" custScaleX="108978" custScaleY="102446" custLinFactNeighborX="-6275" custLinFactNeighborY="3266">
        <dgm:presLayoutVars>
          <dgm:bulletEnabled val="1"/>
        </dgm:presLayoutVars>
      </dgm:prSet>
      <dgm:spPr/>
    </dgm:pt>
    <dgm:pt modelId="{1D2D6D12-5884-4123-B577-267905B34F80}" type="pres">
      <dgm:prSet presAssocID="{BAC83EB4-20E0-4FD4-B404-5D0CB1A19DC9}" presName="ThreeNodes_2" presStyleLbl="node1" presStyleIdx="1" presStyleCnt="3" custLinFactNeighborY="2790">
        <dgm:presLayoutVars>
          <dgm:bulletEnabled val="1"/>
        </dgm:presLayoutVars>
      </dgm:prSet>
      <dgm:spPr/>
    </dgm:pt>
    <dgm:pt modelId="{E7CC6933-1809-497D-AE24-21E1D4A5636C}" type="pres">
      <dgm:prSet presAssocID="{BAC83EB4-20E0-4FD4-B404-5D0CB1A19DC9}" presName="ThreeNodes_3" presStyleLbl="node1" presStyleIdx="2" presStyleCnt="3">
        <dgm:presLayoutVars>
          <dgm:bulletEnabled val="1"/>
        </dgm:presLayoutVars>
      </dgm:prSet>
      <dgm:spPr/>
    </dgm:pt>
    <dgm:pt modelId="{C85ED4D3-DEE3-44B7-96FC-88A2DE74EE4A}" type="pres">
      <dgm:prSet presAssocID="{BAC83EB4-20E0-4FD4-B404-5D0CB1A19DC9}" presName="ThreeConn_1-2" presStyleLbl="fgAccFollowNode1" presStyleIdx="0" presStyleCnt="2">
        <dgm:presLayoutVars>
          <dgm:bulletEnabled val="1"/>
        </dgm:presLayoutVars>
      </dgm:prSet>
      <dgm:spPr/>
    </dgm:pt>
    <dgm:pt modelId="{9251D4F0-C80D-4BAC-A353-D62CD1FBE783}" type="pres">
      <dgm:prSet presAssocID="{BAC83EB4-20E0-4FD4-B404-5D0CB1A19DC9}" presName="ThreeConn_2-3" presStyleLbl="fgAccFollowNode1" presStyleIdx="1" presStyleCnt="2">
        <dgm:presLayoutVars>
          <dgm:bulletEnabled val="1"/>
        </dgm:presLayoutVars>
      </dgm:prSet>
      <dgm:spPr/>
    </dgm:pt>
    <dgm:pt modelId="{D61E0CBB-D273-41E2-A2F4-4004C4E2EF4C}" type="pres">
      <dgm:prSet presAssocID="{BAC83EB4-20E0-4FD4-B404-5D0CB1A19DC9}" presName="ThreeNodes_1_text" presStyleLbl="node1" presStyleIdx="2" presStyleCnt="3">
        <dgm:presLayoutVars>
          <dgm:bulletEnabled val="1"/>
        </dgm:presLayoutVars>
      </dgm:prSet>
      <dgm:spPr/>
    </dgm:pt>
    <dgm:pt modelId="{7243F773-004B-465C-BE4D-3E19211D9E5F}" type="pres">
      <dgm:prSet presAssocID="{BAC83EB4-20E0-4FD4-B404-5D0CB1A19DC9}" presName="ThreeNodes_2_text" presStyleLbl="node1" presStyleIdx="2" presStyleCnt="3">
        <dgm:presLayoutVars>
          <dgm:bulletEnabled val="1"/>
        </dgm:presLayoutVars>
      </dgm:prSet>
      <dgm:spPr/>
    </dgm:pt>
    <dgm:pt modelId="{49C901C1-EA53-4067-B307-D2AE61F9A42B}" type="pres">
      <dgm:prSet presAssocID="{BAC83EB4-20E0-4FD4-B404-5D0CB1A19DC9}" presName="ThreeNodes_3_text" presStyleLbl="node1" presStyleIdx="2" presStyleCnt="3">
        <dgm:presLayoutVars>
          <dgm:bulletEnabled val="1"/>
        </dgm:presLayoutVars>
      </dgm:prSet>
      <dgm:spPr/>
    </dgm:pt>
  </dgm:ptLst>
  <dgm:cxnLst>
    <dgm:cxn modelId="{CDCDFE03-2979-45C6-BFA0-BE4A6BBB7C22}" type="presOf" srcId="{4B722B67-0C1B-4C5A-8FC9-62D6F9376FC2}" destId="{49C901C1-EA53-4067-B307-D2AE61F9A42B}" srcOrd="1" destOrd="0" presId="urn:microsoft.com/office/officeart/2005/8/layout/vProcess5"/>
    <dgm:cxn modelId="{A1293309-B9BB-4284-8AE2-88E39B95A7E7}" type="presOf" srcId="{E94F79D7-1282-4CA4-97F6-134DBFE93B15}" destId="{7243F773-004B-465C-BE4D-3E19211D9E5F}" srcOrd="1" destOrd="0" presId="urn:microsoft.com/office/officeart/2005/8/layout/vProcess5"/>
    <dgm:cxn modelId="{A4984538-0E52-4CB2-A532-B6A3E37EAC3F}" type="presOf" srcId="{E94F79D7-1282-4CA4-97F6-134DBFE93B15}" destId="{1D2D6D12-5884-4123-B577-267905B34F80}" srcOrd="0" destOrd="0" presId="urn:microsoft.com/office/officeart/2005/8/layout/vProcess5"/>
    <dgm:cxn modelId="{457F1867-85AD-4FEF-87DA-069E56DA855E}" type="presOf" srcId="{4B722B67-0C1B-4C5A-8FC9-62D6F9376FC2}" destId="{E7CC6933-1809-497D-AE24-21E1D4A5636C}" srcOrd="0" destOrd="0" presId="urn:microsoft.com/office/officeart/2005/8/layout/vProcess5"/>
    <dgm:cxn modelId="{DD09FE4A-4745-4442-803F-51F561AE734C}" srcId="{BAC83EB4-20E0-4FD4-B404-5D0CB1A19DC9}" destId="{4B722B67-0C1B-4C5A-8FC9-62D6F9376FC2}" srcOrd="2" destOrd="0" parTransId="{D190A799-E47E-4CAC-9758-8B2D9CE8DF09}" sibTransId="{0E09B2F4-066C-4B27-AA67-DCDFED59D872}"/>
    <dgm:cxn modelId="{53ADB850-4A60-4026-8280-C6ADACE4E609}" srcId="{BAC83EB4-20E0-4FD4-B404-5D0CB1A19DC9}" destId="{F3A9471C-90A5-4BF2-BB3B-1E0A6635F87C}" srcOrd="0" destOrd="0" parTransId="{469FEBEE-18F0-4910-958C-18E97F1B9BCD}" sibTransId="{53986AF4-4221-4445-8CBA-3F451AC74158}"/>
    <dgm:cxn modelId="{A1F7BF7C-4FAE-46F1-837A-117F6F0A0027}" type="presOf" srcId="{F3A9471C-90A5-4BF2-BB3B-1E0A6635F87C}" destId="{1EA84F59-E2CD-4CE5-973B-C8069B7EC871}" srcOrd="0" destOrd="0" presId="urn:microsoft.com/office/officeart/2005/8/layout/vProcess5"/>
    <dgm:cxn modelId="{5BC2CE8B-8F47-4CFB-B99B-B0AB2817275A}" type="presOf" srcId="{5FC8C2B2-35B9-4291-A560-7962FD3A9F6A}" destId="{9251D4F0-C80D-4BAC-A353-D62CD1FBE783}" srcOrd="0" destOrd="0" presId="urn:microsoft.com/office/officeart/2005/8/layout/vProcess5"/>
    <dgm:cxn modelId="{3880B898-3377-4B08-B02F-BCBA917A25FE}" type="presOf" srcId="{BAC83EB4-20E0-4FD4-B404-5D0CB1A19DC9}" destId="{9C9F00E8-DD76-48C5-8953-D3CEB6AF7D86}" srcOrd="0" destOrd="0" presId="urn:microsoft.com/office/officeart/2005/8/layout/vProcess5"/>
    <dgm:cxn modelId="{CA5B239C-C3C3-46F5-8832-72AA92F44542}" type="presOf" srcId="{53986AF4-4221-4445-8CBA-3F451AC74158}" destId="{C85ED4D3-DEE3-44B7-96FC-88A2DE74EE4A}" srcOrd="0" destOrd="0" presId="urn:microsoft.com/office/officeart/2005/8/layout/vProcess5"/>
    <dgm:cxn modelId="{FF06EDB4-1E8D-44DE-90F7-8032DB793C79}" type="presOf" srcId="{F3A9471C-90A5-4BF2-BB3B-1E0A6635F87C}" destId="{D61E0CBB-D273-41E2-A2F4-4004C4E2EF4C}" srcOrd="1" destOrd="0" presId="urn:microsoft.com/office/officeart/2005/8/layout/vProcess5"/>
    <dgm:cxn modelId="{DC9C7FBB-DD81-4612-BF50-5EB467AD43E1}" srcId="{BAC83EB4-20E0-4FD4-B404-5D0CB1A19DC9}" destId="{E94F79D7-1282-4CA4-97F6-134DBFE93B15}" srcOrd="1" destOrd="0" parTransId="{E0319EF7-EACA-4510-81DE-409975465F43}" sibTransId="{5FC8C2B2-35B9-4291-A560-7962FD3A9F6A}"/>
    <dgm:cxn modelId="{48ECCC86-5092-4AC6-9614-0F2A99A1A5F3}" type="presParOf" srcId="{9C9F00E8-DD76-48C5-8953-D3CEB6AF7D86}" destId="{F232872D-238A-4B4B-AE65-A38EF63C6006}" srcOrd="0" destOrd="0" presId="urn:microsoft.com/office/officeart/2005/8/layout/vProcess5"/>
    <dgm:cxn modelId="{96DD2B96-C5DC-4160-8512-6856A6A0DA23}" type="presParOf" srcId="{9C9F00E8-DD76-48C5-8953-D3CEB6AF7D86}" destId="{1EA84F59-E2CD-4CE5-973B-C8069B7EC871}" srcOrd="1" destOrd="0" presId="urn:microsoft.com/office/officeart/2005/8/layout/vProcess5"/>
    <dgm:cxn modelId="{87DE0B59-9FD0-4C04-9D95-5D8667789A29}" type="presParOf" srcId="{9C9F00E8-DD76-48C5-8953-D3CEB6AF7D86}" destId="{1D2D6D12-5884-4123-B577-267905B34F80}" srcOrd="2" destOrd="0" presId="urn:microsoft.com/office/officeart/2005/8/layout/vProcess5"/>
    <dgm:cxn modelId="{ACF31C26-094E-449D-BC78-93CBDA14E6C4}" type="presParOf" srcId="{9C9F00E8-DD76-48C5-8953-D3CEB6AF7D86}" destId="{E7CC6933-1809-497D-AE24-21E1D4A5636C}" srcOrd="3" destOrd="0" presId="urn:microsoft.com/office/officeart/2005/8/layout/vProcess5"/>
    <dgm:cxn modelId="{B1684A19-568F-4134-A833-4EF7994E0A36}" type="presParOf" srcId="{9C9F00E8-DD76-48C5-8953-D3CEB6AF7D86}" destId="{C85ED4D3-DEE3-44B7-96FC-88A2DE74EE4A}" srcOrd="4" destOrd="0" presId="urn:microsoft.com/office/officeart/2005/8/layout/vProcess5"/>
    <dgm:cxn modelId="{355CDCC4-DD85-4852-89B0-6031D06188B6}" type="presParOf" srcId="{9C9F00E8-DD76-48C5-8953-D3CEB6AF7D86}" destId="{9251D4F0-C80D-4BAC-A353-D62CD1FBE783}" srcOrd="5" destOrd="0" presId="urn:microsoft.com/office/officeart/2005/8/layout/vProcess5"/>
    <dgm:cxn modelId="{120D11D4-9860-4A5F-A84F-777A83CA7DF7}" type="presParOf" srcId="{9C9F00E8-DD76-48C5-8953-D3CEB6AF7D86}" destId="{D61E0CBB-D273-41E2-A2F4-4004C4E2EF4C}" srcOrd="6" destOrd="0" presId="urn:microsoft.com/office/officeart/2005/8/layout/vProcess5"/>
    <dgm:cxn modelId="{C8F1E5C1-C828-4CAC-9B13-7D954CC72BB0}" type="presParOf" srcId="{9C9F00E8-DD76-48C5-8953-D3CEB6AF7D86}" destId="{7243F773-004B-465C-BE4D-3E19211D9E5F}" srcOrd="7" destOrd="0" presId="urn:microsoft.com/office/officeart/2005/8/layout/vProcess5"/>
    <dgm:cxn modelId="{A77D18B7-7E80-4DE9-A9B9-6F70C9D64A48}" type="presParOf" srcId="{9C9F00E8-DD76-48C5-8953-D3CEB6AF7D86}" destId="{49C901C1-EA53-4067-B307-D2AE61F9A42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84F59-E2CD-4CE5-973B-C8069B7EC871}">
      <dsp:nvSpPr>
        <dsp:cNvPr id="0" name=""/>
        <dsp:cNvSpPr/>
      </dsp:nvSpPr>
      <dsp:spPr>
        <a:xfrm>
          <a:off x="-144000" y="36252"/>
          <a:ext cx="6991692" cy="1399088"/>
        </a:xfrm>
        <a:prstGeom prst="roundRect">
          <a:avLst>
            <a:gd name="adj" fmla="val 10000"/>
          </a:avLst>
        </a:prstGeom>
        <a:solidFill>
          <a:schemeClr val="accent2">
            <a:lumMod val="20000"/>
            <a:lumOff val="80000"/>
            <a:alpha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0" bIns="83820" numCol="1" spcCol="1270" anchor="ctr" anchorCtr="0">
          <a:noAutofit/>
        </a:bodyPr>
        <a:lstStyle/>
        <a:p>
          <a:pPr marL="0" lvl="0" indent="0" algn="ctr" defTabSz="977900">
            <a:lnSpc>
              <a:spcPct val="90000"/>
            </a:lnSpc>
            <a:spcBef>
              <a:spcPct val="0"/>
            </a:spcBef>
            <a:spcAft>
              <a:spcPct val="35000"/>
            </a:spcAft>
            <a:buNone/>
          </a:pPr>
          <a:r>
            <a:rPr lang="en-AU" sz="2200" b="1" u="sng" kern="1200" dirty="0">
              <a:solidFill>
                <a:schemeClr val="tx1"/>
              </a:solidFill>
            </a:rPr>
            <a:t>Stage 1: Performance </a:t>
          </a:r>
        </a:p>
        <a:p>
          <a:pPr marL="0" lvl="0" indent="0" algn="ctr" defTabSz="977900">
            <a:lnSpc>
              <a:spcPct val="90000"/>
            </a:lnSpc>
            <a:spcBef>
              <a:spcPct val="0"/>
            </a:spcBef>
            <a:spcAft>
              <a:spcPct val="35000"/>
            </a:spcAft>
            <a:buNone/>
          </a:pPr>
          <a:r>
            <a:rPr lang="en-AU" sz="2200" kern="1200" dirty="0">
              <a:solidFill>
                <a:schemeClr val="tx1"/>
              </a:solidFill>
            </a:rPr>
            <a:t>Organisations doing the right thing</a:t>
          </a:r>
        </a:p>
      </dsp:txBody>
      <dsp:txXfrm>
        <a:off x="-103022" y="77230"/>
        <a:ext cx="5390931" cy="1317132"/>
      </dsp:txXfrm>
    </dsp:sp>
    <dsp:sp modelId="{1D2D6D12-5884-4123-B577-267905B34F80}">
      <dsp:nvSpPr>
        <dsp:cNvPr id="0" name=""/>
        <dsp:cNvSpPr/>
      </dsp:nvSpPr>
      <dsp:spPr>
        <a:xfrm>
          <a:off x="710090" y="1639751"/>
          <a:ext cx="6415692" cy="1365684"/>
        </a:xfrm>
        <a:prstGeom prst="roundRect">
          <a:avLst>
            <a:gd name="adj" fmla="val 1000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b="1" u="sng" kern="1200" dirty="0">
              <a:solidFill>
                <a:schemeClr val="tx1"/>
              </a:solidFill>
            </a:rPr>
            <a:t>Stage 2: Communication</a:t>
          </a:r>
        </a:p>
        <a:p>
          <a:pPr marL="0" lvl="0" indent="0" algn="ctr" defTabSz="977900">
            <a:lnSpc>
              <a:spcPct val="90000"/>
            </a:lnSpc>
            <a:spcBef>
              <a:spcPct val="0"/>
            </a:spcBef>
            <a:spcAft>
              <a:spcPct val="35000"/>
            </a:spcAft>
            <a:buNone/>
          </a:pPr>
          <a:r>
            <a:rPr lang="en-AU" sz="2200" kern="1200" dirty="0">
              <a:solidFill>
                <a:schemeClr val="tx1"/>
              </a:solidFill>
            </a:rPr>
            <a:t>Organisations communicating this doing to stakeholders (Reporting including NFI)</a:t>
          </a:r>
        </a:p>
      </dsp:txBody>
      <dsp:txXfrm>
        <a:off x="750089" y="1679750"/>
        <a:ext cx="4881908" cy="1285685"/>
      </dsp:txXfrm>
    </dsp:sp>
    <dsp:sp modelId="{E7CC6933-1809-497D-AE24-21E1D4A5636C}">
      <dsp:nvSpPr>
        <dsp:cNvPr id="0" name=""/>
        <dsp:cNvSpPr/>
      </dsp:nvSpPr>
      <dsp:spPr>
        <a:xfrm>
          <a:off x="1276181" y="3194947"/>
          <a:ext cx="6415692" cy="1365684"/>
        </a:xfrm>
        <a:prstGeom prst="roundRect">
          <a:avLst>
            <a:gd name="adj" fmla="val 1000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0" bIns="83820" numCol="1" spcCol="1270" anchor="ctr" anchorCtr="0">
          <a:noAutofit/>
        </a:bodyPr>
        <a:lstStyle/>
        <a:p>
          <a:pPr marL="0" lvl="0" indent="0" algn="ctr" defTabSz="977900">
            <a:lnSpc>
              <a:spcPct val="90000"/>
            </a:lnSpc>
            <a:spcBef>
              <a:spcPct val="0"/>
            </a:spcBef>
            <a:spcAft>
              <a:spcPct val="35000"/>
            </a:spcAft>
            <a:buNone/>
          </a:pPr>
          <a:r>
            <a:rPr lang="en-AU" sz="2200" b="1" u="sng" kern="1200" dirty="0">
              <a:solidFill>
                <a:schemeClr val="tx1"/>
              </a:solidFill>
            </a:rPr>
            <a:t>Stage 3: Credibility </a:t>
          </a:r>
        </a:p>
        <a:p>
          <a:pPr marL="0" lvl="0" indent="0" algn="ctr" defTabSz="977900">
            <a:lnSpc>
              <a:spcPct val="90000"/>
            </a:lnSpc>
            <a:spcBef>
              <a:spcPct val="0"/>
            </a:spcBef>
            <a:spcAft>
              <a:spcPct val="35000"/>
            </a:spcAft>
            <a:buNone/>
          </a:pPr>
          <a:r>
            <a:rPr lang="en-AU" sz="2200" kern="1200" dirty="0">
              <a:solidFill>
                <a:schemeClr val="tx1"/>
              </a:solidFill>
            </a:rPr>
            <a:t>Do we believe this communication? </a:t>
          </a:r>
        </a:p>
      </dsp:txBody>
      <dsp:txXfrm>
        <a:off x="1316180" y="3234946"/>
        <a:ext cx="4881908" cy="1285685"/>
      </dsp:txXfrm>
    </dsp:sp>
    <dsp:sp modelId="{C85ED4D3-DEE3-44B7-96FC-88A2DE74EE4A}">
      <dsp:nvSpPr>
        <dsp:cNvPr id="0" name=""/>
        <dsp:cNvSpPr/>
      </dsp:nvSpPr>
      <dsp:spPr>
        <a:xfrm>
          <a:off x="5671997" y="1043994"/>
          <a:ext cx="887694" cy="887694"/>
        </a:xfrm>
        <a:prstGeom prst="downArrow">
          <a:avLst>
            <a:gd name="adj1" fmla="val 55000"/>
            <a:gd name="adj2" fmla="val 45000"/>
          </a:avLst>
        </a:prstGeom>
        <a:solidFill>
          <a:schemeClr val="accent2">
            <a:alpha val="90000"/>
          </a:schemeClr>
        </a:solidFill>
        <a:ln w="25400" cap="flat" cmpd="sng" algn="ctr">
          <a:solidFill>
            <a:schemeClr val="accent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AU" sz="3600" kern="1200"/>
        </a:p>
      </dsp:txBody>
      <dsp:txXfrm>
        <a:off x="5871728" y="1043994"/>
        <a:ext cx="488232" cy="667990"/>
      </dsp:txXfrm>
    </dsp:sp>
    <dsp:sp modelId="{9251D4F0-C80D-4BAC-A353-D62CD1FBE783}">
      <dsp:nvSpPr>
        <dsp:cNvPr id="0" name=""/>
        <dsp:cNvSpPr/>
      </dsp:nvSpPr>
      <dsp:spPr>
        <a:xfrm>
          <a:off x="6238088" y="2628188"/>
          <a:ext cx="887694" cy="887694"/>
        </a:xfrm>
        <a:prstGeom prst="downArrow">
          <a:avLst>
            <a:gd name="adj1" fmla="val 55000"/>
            <a:gd name="adj2" fmla="val 45000"/>
          </a:avLst>
        </a:prstGeom>
        <a:solidFill>
          <a:schemeClr val="tx2">
            <a:alpha val="9000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AU" sz="3600" kern="1200"/>
        </a:p>
      </dsp:txBody>
      <dsp:txXfrm>
        <a:off x="6437819" y="2628188"/>
        <a:ext cx="488232" cy="66799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2DE869-61E8-48AA-8851-440CED7888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A5A75E9F-1239-4118-B98A-1777961973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79DCD8-DBC2-4C69-9930-35E62D05CFBC}" type="datetimeFigureOut">
              <a:rPr lang="en-AU" smtClean="0"/>
              <a:t>8/11/2021</a:t>
            </a:fld>
            <a:endParaRPr lang="en-AU"/>
          </a:p>
        </p:txBody>
      </p:sp>
      <p:sp>
        <p:nvSpPr>
          <p:cNvPr id="4" name="Footer Placeholder 3">
            <a:extLst>
              <a:ext uri="{FF2B5EF4-FFF2-40B4-BE49-F238E27FC236}">
                <a16:creationId xmlns:a16="http://schemas.microsoft.com/office/drawing/2014/main" id="{3837F847-1FCE-4C61-BB5C-5FF081D533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949F48CE-6652-4C90-A294-679C98535A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B8D44F-F24F-4F35-8112-F149C08B23C6}" type="slidenum">
              <a:rPr lang="en-AU" smtClean="0"/>
              <a:t>‹#›</a:t>
            </a:fld>
            <a:endParaRPr lang="en-AU"/>
          </a:p>
        </p:txBody>
      </p:sp>
    </p:spTree>
    <p:extLst>
      <p:ext uri="{BB962C8B-B14F-4D97-AF65-F5344CB8AC3E}">
        <p14:creationId xmlns:p14="http://schemas.microsoft.com/office/powerpoint/2010/main" val="13263140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BD61EE-939B-4AE8-B22B-524C9D043C6A}" type="datetimeFigureOut">
              <a:rPr lang="en-AU" smtClean="0"/>
              <a:t>8/11/2021</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8AA60-D572-437B-9A72-366A4745B934}" type="slidenum">
              <a:rPr lang="en-AU" smtClean="0"/>
              <a:t>‹#›</a:t>
            </a:fld>
            <a:endParaRPr lang="en-AU"/>
          </a:p>
        </p:txBody>
      </p:sp>
    </p:spTree>
    <p:extLst>
      <p:ext uri="{BB962C8B-B14F-4D97-AF65-F5344CB8AC3E}">
        <p14:creationId xmlns:p14="http://schemas.microsoft.com/office/powerpoint/2010/main" val="344219482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3013"/>
            <a:ext cx="4473575" cy="3354387"/>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AC328D5-64CC-4DC5-96A0-8191CA2F7342}" type="slidenum">
              <a:rPr lang="en-AU" smtClean="0"/>
              <a:t>1</a:t>
            </a:fld>
            <a:endParaRPr lang="en-AU"/>
          </a:p>
        </p:txBody>
      </p:sp>
    </p:spTree>
    <p:extLst>
      <p:ext uri="{BB962C8B-B14F-4D97-AF65-F5344CB8AC3E}">
        <p14:creationId xmlns:p14="http://schemas.microsoft.com/office/powerpoint/2010/main" val="3339869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AU" sz="1400" dirty="0">
                <a:ea typeface="Calibri" pitchFamily="34" charset="0"/>
                <a:cs typeface="Times New Roman" pitchFamily="18" charset="0"/>
              </a:rPr>
              <a:t>Who I am, what I believe in and positions I hold define this presentation. At all times do what you enjoy and what you believe is important. </a:t>
            </a:r>
          </a:p>
          <a:p>
            <a:pPr marL="457200" indent="-457200">
              <a:buFont typeface="Arial" panose="020B0604020202020204" pitchFamily="34" charset="0"/>
              <a:buChar char="•"/>
              <a:defRPr/>
            </a:pPr>
            <a:r>
              <a:rPr lang="en-AU" sz="1200" dirty="0">
                <a:ea typeface="Calibri" pitchFamily="34" charset="0"/>
                <a:cs typeface="Times New Roman" pitchFamily="18" charset="0"/>
              </a:rPr>
              <a:t>Believe that society is asking more of people and organisations than making financial returns</a:t>
            </a:r>
          </a:p>
          <a:p>
            <a:pPr marL="457200" indent="-457200">
              <a:buFont typeface="Arial" panose="020B0604020202020204" pitchFamily="34" charset="0"/>
              <a:buChar char="•"/>
              <a:defRPr/>
            </a:pPr>
            <a:r>
              <a:rPr lang="en-AU" sz="1200" dirty="0">
                <a:ea typeface="Calibri" pitchFamily="34" charset="0"/>
                <a:cs typeface="Times New Roman" pitchFamily="18" charset="0"/>
              </a:rPr>
              <a:t>Thus accounting and auditing has a broader role than measuring financial position and performance</a:t>
            </a:r>
          </a:p>
          <a:p>
            <a:pPr marL="457200" indent="-457200">
              <a:buFont typeface="Arial" panose="020B0604020202020204" pitchFamily="34" charset="0"/>
              <a:buChar char="•"/>
              <a:defRPr/>
            </a:pPr>
            <a:r>
              <a:rPr lang="en-AU" sz="1200" dirty="0">
                <a:ea typeface="Calibri" pitchFamily="34" charset="0"/>
                <a:cs typeface="Times New Roman" pitchFamily="18" charset="0"/>
              </a:rPr>
              <a:t>Held positions on numerous policy and standard-setting Boards, both nationally and internationally.</a:t>
            </a:r>
          </a:p>
          <a:p>
            <a:pPr marL="457200" indent="-457200">
              <a:buFont typeface="Arial" panose="020B0604020202020204" pitchFamily="34" charset="0"/>
              <a:buChar char="•"/>
              <a:defRPr/>
            </a:pPr>
            <a:r>
              <a:rPr lang="en-AU" sz="1200" dirty="0">
                <a:ea typeface="Calibri" pitchFamily="34" charset="0"/>
                <a:cs typeface="Times New Roman" pitchFamily="18" charset="0"/>
              </a:rPr>
              <a:t>My research, both </a:t>
            </a:r>
            <a:r>
              <a:rPr lang="en-AU" sz="1200" dirty="0" err="1">
                <a:ea typeface="Calibri" pitchFamily="34" charset="0"/>
                <a:cs typeface="Times New Roman" pitchFamily="18" charset="0"/>
              </a:rPr>
              <a:t>behavioral</a:t>
            </a:r>
            <a:r>
              <a:rPr lang="en-AU" sz="1200" dirty="0">
                <a:ea typeface="Calibri" pitchFamily="34" charset="0"/>
                <a:cs typeface="Times New Roman" pitchFamily="18" charset="0"/>
              </a:rPr>
              <a:t> and archival,  is aligned to informing these positions.</a:t>
            </a:r>
          </a:p>
          <a:p>
            <a:endParaRPr lang="en-AU" dirty="0"/>
          </a:p>
          <a:p>
            <a:endParaRPr lang="en-AU" dirty="0"/>
          </a:p>
        </p:txBody>
      </p:sp>
      <p:sp>
        <p:nvSpPr>
          <p:cNvPr id="4" name="Slide Number Placeholder 3"/>
          <p:cNvSpPr>
            <a:spLocks noGrp="1"/>
          </p:cNvSpPr>
          <p:nvPr>
            <p:ph type="sldNum" sz="quarter" idx="5"/>
          </p:nvPr>
        </p:nvSpPr>
        <p:spPr/>
        <p:txBody>
          <a:bodyPr/>
          <a:lstStyle/>
          <a:p>
            <a:fld id="{F958AA60-D572-437B-9A72-366A4745B934}" type="slidenum">
              <a:rPr lang="en-AU" smtClean="0"/>
              <a:t>2</a:t>
            </a:fld>
            <a:endParaRPr lang="en-AU"/>
          </a:p>
        </p:txBody>
      </p:sp>
    </p:spTree>
    <p:extLst>
      <p:ext uri="{BB962C8B-B14F-4D97-AF65-F5344CB8AC3E}">
        <p14:creationId xmlns:p14="http://schemas.microsoft.com/office/powerpoint/2010/main" val="1738718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sz="2800" b="1" dirty="0">
                <a:latin typeface="Calibri" panose="020F0502020204030204" pitchFamily="34" charset="0"/>
              </a:rPr>
              <a:t>Credibility of &lt;IR&gt; is important because….</a:t>
            </a:r>
          </a:p>
          <a:p>
            <a:pPr lvl="1">
              <a:defRPr/>
            </a:pPr>
            <a:r>
              <a:rPr lang="en-AU" dirty="0">
                <a:latin typeface="Calibri" panose="020F0502020204030204" pitchFamily="34" charset="0"/>
              </a:rPr>
              <a:t>Information is a cornerstone of markets</a:t>
            </a:r>
          </a:p>
          <a:p>
            <a:pPr lvl="1">
              <a:defRPr/>
            </a:pPr>
            <a:r>
              <a:rPr lang="en-AU" dirty="0">
                <a:highlight>
                  <a:srgbClr val="FFFF00"/>
                </a:highlight>
                <a:latin typeface="Calibri" panose="020F0502020204030204" pitchFamily="34" charset="0"/>
              </a:rPr>
              <a:t>Information benefits the decision making of report users</a:t>
            </a:r>
          </a:p>
          <a:p>
            <a:pPr lvl="1">
              <a:defRPr/>
            </a:pPr>
            <a:r>
              <a:rPr lang="en-AU" dirty="0">
                <a:latin typeface="Calibri" panose="020F0502020204030204" pitchFamily="34" charset="0"/>
              </a:rPr>
              <a:t>Without credibility, corporate reports are potentially perceived as marketing documents and a part of greenwashing practice</a:t>
            </a:r>
          </a:p>
          <a:p>
            <a:endParaRPr lang="en-AU" dirty="0"/>
          </a:p>
          <a:p>
            <a:endParaRPr lang="en-AU" dirty="0"/>
          </a:p>
        </p:txBody>
      </p:sp>
      <p:sp>
        <p:nvSpPr>
          <p:cNvPr id="4" name="Slide Number Placeholder 3"/>
          <p:cNvSpPr>
            <a:spLocks noGrp="1"/>
          </p:cNvSpPr>
          <p:nvPr>
            <p:ph type="sldNum" sz="quarter" idx="5"/>
          </p:nvPr>
        </p:nvSpPr>
        <p:spPr/>
        <p:txBody>
          <a:bodyPr/>
          <a:lstStyle/>
          <a:p>
            <a:fld id="{F958AA60-D572-437B-9A72-366A4745B934}" type="slidenum">
              <a:rPr lang="en-AU" smtClean="0"/>
              <a:t>6</a:t>
            </a:fld>
            <a:endParaRPr lang="en-AU"/>
          </a:p>
        </p:txBody>
      </p:sp>
    </p:spTree>
    <p:extLst>
      <p:ext uri="{BB962C8B-B14F-4D97-AF65-F5344CB8AC3E}">
        <p14:creationId xmlns:p14="http://schemas.microsoft.com/office/powerpoint/2010/main" val="1769142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Commonly the main theme of “trust research”.</a:t>
            </a:r>
          </a:p>
          <a:p>
            <a:pPr marL="171450" indent="-171450">
              <a:buFont typeface="Arial" panose="020B0604020202020204" pitchFamily="34" charset="0"/>
              <a:buChar char="•"/>
            </a:pPr>
            <a:r>
              <a:rPr lang="en-AU" dirty="0"/>
              <a:t>Trust research at this individual and organisational level is spread over many disciplines. </a:t>
            </a:r>
          </a:p>
          <a:p>
            <a:pPr marL="171450" indent="-171450">
              <a:buFont typeface="Arial" panose="020B0604020202020204" pitchFamily="34" charset="0"/>
              <a:buChar char="•"/>
            </a:pPr>
            <a:r>
              <a:rPr lang="en-AU" dirty="0"/>
              <a:t>Accounting and Finance researchers can and do play a role, but not necessarily a natural advantage</a:t>
            </a:r>
          </a:p>
          <a:p>
            <a:endParaRPr lang="en-AU" dirty="0"/>
          </a:p>
          <a:p>
            <a:endParaRPr lang="en-AU" dirty="0"/>
          </a:p>
        </p:txBody>
      </p:sp>
      <p:sp>
        <p:nvSpPr>
          <p:cNvPr id="4" name="Slide Number Placeholder 3"/>
          <p:cNvSpPr>
            <a:spLocks noGrp="1"/>
          </p:cNvSpPr>
          <p:nvPr>
            <p:ph type="sldNum" sz="quarter" idx="5"/>
          </p:nvPr>
        </p:nvSpPr>
        <p:spPr/>
        <p:txBody>
          <a:bodyPr/>
          <a:lstStyle/>
          <a:p>
            <a:fld id="{F958AA60-D572-437B-9A72-366A4745B934}" type="slidenum">
              <a:rPr lang="en-AU" smtClean="0"/>
              <a:t>8</a:t>
            </a:fld>
            <a:endParaRPr lang="en-AU"/>
          </a:p>
        </p:txBody>
      </p:sp>
    </p:spTree>
    <p:extLst>
      <p:ext uri="{BB962C8B-B14F-4D97-AF65-F5344CB8AC3E}">
        <p14:creationId xmlns:p14="http://schemas.microsoft.com/office/powerpoint/2010/main" val="1543026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Only way to rebuild trust is to communicate these activities. </a:t>
            </a:r>
          </a:p>
          <a:p>
            <a:pPr marL="171450" indent="-171450">
              <a:buFont typeface="Arial" panose="020B0604020202020204" pitchFamily="34" charset="0"/>
              <a:buChar char="•"/>
            </a:pPr>
            <a:r>
              <a:rPr lang="en-AU" dirty="0"/>
              <a:t>Increased accountabilities</a:t>
            </a:r>
          </a:p>
          <a:p>
            <a:pPr marL="171450" indent="-171450">
              <a:buFont typeface="Arial" panose="020B0604020202020204" pitchFamily="34" charset="0"/>
              <a:buChar char="•"/>
            </a:pPr>
            <a:r>
              <a:rPr lang="en-AU" dirty="0"/>
              <a:t>Principal organisational communication device is traditionally the annual report</a:t>
            </a:r>
          </a:p>
          <a:p>
            <a:pPr marL="171450" indent="-171450">
              <a:buFont typeface="Arial" panose="020B0604020202020204" pitchFamily="34" charset="0"/>
              <a:buChar char="•"/>
            </a:pPr>
            <a:r>
              <a:rPr lang="en-AU" dirty="0"/>
              <a:t>Emphasis has been within the financial statement section of the annual report, but increased accountabilities in other information in annual report</a:t>
            </a:r>
          </a:p>
          <a:p>
            <a:pPr marL="171450" indent="-171450">
              <a:buFont typeface="Arial" panose="020B0604020202020204" pitchFamily="34" charset="0"/>
              <a:buChar char="•"/>
            </a:pPr>
            <a:r>
              <a:rPr lang="en-AU" dirty="0"/>
              <a:t>Other reports such as CSR information, ESG, &lt;IR&gt;</a:t>
            </a:r>
          </a:p>
          <a:p>
            <a:endParaRPr lang="en-AU" dirty="0"/>
          </a:p>
          <a:p>
            <a:endParaRPr lang="en-AU" dirty="0"/>
          </a:p>
        </p:txBody>
      </p:sp>
      <p:sp>
        <p:nvSpPr>
          <p:cNvPr id="4" name="Slide Number Placeholder 3"/>
          <p:cNvSpPr>
            <a:spLocks noGrp="1"/>
          </p:cNvSpPr>
          <p:nvPr>
            <p:ph type="sldNum" sz="quarter" idx="5"/>
          </p:nvPr>
        </p:nvSpPr>
        <p:spPr/>
        <p:txBody>
          <a:bodyPr/>
          <a:lstStyle/>
          <a:p>
            <a:fld id="{F958AA60-D572-437B-9A72-366A4745B934}" type="slidenum">
              <a:rPr lang="en-AU" smtClean="0"/>
              <a:t>9</a:t>
            </a:fld>
            <a:endParaRPr lang="en-AU"/>
          </a:p>
        </p:txBody>
      </p:sp>
    </p:spTree>
    <p:extLst>
      <p:ext uri="{BB962C8B-B14F-4D97-AF65-F5344CB8AC3E}">
        <p14:creationId xmlns:p14="http://schemas.microsoft.com/office/powerpoint/2010/main" val="1853705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a:ea typeface="ＭＳ Ｐゴシック" panose="020B0600070205080204" pitchFamily="34" charset="-128"/>
              </a:rPr>
              <a:t>Companies can choose to not allow publication of this data</a:t>
            </a:r>
          </a:p>
          <a:p>
            <a:endParaRPr lang="en-AU" altLang="en-US" dirty="0">
              <a:ea typeface="ＭＳ Ｐゴシック" panose="020B0600070205080204" pitchFamily="34" charset="-128"/>
            </a:endParaRPr>
          </a:p>
          <a:p>
            <a:endParaRPr lang="en-AU" dirty="0"/>
          </a:p>
        </p:txBody>
      </p:sp>
      <p:sp>
        <p:nvSpPr>
          <p:cNvPr id="4" name="Slide Number Placeholder 3"/>
          <p:cNvSpPr>
            <a:spLocks noGrp="1"/>
          </p:cNvSpPr>
          <p:nvPr>
            <p:ph type="sldNum" sz="quarter" idx="5"/>
          </p:nvPr>
        </p:nvSpPr>
        <p:spPr/>
        <p:txBody>
          <a:bodyPr/>
          <a:lstStyle/>
          <a:p>
            <a:fld id="{F958AA60-D572-437B-9A72-366A4745B934}" type="slidenum">
              <a:rPr lang="en-AU" smtClean="0"/>
              <a:t>13</a:t>
            </a:fld>
            <a:endParaRPr lang="en-AU"/>
          </a:p>
        </p:txBody>
      </p:sp>
    </p:spTree>
    <p:extLst>
      <p:ext uri="{BB962C8B-B14F-4D97-AF65-F5344CB8AC3E}">
        <p14:creationId xmlns:p14="http://schemas.microsoft.com/office/powerpoint/2010/main" val="1150304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sz="1200" dirty="0"/>
              <a:t>General international view is of a profession under pressure (possible exception being the US- why? SOX? Education? Competition?)</a:t>
            </a:r>
          </a:p>
          <a:p>
            <a:pPr marL="171450" indent="-171450">
              <a:buFont typeface="Arial" panose="020B0604020202020204" pitchFamily="34" charset="0"/>
              <a:buChar char="•"/>
            </a:pPr>
            <a:r>
              <a:rPr lang="en-NZ" sz="1200" dirty="0"/>
              <a:t>Professional firms audit revenue percentage – now around 15-20%;</a:t>
            </a:r>
          </a:p>
          <a:p>
            <a:pPr marL="171450" indent="-171450">
              <a:buFont typeface="Arial" panose="020B0604020202020204" pitchFamily="34" charset="0"/>
              <a:buChar char="•"/>
            </a:pPr>
            <a:r>
              <a:rPr lang="en-NZ" sz="1200" dirty="0"/>
              <a:t>Greater pressure, especially in UK, to create “audit-only firms” and “two signing audit firms”</a:t>
            </a:r>
          </a:p>
          <a:p>
            <a:pPr marL="171450" indent="-171450">
              <a:buFont typeface="Arial" panose="020B0604020202020204" pitchFamily="34" charset="0"/>
              <a:buChar char="•"/>
            </a:pPr>
            <a:r>
              <a:rPr lang="en-NZ" sz="1200" dirty="0"/>
              <a:t>Recruitment, margin erosion and review overload challenges increasing;</a:t>
            </a:r>
          </a:p>
          <a:p>
            <a:endParaRPr lang="en-AU" dirty="0"/>
          </a:p>
          <a:p>
            <a:endParaRPr lang="en-AU" dirty="0"/>
          </a:p>
        </p:txBody>
      </p:sp>
      <p:sp>
        <p:nvSpPr>
          <p:cNvPr id="4" name="Slide Number Placeholder 3"/>
          <p:cNvSpPr>
            <a:spLocks noGrp="1"/>
          </p:cNvSpPr>
          <p:nvPr>
            <p:ph type="sldNum" sz="quarter" idx="5"/>
          </p:nvPr>
        </p:nvSpPr>
        <p:spPr/>
        <p:txBody>
          <a:bodyPr/>
          <a:lstStyle/>
          <a:p>
            <a:fld id="{F958AA60-D572-437B-9A72-366A4745B934}" type="slidenum">
              <a:rPr lang="en-AU" smtClean="0"/>
              <a:t>28</a:t>
            </a:fld>
            <a:endParaRPr lang="en-AU"/>
          </a:p>
        </p:txBody>
      </p:sp>
    </p:spTree>
    <p:extLst>
      <p:ext uri="{BB962C8B-B14F-4D97-AF65-F5344CB8AC3E}">
        <p14:creationId xmlns:p14="http://schemas.microsoft.com/office/powerpoint/2010/main" val="3605746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Policy making research is difficult</a:t>
            </a:r>
          </a:p>
          <a:p>
            <a:pPr marL="171450" indent="-171450">
              <a:buFont typeface="Arial" panose="020B0604020202020204" pitchFamily="34" charset="0"/>
              <a:buChar char="•"/>
            </a:pPr>
            <a:r>
              <a:rPr lang="en-AU" dirty="0"/>
              <a:t>International policy related research is very difficult</a:t>
            </a:r>
          </a:p>
          <a:p>
            <a:pPr marL="171450" indent="-171450">
              <a:buFont typeface="Arial" panose="020B0604020202020204" pitchFamily="34" charset="0"/>
              <a:buChar char="•"/>
            </a:pPr>
            <a:r>
              <a:rPr lang="en-AU" dirty="0"/>
              <a:t>Archival research with Australian/International data is difficult to publish in A* US journals. </a:t>
            </a:r>
            <a:r>
              <a:rPr lang="en-AU" dirty="0" err="1"/>
              <a:t>Behavioral</a:t>
            </a:r>
            <a:r>
              <a:rPr lang="en-AU" dirty="0"/>
              <a:t> research easier.</a:t>
            </a:r>
          </a:p>
          <a:p>
            <a:pPr marL="171450" indent="-171450">
              <a:buFont typeface="Arial" panose="020B0604020202020204" pitchFamily="34" charset="0"/>
              <a:buChar char="•"/>
            </a:pPr>
            <a:r>
              <a:rPr lang="en-AU" dirty="0"/>
              <a:t>The divide between practitioners and researchers in accounting is one of the largest of the professions (social science much more removed compared with STEM)</a:t>
            </a:r>
          </a:p>
          <a:p>
            <a:pPr marL="171450" indent="-171450">
              <a:buFont typeface="Arial" panose="020B0604020202020204" pitchFamily="34" charset="0"/>
              <a:buChar char="•"/>
            </a:pPr>
            <a:r>
              <a:rPr lang="en-AU" dirty="0"/>
              <a:t>There are few practitioners who understand our research, and the numbers have been getting fewer (is the trend reversing)?</a:t>
            </a:r>
          </a:p>
          <a:p>
            <a:pPr marL="171450" indent="-171450">
              <a:buFont typeface="Arial" panose="020B0604020202020204" pitchFamily="34" charset="0"/>
              <a:buChar char="•"/>
            </a:pPr>
            <a:r>
              <a:rPr lang="en-AU" dirty="0"/>
              <a:t>Do academics understand the underlying subject matter? (accounting and auditing), or are they now mainly trained in research? </a:t>
            </a:r>
          </a:p>
          <a:p>
            <a:endParaRPr lang="en-AU" dirty="0"/>
          </a:p>
          <a:p>
            <a:endParaRPr lang="en-AU" dirty="0"/>
          </a:p>
        </p:txBody>
      </p:sp>
      <p:sp>
        <p:nvSpPr>
          <p:cNvPr id="4" name="Slide Number Placeholder 3"/>
          <p:cNvSpPr>
            <a:spLocks noGrp="1"/>
          </p:cNvSpPr>
          <p:nvPr>
            <p:ph type="sldNum" sz="quarter" idx="5"/>
          </p:nvPr>
        </p:nvSpPr>
        <p:spPr/>
        <p:txBody>
          <a:bodyPr/>
          <a:lstStyle/>
          <a:p>
            <a:fld id="{F958AA60-D572-437B-9A72-366A4745B934}" type="slidenum">
              <a:rPr lang="en-AU" smtClean="0"/>
              <a:t>35</a:t>
            </a:fld>
            <a:endParaRPr lang="en-AU"/>
          </a:p>
        </p:txBody>
      </p:sp>
    </p:spTree>
    <p:extLst>
      <p:ext uri="{BB962C8B-B14F-4D97-AF65-F5344CB8AC3E}">
        <p14:creationId xmlns:p14="http://schemas.microsoft.com/office/powerpoint/2010/main" val="2596639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a:ea typeface="ＭＳ Ｐゴシック" panose="020B0600070205080204" pitchFamily="34" charset="-128"/>
              </a:rPr>
              <a:t>Companies can choose to not allow publication of this data</a:t>
            </a:r>
          </a:p>
        </p:txBody>
      </p:sp>
      <p:sp>
        <p:nvSpPr>
          <p:cNvPr id="4" name="Slide Number Placeholder 3"/>
          <p:cNvSpPr>
            <a:spLocks noGrp="1"/>
          </p:cNvSpPr>
          <p:nvPr>
            <p:ph type="sldNum" sz="quarter" idx="5"/>
          </p:nvPr>
        </p:nvSpPr>
        <p:spPr/>
        <p:txBody>
          <a:bodyPr/>
          <a:lstStyle/>
          <a:p>
            <a:fld id="{F958AA60-D572-437B-9A72-366A4745B934}" type="slidenum">
              <a:rPr lang="en-AU" smtClean="0"/>
              <a:t>37</a:t>
            </a:fld>
            <a:endParaRPr lang="en-AU"/>
          </a:p>
        </p:txBody>
      </p:sp>
    </p:spTree>
    <p:extLst>
      <p:ext uri="{BB962C8B-B14F-4D97-AF65-F5344CB8AC3E}">
        <p14:creationId xmlns:p14="http://schemas.microsoft.com/office/powerpoint/2010/main" val="11534968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jpg"/><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6.jpg"/><Relationship Id="rId4"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06649" y="1820042"/>
            <a:ext cx="6809168" cy="1287845"/>
          </a:xfrm>
        </p:spPr>
        <p:txBody>
          <a:bodyPr/>
          <a:lstStyle>
            <a:lvl1pPr>
              <a:defRPr sz="2475"/>
            </a:lvl1pPr>
          </a:lstStyle>
          <a:p>
            <a:r>
              <a:rPr lang="en-US" sz="2025" b="1">
                <a:solidFill>
                  <a:srgbClr val="85293F"/>
                </a:solidFill>
                <a:latin typeface="Arial" panose="020B0604020202020204" pitchFamily="34" charset="0"/>
                <a:cs typeface="Arial" panose="020B0604020202020204" pitchFamily="34" charset="0"/>
              </a:rPr>
              <a:t>&lt;Presentation title&gt;</a:t>
            </a:r>
            <a:endParaRPr lang="en-AU"/>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sz="1800">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sz="1125" b="1">
                <a:solidFill>
                  <a:srgbClr val="009E8F"/>
                </a:solidFill>
                <a:latin typeface="Arial" panose="020B0604020202020204" pitchFamily="34" charset="0"/>
                <a:cs typeface="Arial" panose="020B0604020202020204" pitchFamily="34" charset="0"/>
              </a:rPr>
              <a:t>Presented by &lt;Presenter Name&gt;</a:t>
            </a:r>
          </a:p>
          <a:p>
            <a:endParaRPr lang="en-US" sz="1125" b="1">
              <a:solidFill>
                <a:srgbClr val="009E8F"/>
              </a:solidFill>
              <a:latin typeface="Arial" panose="020B0604020202020204" pitchFamily="34" charset="0"/>
              <a:cs typeface="Arial" panose="020B0604020202020204" pitchFamily="34" charset="0"/>
            </a:endParaRPr>
          </a:p>
          <a:p>
            <a:r>
              <a:rPr lang="en-US" sz="1125" b="1">
                <a:solidFill>
                  <a:srgbClr val="009E8F"/>
                </a:solidFill>
                <a:latin typeface="Arial" panose="020B0604020202020204" pitchFamily="34" charset="0"/>
                <a:cs typeface="Arial" panose="020B0604020202020204" pitchFamily="34" charset="0"/>
              </a:rPr>
              <a:t>&lt;presentation date&gt;</a:t>
            </a:r>
            <a:endParaRPr lang="en-AU" sz="1125" b="1">
              <a:solidFill>
                <a:srgbClr val="009E8F"/>
              </a:solidFill>
            </a:endParaRPr>
          </a:p>
        </p:txBody>
      </p:sp>
      <p:cxnSp>
        <p:nvCxnSpPr>
          <p:cNvPr id="16" name="Straight Connector 15"/>
          <p:cNvCxnSpPr/>
          <p:nvPr/>
        </p:nvCxnSpPr>
        <p:spPr>
          <a:xfrm>
            <a:off x="-7097" y="1010204"/>
            <a:ext cx="9144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4735" y="1040568"/>
            <a:ext cx="9144000"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userDrawn="1"/>
        </p:nvGrpSpPr>
        <p:grpSpPr>
          <a:xfrm>
            <a:off x="-1" y="1"/>
            <a:ext cx="9144002" cy="174948"/>
            <a:chOff x="-1" y="0"/>
            <a:chExt cx="9144002" cy="174948"/>
          </a:xfrm>
        </p:grpSpPr>
        <p:sp>
          <p:nvSpPr>
            <p:cNvPr id="31" name="Rectangle 30"/>
            <p:cNvSpPr/>
            <p:nvPr/>
          </p:nvSpPr>
          <p:spPr>
            <a:xfrm>
              <a:off x="-1" y="58316"/>
              <a:ext cx="9144001" cy="116632"/>
            </a:xfrm>
            <a:prstGeom prst="rect">
              <a:avLst/>
            </a:prstGeom>
            <a:solidFill>
              <a:srgbClr val="571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13"/>
            </a:p>
          </p:txBody>
        </p:sp>
        <p:sp>
          <p:nvSpPr>
            <p:cNvPr id="32" name="Rectangle 31"/>
            <p:cNvSpPr/>
            <p:nvPr/>
          </p:nvSpPr>
          <p:spPr>
            <a:xfrm>
              <a:off x="0" y="0"/>
              <a:ext cx="9144000" cy="116632"/>
            </a:xfrm>
            <a:prstGeom prst="rect">
              <a:avLst/>
            </a:prstGeom>
            <a:solidFill>
              <a:srgbClr val="AA0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13"/>
            </a:p>
          </p:txBody>
        </p:sp>
        <p:cxnSp>
          <p:nvCxnSpPr>
            <p:cNvPr id="33" name="Straight Connector 32"/>
            <p:cNvCxnSpPr/>
            <p:nvPr/>
          </p:nvCxnSpPr>
          <p:spPr>
            <a:xfrm>
              <a:off x="0" y="174948"/>
              <a:ext cx="9144001"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gr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4194" y="6385375"/>
            <a:ext cx="992858" cy="406536"/>
          </a:xfrm>
          <a:prstGeom prst="rect">
            <a:avLst/>
          </a:prstGeom>
        </p:spPr>
      </p:pic>
      <p:pic>
        <p:nvPicPr>
          <p:cNvPr id="14" name="Deakin Logo" descr="Deakin Logo">
            <a:extLst>
              <a:ext uri="{FF2B5EF4-FFF2-40B4-BE49-F238E27FC236}">
                <a16:creationId xmlns:a16="http://schemas.microsoft.com/office/drawing/2014/main" id="{69E87CCB-CBBD-4B69-825A-5D4AEE28011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19087"/>
          <a:stretch/>
        </p:blipFill>
        <p:spPr>
          <a:xfrm>
            <a:off x="8129017" y="6009965"/>
            <a:ext cx="1007887" cy="814303"/>
          </a:xfrm>
          <a:prstGeom prst="rect">
            <a:avLst/>
          </a:prstGeom>
        </p:spPr>
      </p:pic>
    </p:spTree>
    <p:extLst>
      <p:ext uri="{BB962C8B-B14F-4D97-AF65-F5344CB8AC3E}">
        <p14:creationId xmlns:p14="http://schemas.microsoft.com/office/powerpoint/2010/main" val="2496463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6C48AD-F3A6-469C-9441-DE765F034623}" type="slidenum">
              <a:rPr lang="en-AU" smtClean="0"/>
              <a:t>‹#›</a:t>
            </a:fld>
            <a:endParaRPr lang="en-AU"/>
          </a:p>
        </p:txBody>
      </p:sp>
      <p:cxnSp>
        <p:nvCxnSpPr>
          <p:cNvPr id="13" name="Straight Connector 12"/>
          <p:cNvCxnSpPr/>
          <p:nvPr/>
        </p:nvCxnSpPr>
        <p:spPr>
          <a:xfrm>
            <a:off x="-7097" y="1010204"/>
            <a:ext cx="9144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 y="1031470"/>
            <a:ext cx="9144000"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1" y="1"/>
            <a:ext cx="9144002" cy="174948"/>
            <a:chOff x="-1" y="0"/>
            <a:chExt cx="9144002" cy="174948"/>
          </a:xfrm>
        </p:grpSpPr>
        <p:sp>
          <p:nvSpPr>
            <p:cNvPr id="16" name="Rectangle 15"/>
            <p:cNvSpPr/>
            <p:nvPr/>
          </p:nvSpPr>
          <p:spPr>
            <a:xfrm>
              <a:off x="-1" y="58316"/>
              <a:ext cx="9144001" cy="116632"/>
            </a:xfrm>
            <a:prstGeom prst="rect">
              <a:avLst/>
            </a:prstGeom>
            <a:solidFill>
              <a:srgbClr val="571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13"/>
            </a:p>
          </p:txBody>
        </p:sp>
        <p:sp>
          <p:nvSpPr>
            <p:cNvPr id="17" name="Rectangle 16"/>
            <p:cNvSpPr/>
            <p:nvPr/>
          </p:nvSpPr>
          <p:spPr>
            <a:xfrm>
              <a:off x="0" y="0"/>
              <a:ext cx="9144000" cy="116632"/>
            </a:xfrm>
            <a:prstGeom prst="rect">
              <a:avLst/>
            </a:prstGeom>
            <a:solidFill>
              <a:srgbClr val="AA0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13"/>
            </a:p>
          </p:txBody>
        </p:sp>
        <p:cxnSp>
          <p:nvCxnSpPr>
            <p:cNvPr id="18" name="Straight Connector 17"/>
            <p:cNvCxnSpPr/>
            <p:nvPr/>
          </p:nvCxnSpPr>
          <p:spPr>
            <a:xfrm>
              <a:off x="0" y="174948"/>
              <a:ext cx="9144001"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9" name="Title Placeholder 1"/>
          <p:cNvSpPr>
            <a:spLocks noGrp="1"/>
          </p:cNvSpPr>
          <p:nvPr>
            <p:ph type="title" hasCustomPrompt="1"/>
          </p:nvPr>
        </p:nvSpPr>
        <p:spPr>
          <a:xfrm>
            <a:off x="457200" y="274643"/>
            <a:ext cx="8172450" cy="643665"/>
          </a:xfrm>
          <a:prstGeom prst="rect">
            <a:avLst/>
          </a:prstGeom>
        </p:spPr>
        <p:txBody>
          <a:bodyPr vert="horz" lIns="91440" tIns="45720" rIns="91440" bIns="45720" rtlCol="0" anchor="ctr">
            <a:normAutofit/>
          </a:bodyPr>
          <a:lstStyle>
            <a:lvl1pPr>
              <a:defRPr sz="2475"/>
            </a:lvl1pPr>
          </a:lstStyle>
          <a:p>
            <a:r>
              <a:rPr lang="en-AU" sz="1800" b="1">
                <a:solidFill>
                  <a:srgbClr val="85293F"/>
                </a:solidFill>
                <a:latin typeface="Arial" panose="020B0604020202020204" pitchFamily="34" charset="0"/>
                <a:cs typeface="Arial" panose="020B0604020202020204" pitchFamily="34" charset="0"/>
              </a:rPr>
              <a:t>Agenda</a:t>
            </a:r>
            <a:endParaRPr lang="en-AU"/>
          </a:p>
        </p:txBody>
      </p:sp>
      <p:sp>
        <p:nvSpPr>
          <p:cNvPr id="20" name="Content Placeholder 2"/>
          <p:cNvSpPr>
            <a:spLocks noGrp="1"/>
          </p:cNvSpPr>
          <p:nvPr>
            <p:ph idx="1"/>
          </p:nvPr>
        </p:nvSpPr>
        <p:spPr>
          <a:xfrm>
            <a:off x="457200" y="121994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1292" y="6419109"/>
            <a:ext cx="992858" cy="406536"/>
          </a:xfrm>
          <a:prstGeom prst="rect">
            <a:avLst/>
          </a:prstGeom>
        </p:spPr>
      </p:pic>
      <p:pic>
        <p:nvPicPr>
          <p:cNvPr id="23" name="Deakin Logo" descr="Deakin Logo">
            <a:extLst>
              <a:ext uri="{FF2B5EF4-FFF2-40B4-BE49-F238E27FC236}">
                <a16:creationId xmlns:a16="http://schemas.microsoft.com/office/drawing/2014/main" id="{69E87CCB-CBBD-4B69-825A-5D4AEE28011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19087"/>
          <a:stretch/>
        </p:blipFill>
        <p:spPr>
          <a:xfrm>
            <a:off x="8136114" y="6043699"/>
            <a:ext cx="1007887" cy="814303"/>
          </a:xfrm>
          <a:prstGeom prst="rect">
            <a:avLst/>
          </a:prstGeom>
        </p:spPr>
      </p:pic>
    </p:spTree>
    <p:extLst>
      <p:ext uri="{BB962C8B-B14F-4D97-AF65-F5344CB8AC3E}">
        <p14:creationId xmlns:p14="http://schemas.microsoft.com/office/powerpoint/2010/main" val="1378338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0" name="Picture 39"/>
          <p:cNvPicPr>
            <a:picLocks noChangeAspect="1"/>
          </p:cNvPicPr>
          <p:nvPr userDrawn="1"/>
        </p:nvPicPr>
        <p:blipFill rotWithShape="1">
          <a:blip r:embed="rId2"/>
          <a:srcRect l="-263" t="-74" r="11645" b="11457"/>
          <a:stretch/>
        </p:blipFill>
        <p:spPr>
          <a:xfrm>
            <a:off x="-8805" y="4691389"/>
            <a:ext cx="1634759" cy="2179679"/>
          </a:xfrm>
          <a:prstGeom prst="rect">
            <a:avLst/>
          </a:prstGeom>
        </p:spPr>
      </p:pic>
      <p:grpSp>
        <p:nvGrpSpPr>
          <p:cNvPr id="32" name="Group 31"/>
          <p:cNvGrpSpPr/>
          <p:nvPr userDrawn="1"/>
        </p:nvGrpSpPr>
        <p:grpSpPr>
          <a:xfrm>
            <a:off x="7558017" y="2"/>
            <a:ext cx="1585984" cy="3940635"/>
            <a:chOff x="7227185" y="-1"/>
            <a:chExt cx="2084475" cy="5179214"/>
          </a:xfrm>
        </p:grpSpPr>
        <p:pic>
          <p:nvPicPr>
            <p:cNvPr id="7" name="Google Shape;68;p4" descr="DeathtoStock_Wired3.jpg"/>
            <p:cNvPicPr preferRelativeResize="0"/>
            <p:nvPr userDrawn="1"/>
          </p:nvPicPr>
          <p:blipFill>
            <a:blip r:embed="rId3">
              <a:alphaModFix/>
            </a:blip>
            <a:stretch>
              <a:fillRect/>
            </a:stretch>
          </p:blipFill>
          <p:spPr>
            <a:xfrm>
              <a:off x="7227185" y="-1"/>
              <a:ext cx="2084474" cy="2084475"/>
            </a:xfrm>
            <a:prstGeom prst="rect">
              <a:avLst/>
            </a:prstGeom>
            <a:noFill/>
            <a:ln>
              <a:noFill/>
            </a:ln>
          </p:spPr>
        </p:pic>
        <p:sp>
          <p:nvSpPr>
            <p:cNvPr id="8" name="Google Shape;70;p4"/>
            <p:cNvSpPr/>
            <p:nvPr userDrawn="1"/>
          </p:nvSpPr>
          <p:spPr>
            <a:xfrm>
              <a:off x="8273958" y="4134660"/>
              <a:ext cx="1037702" cy="1037700"/>
            </a:xfrm>
            <a:prstGeom prst="rect">
              <a:avLst/>
            </a:prstGeom>
            <a:solidFill>
              <a:srgbClr val="7198A9">
                <a:alpha val="4115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13"/>
            </a:p>
          </p:txBody>
        </p:sp>
        <p:sp>
          <p:nvSpPr>
            <p:cNvPr id="9" name="Google Shape;71;p4"/>
            <p:cNvSpPr/>
            <p:nvPr userDrawn="1"/>
          </p:nvSpPr>
          <p:spPr>
            <a:xfrm>
              <a:off x="7236184" y="3125222"/>
              <a:ext cx="1037699" cy="1037700"/>
            </a:xfrm>
            <a:prstGeom prst="rect">
              <a:avLst/>
            </a:prstGeom>
            <a:solidFill>
              <a:srgbClr val="CEDBE0"/>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13"/>
            </a:p>
          </p:txBody>
        </p:sp>
        <p:sp>
          <p:nvSpPr>
            <p:cNvPr id="10" name="Google Shape;72;p4"/>
            <p:cNvSpPr/>
            <p:nvPr userDrawn="1"/>
          </p:nvSpPr>
          <p:spPr>
            <a:xfrm>
              <a:off x="8274108" y="4654817"/>
              <a:ext cx="518700" cy="518700"/>
            </a:xfrm>
            <a:prstGeom prst="rect">
              <a:avLst/>
            </a:prstGeom>
            <a:solidFill>
              <a:srgbClr val="7198A9"/>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13"/>
            </a:p>
          </p:txBody>
        </p:sp>
        <p:sp>
          <p:nvSpPr>
            <p:cNvPr id="11" name="Google Shape;73;p4"/>
            <p:cNvSpPr/>
            <p:nvPr userDrawn="1"/>
          </p:nvSpPr>
          <p:spPr>
            <a:xfrm>
              <a:off x="8792958" y="4133504"/>
              <a:ext cx="518700" cy="518700"/>
            </a:xfrm>
            <a:prstGeom prst="rect">
              <a:avLst/>
            </a:prstGeom>
            <a:solidFill>
              <a:srgbClr val="7198A9">
                <a:alpha val="4115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13"/>
            </a:p>
          </p:txBody>
        </p:sp>
        <p:pic>
          <p:nvPicPr>
            <p:cNvPr id="12" name="Google Shape;79;p4" descr="Death_to_stock_communicate_hands_2.jpg"/>
            <p:cNvPicPr preferRelativeResize="0"/>
            <p:nvPr userDrawn="1"/>
          </p:nvPicPr>
          <p:blipFill>
            <a:blip r:embed="rId4">
              <a:alphaModFix/>
            </a:blip>
            <a:stretch>
              <a:fillRect/>
            </a:stretch>
          </p:blipFill>
          <p:spPr>
            <a:xfrm>
              <a:off x="7236033" y="4141400"/>
              <a:ext cx="1037699" cy="1037813"/>
            </a:xfrm>
            <a:prstGeom prst="rect">
              <a:avLst/>
            </a:prstGeom>
            <a:noFill/>
            <a:ln>
              <a:noFill/>
            </a:ln>
          </p:spPr>
        </p:pic>
        <p:sp>
          <p:nvSpPr>
            <p:cNvPr id="13" name="Google Shape;88;p4"/>
            <p:cNvSpPr/>
            <p:nvPr userDrawn="1"/>
          </p:nvSpPr>
          <p:spPr>
            <a:xfrm>
              <a:off x="7488497" y="3407748"/>
              <a:ext cx="479648" cy="47964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9525" cap="rnd" cmpd="sng">
              <a:solidFill>
                <a:srgbClr val="FFFFFF"/>
              </a:solidFill>
              <a:prstDash val="solid"/>
              <a:round/>
              <a:headEnd type="none" w="sm" len="sm"/>
              <a:tailEnd type="none" w="sm" len="sm"/>
            </a:ln>
          </p:spPr>
          <p:txBody>
            <a:bodyPr spcFirstLastPara="1" wrap="square" lIns="68569" tIns="68569" rIns="68569" bIns="68569" anchor="ctr" anchorCtr="0">
              <a:noAutofit/>
            </a:bodyPr>
            <a:lstStyle/>
            <a:p>
              <a:pPr marL="0" lvl="0" indent="0" algn="l" rtl="0">
                <a:spcBef>
                  <a:spcPts val="0"/>
                </a:spcBef>
                <a:spcAft>
                  <a:spcPts val="0"/>
                </a:spcAft>
                <a:buNone/>
              </a:pPr>
              <a:endParaRPr sz="1013"/>
            </a:p>
          </p:txBody>
        </p:sp>
        <p:sp>
          <p:nvSpPr>
            <p:cNvPr id="6" name="Google Shape;67;p4"/>
            <p:cNvSpPr/>
            <p:nvPr userDrawn="1"/>
          </p:nvSpPr>
          <p:spPr>
            <a:xfrm>
              <a:off x="8281082" y="2078446"/>
              <a:ext cx="1023577" cy="1037700"/>
            </a:xfrm>
            <a:prstGeom prst="rect">
              <a:avLst/>
            </a:prstGeom>
            <a:solidFill>
              <a:srgbClr val="7198A9"/>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13"/>
            </a:p>
          </p:txBody>
        </p:sp>
      </p:grpSp>
      <p:pic>
        <p:nvPicPr>
          <p:cNvPr id="14" name="Google Shape;65;p4" descr="Death_to_stock_communicate_hands_10.jpg"/>
          <p:cNvPicPr preferRelativeResize="0"/>
          <p:nvPr userDrawn="1"/>
        </p:nvPicPr>
        <p:blipFill>
          <a:blip r:embed="rId5">
            <a:alphaModFix/>
          </a:blip>
          <a:stretch>
            <a:fillRect/>
          </a:stretch>
        </p:blipFill>
        <p:spPr>
          <a:xfrm>
            <a:off x="-118" y="2339477"/>
            <a:ext cx="821387" cy="821387"/>
          </a:xfrm>
          <a:prstGeom prst="rect">
            <a:avLst/>
          </a:prstGeom>
          <a:noFill/>
          <a:ln>
            <a:noFill/>
          </a:ln>
        </p:spPr>
      </p:pic>
      <p:sp>
        <p:nvSpPr>
          <p:cNvPr id="16" name="Google Shape;74;p4"/>
          <p:cNvSpPr/>
          <p:nvPr userDrawn="1"/>
        </p:nvSpPr>
        <p:spPr>
          <a:xfrm flipH="1">
            <a:off x="1" y="3158999"/>
            <a:ext cx="821387" cy="821387"/>
          </a:xfrm>
          <a:prstGeom prst="rect">
            <a:avLst/>
          </a:prstGeom>
          <a:solidFill>
            <a:srgbClr val="CEDBE0"/>
          </a:solidFill>
          <a:ln>
            <a:noFill/>
          </a:ln>
        </p:spPr>
        <p:txBody>
          <a:bodyPr spcFirstLastPara="1" wrap="square" lIns="51427" tIns="51427" rIns="51427" bIns="51427" anchor="ctr" anchorCtr="0">
            <a:noAutofit/>
          </a:bodyPr>
          <a:lstStyle/>
          <a:p>
            <a:pPr marL="0" lvl="0" indent="0" algn="l" rtl="0">
              <a:spcBef>
                <a:spcPts val="0"/>
              </a:spcBef>
              <a:spcAft>
                <a:spcPts val="0"/>
              </a:spcAft>
              <a:buNone/>
            </a:pPr>
            <a:endParaRPr sz="1013"/>
          </a:p>
        </p:txBody>
      </p:sp>
      <p:sp>
        <p:nvSpPr>
          <p:cNvPr id="17" name="Google Shape;75;p4"/>
          <p:cNvSpPr/>
          <p:nvPr userDrawn="1"/>
        </p:nvSpPr>
        <p:spPr>
          <a:xfrm flipH="1">
            <a:off x="-3586" y="4681453"/>
            <a:ext cx="820962" cy="747575"/>
          </a:xfrm>
          <a:prstGeom prst="rect">
            <a:avLst/>
          </a:prstGeom>
          <a:solidFill>
            <a:srgbClr val="7198A9"/>
          </a:solidFill>
          <a:ln>
            <a:noFill/>
          </a:ln>
        </p:spPr>
        <p:txBody>
          <a:bodyPr spcFirstLastPara="1" wrap="square" lIns="51427" tIns="51427" rIns="51427" bIns="51427" anchor="ctr" anchorCtr="0">
            <a:noAutofit/>
          </a:bodyPr>
          <a:lstStyle/>
          <a:p>
            <a:pPr marL="0" lvl="0" indent="0" algn="l" rtl="0">
              <a:spcBef>
                <a:spcPts val="0"/>
              </a:spcBef>
              <a:spcAft>
                <a:spcPts val="0"/>
              </a:spcAft>
              <a:buNone/>
            </a:pPr>
            <a:endParaRPr sz="1013"/>
          </a:p>
        </p:txBody>
      </p:sp>
      <p:sp>
        <p:nvSpPr>
          <p:cNvPr id="18" name="Google Shape;76;p4"/>
          <p:cNvSpPr/>
          <p:nvPr userDrawn="1"/>
        </p:nvSpPr>
        <p:spPr>
          <a:xfrm flipH="1">
            <a:off x="826832" y="3981926"/>
            <a:ext cx="799122" cy="702928"/>
          </a:xfrm>
          <a:prstGeom prst="rect">
            <a:avLst/>
          </a:prstGeom>
          <a:solidFill>
            <a:srgbClr val="7198A9">
              <a:alpha val="41150"/>
            </a:srgbClr>
          </a:solidFill>
          <a:ln>
            <a:noFill/>
          </a:ln>
        </p:spPr>
        <p:txBody>
          <a:bodyPr spcFirstLastPara="1" wrap="square" lIns="51427" tIns="51427" rIns="51427" bIns="51427" anchor="ctr" anchorCtr="0">
            <a:noAutofit/>
          </a:bodyPr>
          <a:lstStyle/>
          <a:p>
            <a:pPr marL="0" lvl="0" indent="0" algn="l" rtl="0">
              <a:spcBef>
                <a:spcPts val="0"/>
              </a:spcBef>
              <a:spcAft>
                <a:spcPts val="0"/>
              </a:spcAft>
              <a:buNone/>
            </a:pPr>
            <a:endParaRPr sz="1013"/>
          </a:p>
        </p:txBody>
      </p:sp>
      <p:sp>
        <p:nvSpPr>
          <p:cNvPr id="19" name="Google Shape;77;p4"/>
          <p:cNvSpPr/>
          <p:nvPr userDrawn="1"/>
        </p:nvSpPr>
        <p:spPr>
          <a:xfrm flipH="1">
            <a:off x="812583" y="2337731"/>
            <a:ext cx="729566" cy="818165"/>
          </a:xfrm>
          <a:prstGeom prst="rect">
            <a:avLst/>
          </a:prstGeom>
          <a:solidFill>
            <a:srgbClr val="7198A9"/>
          </a:solidFill>
          <a:ln>
            <a:noFill/>
          </a:ln>
        </p:spPr>
        <p:txBody>
          <a:bodyPr spcFirstLastPara="1" wrap="square" lIns="51427" tIns="51427" rIns="51427" bIns="51427" anchor="ctr" anchorCtr="0">
            <a:noAutofit/>
          </a:bodyPr>
          <a:lstStyle/>
          <a:p>
            <a:pPr marL="0" lvl="0" indent="0" algn="l" rtl="0">
              <a:spcBef>
                <a:spcPts val="0"/>
              </a:spcBef>
              <a:spcAft>
                <a:spcPts val="0"/>
              </a:spcAft>
              <a:buNone/>
            </a:pPr>
            <a:endParaRPr sz="1013"/>
          </a:p>
        </p:txBody>
      </p:sp>
      <p:sp>
        <p:nvSpPr>
          <p:cNvPr id="20" name="Google Shape;78;p4"/>
          <p:cNvSpPr/>
          <p:nvPr userDrawn="1"/>
        </p:nvSpPr>
        <p:spPr>
          <a:xfrm flipH="1">
            <a:off x="410694" y="3564819"/>
            <a:ext cx="410575" cy="410575"/>
          </a:xfrm>
          <a:prstGeom prst="rect">
            <a:avLst/>
          </a:prstGeom>
          <a:solidFill>
            <a:srgbClr val="7198A9">
              <a:alpha val="41150"/>
            </a:srgbClr>
          </a:solidFill>
          <a:ln>
            <a:noFill/>
          </a:ln>
        </p:spPr>
        <p:txBody>
          <a:bodyPr spcFirstLastPara="1" wrap="square" lIns="51427" tIns="51427" rIns="51427" bIns="51427" anchor="ctr" anchorCtr="0">
            <a:noAutofit/>
          </a:bodyPr>
          <a:lstStyle/>
          <a:p>
            <a:pPr marL="0" lvl="0" indent="0" algn="l" rtl="0">
              <a:spcBef>
                <a:spcPts val="0"/>
              </a:spcBef>
              <a:spcAft>
                <a:spcPts val="0"/>
              </a:spcAft>
              <a:buNone/>
            </a:pPr>
            <a:endParaRPr sz="1013"/>
          </a:p>
        </p:txBody>
      </p:sp>
      <p:grpSp>
        <p:nvGrpSpPr>
          <p:cNvPr id="21" name="Google Shape;80;p4"/>
          <p:cNvGrpSpPr/>
          <p:nvPr userDrawn="1"/>
        </p:nvGrpSpPr>
        <p:grpSpPr>
          <a:xfrm>
            <a:off x="1035278" y="4133009"/>
            <a:ext cx="382230" cy="400762"/>
            <a:chOff x="5961125" y="1623900"/>
            <a:chExt cx="427450" cy="448175"/>
          </a:xfrm>
        </p:grpSpPr>
        <p:sp>
          <p:nvSpPr>
            <p:cNvPr id="22" name="Google Shape;81;p4"/>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13"/>
            </a:p>
          </p:txBody>
        </p:sp>
        <p:sp>
          <p:nvSpPr>
            <p:cNvPr id="23" name="Google Shape;82;p4"/>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13"/>
            </a:p>
          </p:txBody>
        </p:sp>
        <p:sp>
          <p:nvSpPr>
            <p:cNvPr id="24" name="Google Shape;83;p4"/>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13"/>
            </a:p>
          </p:txBody>
        </p:sp>
        <p:sp>
          <p:nvSpPr>
            <p:cNvPr id="25" name="Google Shape;84;p4"/>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13"/>
            </a:p>
          </p:txBody>
        </p:sp>
        <p:sp>
          <p:nvSpPr>
            <p:cNvPr id="26" name="Google Shape;85;p4"/>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13"/>
            </a:p>
          </p:txBody>
        </p:sp>
        <p:sp>
          <p:nvSpPr>
            <p:cNvPr id="27" name="Google Shape;86;p4"/>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13"/>
            </a:p>
          </p:txBody>
        </p:sp>
        <p:sp>
          <p:nvSpPr>
            <p:cNvPr id="28" name="Google Shape;87;p4"/>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13"/>
            </a:p>
          </p:txBody>
        </p:sp>
      </p:grpSp>
      <p:pic>
        <p:nvPicPr>
          <p:cNvPr id="30" name="Picture 2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191292" y="6419109"/>
            <a:ext cx="992858" cy="406536"/>
          </a:xfrm>
          <a:prstGeom prst="rect">
            <a:avLst/>
          </a:prstGeom>
        </p:spPr>
      </p:pic>
      <p:sp>
        <p:nvSpPr>
          <p:cNvPr id="35" name="Title 34"/>
          <p:cNvSpPr>
            <a:spLocks noGrp="1"/>
          </p:cNvSpPr>
          <p:nvPr userDrawn="1">
            <p:ph type="title"/>
          </p:nvPr>
        </p:nvSpPr>
        <p:spPr>
          <a:xfrm>
            <a:off x="1952709" y="784959"/>
            <a:ext cx="5238583" cy="1176438"/>
          </a:xfrm>
        </p:spPr>
        <p:txBody>
          <a:bodyPr>
            <a:normAutofit/>
          </a:bodyPr>
          <a:lstStyle>
            <a:lvl1pPr algn="ctr" defTabSz="514350" rtl="0" eaLnBrk="1" latinLnBrk="0" hangingPunct="1">
              <a:spcBef>
                <a:spcPct val="0"/>
              </a:spcBef>
              <a:buNone/>
              <a:defRPr lang="en-AU" sz="2475" kern="1200" dirty="0">
                <a:solidFill>
                  <a:srgbClr val="85293F"/>
                </a:solidFill>
                <a:latin typeface="Arial Black" panose="020B0A04020102020204" pitchFamily="34" charset="0"/>
                <a:ea typeface="+mj-ea"/>
                <a:cs typeface="+mj-cs"/>
              </a:defRPr>
            </a:lvl1pPr>
          </a:lstStyle>
          <a:p>
            <a:r>
              <a:rPr lang="en-US"/>
              <a:t>Click to edit Master title style</a:t>
            </a:r>
            <a:endParaRPr lang="en-AU"/>
          </a:p>
        </p:txBody>
      </p:sp>
      <p:sp>
        <p:nvSpPr>
          <p:cNvPr id="42" name="Content Placeholder 41"/>
          <p:cNvSpPr>
            <a:spLocks noGrp="1"/>
          </p:cNvSpPr>
          <p:nvPr>
            <p:ph sz="quarter" idx="10"/>
          </p:nvPr>
        </p:nvSpPr>
        <p:spPr>
          <a:xfrm>
            <a:off x="1989976" y="2371394"/>
            <a:ext cx="5238750" cy="324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31" name="Deakin Logo" descr="Deakin Logo">
            <a:extLst>
              <a:ext uri="{FF2B5EF4-FFF2-40B4-BE49-F238E27FC236}">
                <a16:creationId xmlns:a16="http://schemas.microsoft.com/office/drawing/2014/main" id="{69E87CCB-CBBD-4B69-825A-5D4AEE28011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b="19087"/>
          <a:stretch/>
        </p:blipFill>
        <p:spPr>
          <a:xfrm>
            <a:off x="8136114" y="6043699"/>
            <a:ext cx="1007887" cy="814303"/>
          </a:xfrm>
          <a:prstGeom prst="rect">
            <a:avLst/>
          </a:prstGeom>
        </p:spPr>
      </p:pic>
    </p:spTree>
    <p:extLst>
      <p:ext uri="{BB962C8B-B14F-4D97-AF65-F5344CB8AC3E}">
        <p14:creationId xmlns:p14="http://schemas.microsoft.com/office/powerpoint/2010/main" val="829302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D6C48AD-F3A6-469C-9441-DE765F034623}" type="slidenum">
              <a:rPr lang="en-AU" smtClean="0"/>
              <a:pPr/>
              <a:t>‹#›</a:t>
            </a:fld>
            <a:endParaRPr lang="en-AU"/>
          </a:p>
        </p:txBody>
      </p:sp>
      <p:sp>
        <p:nvSpPr>
          <p:cNvPr id="4" name="Content Placeholder 8"/>
          <p:cNvSpPr>
            <a:spLocks noGrp="1"/>
          </p:cNvSpPr>
          <p:nvPr>
            <p:ph sz="quarter" idx="12"/>
          </p:nvPr>
        </p:nvSpPr>
        <p:spPr>
          <a:xfrm>
            <a:off x="1075268" y="1854733"/>
            <a:ext cx="6429461" cy="378406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itle 1"/>
          <p:cNvSpPr>
            <a:spLocks noGrp="1"/>
          </p:cNvSpPr>
          <p:nvPr>
            <p:ph type="title" hasCustomPrompt="1"/>
          </p:nvPr>
        </p:nvSpPr>
        <p:spPr>
          <a:xfrm>
            <a:off x="1075268" y="634438"/>
            <a:ext cx="6429461" cy="909897"/>
          </a:xfrm>
        </p:spPr>
        <p:txBody>
          <a:bodyPr/>
          <a:lstStyle>
            <a:lvl1pPr>
              <a:defRPr>
                <a:solidFill>
                  <a:srgbClr val="85293F"/>
                </a:solidFill>
                <a:latin typeface="Arial Black" panose="020B0A04020102020204" pitchFamily="34" charset="0"/>
              </a:defRPr>
            </a:lvl1pPr>
          </a:lstStyle>
          <a:p>
            <a:r>
              <a:rPr lang="en-AU"/>
              <a:t>&lt;title&gt;</a:t>
            </a:r>
          </a:p>
        </p:txBody>
      </p:sp>
      <p:sp>
        <p:nvSpPr>
          <p:cNvPr id="20" name="TextBox 19">
            <a:extLst>
              <a:ext uri="{FF2B5EF4-FFF2-40B4-BE49-F238E27FC236}">
                <a16:creationId xmlns:a16="http://schemas.microsoft.com/office/drawing/2014/main" id="{7F5A33DE-B2BE-463B-A19E-E1BAE531339F}"/>
              </a:ext>
            </a:extLst>
          </p:cNvPr>
          <p:cNvSpPr txBox="1"/>
          <p:nvPr userDrawn="1"/>
        </p:nvSpPr>
        <p:spPr>
          <a:xfrm>
            <a:off x="2256513" y="-33192"/>
            <a:ext cx="718200" cy="300082"/>
          </a:xfrm>
          <a:prstGeom prst="rect">
            <a:avLst/>
          </a:prstGeom>
          <a:noFill/>
        </p:spPr>
        <p:txBody>
          <a:bodyPr wrap="square" rtlCol="0">
            <a:spAutoFit/>
          </a:bodyPr>
          <a:lstStyle/>
          <a:p>
            <a:pPr algn="ctr"/>
            <a:r>
              <a:rPr lang="en-GB" sz="675">
                <a:solidFill>
                  <a:schemeClr val="bg1"/>
                </a:solidFill>
              </a:rPr>
              <a:t>Work with AUASB</a:t>
            </a:r>
            <a:endParaRPr lang="en-AU" sz="675">
              <a:solidFill>
                <a:schemeClr val="bg1"/>
              </a:solidFill>
            </a:endParaRPr>
          </a:p>
        </p:txBody>
      </p:sp>
      <p:grpSp>
        <p:nvGrpSpPr>
          <p:cNvPr id="29" name="Group 28"/>
          <p:cNvGrpSpPr/>
          <p:nvPr userDrawn="1"/>
        </p:nvGrpSpPr>
        <p:grpSpPr>
          <a:xfrm>
            <a:off x="0" y="-33363"/>
            <a:ext cx="4197600" cy="458162"/>
            <a:chOff x="0" y="-33363"/>
            <a:chExt cx="4197600" cy="458162"/>
          </a:xfrm>
        </p:grpSpPr>
        <p:grpSp>
          <p:nvGrpSpPr>
            <p:cNvPr id="30" name="Group 29">
              <a:extLst>
                <a:ext uri="{FF2B5EF4-FFF2-40B4-BE49-F238E27FC236}">
                  <a16:creationId xmlns:a16="http://schemas.microsoft.com/office/drawing/2014/main" id="{F4674F49-181B-471C-8E8B-CB93C0D923CD}"/>
                </a:ext>
              </a:extLst>
            </p:cNvPr>
            <p:cNvGrpSpPr/>
            <p:nvPr userDrawn="1"/>
          </p:nvGrpSpPr>
          <p:grpSpPr>
            <a:xfrm>
              <a:off x="0" y="-8159"/>
              <a:ext cx="1049400" cy="311861"/>
              <a:chOff x="0" y="-8159"/>
              <a:chExt cx="1049400" cy="311861"/>
            </a:xfrm>
            <a:solidFill>
              <a:srgbClr val="DFA7A6"/>
            </a:solidFill>
          </p:grpSpPr>
          <p:sp>
            <p:nvSpPr>
              <p:cNvPr id="38" name="Rectangle: Top Corners Rounded 4">
                <a:extLst>
                  <a:ext uri="{FF2B5EF4-FFF2-40B4-BE49-F238E27FC236}">
                    <a16:creationId xmlns:a16="http://schemas.microsoft.com/office/drawing/2014/main" id="{DA8D8859-EF57-4A53-B1C0-1A0DAA46149E}"/>
                  </a:ext>
                </a:extLst>
              </p:cNvPr>
              <p:cNvSpPr/>
              <p:nvPr userDrawn="1"/>
            </p:nvSpPr>
            <p:spPr>
              <a:xfrm rot="10800000">
                <a:off x="0" y="-2"/>
                <a:ext cx="1049400" cy="303704"/>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endParaRPr lang="en-AU" sz="1350">
                  <a:effectLst/>
                </a:endParaRPr>
              </a:p>
            </p:txBody>
          </p:sp>
          <p:sp>
            <p:nvSpPr>
              <p:cNvPr id="39" name="TextBox 38">
                <a:extLst>
                  <a:ext uri="{FF2B5EF4-FFF2-40B4-BE49-F238E27FC236}">
                    <a16:creationId xmlns:a16="http://schemas.microsoft.com/office/drawing/2014/main" id="{AC564698-DAFB-4B09-A719-D387935FE148}"/>
                  </a:ext>
                </a:extLst>
              </p:cNvPr>
              <p:cNvSpPr txBox="1"/>
              <p:nvPr userDrawn="1"/>
            </p:nvSpPr>
            <p:spPr>
              <a:xfrm>
                <a:off x="16700" y="-8159"/>
                <a:ext cx="1016000" cy="253916"/>
              </a:xfrm>
              <a:prstGeom prst="rect">
                <a:avLst/>
              </a:prstGeom>
              <a:grpFill/>
            </p:spPr>
            <p:txBody>
              <a:bodyPr wrap="square" rtlCol="0">
                <a:spAutoFit/>
              </a:bodyPr>
              <a:lstStyle/>
              <a:p>
                <a:pPr algn="ctr"/>
                <a:r>
                  <a:rPr lang="en-GB" sz="525" dirty="0">
                    <a:solidFill>
                      <a:schemeClr val="bg1"/>
                    </a:solidFill>
                  </a:rPr>
                  <a:t>Why  take impactful</a:t>
                </a:r>
                <a:r>
                  <a:rPr lang="en-GB" sz="525" baseline="0" dirty="0">
                    <a:solidFill>
                      <a:schemeClr val="bg1"/>
                    </a:solidFill>
                  </a:rPr>
                  <a:t> Research?</a:t>
                </a:r>
                <a:endParaRPr lang="en-AU" sz="525" dirty="0">
                  <a:solidFill>
                    <a:schemeClr val="bg1"/>
                  </a:solidFill>
                </a:endParaRPr>
              </a:p>
            </p:txBody>
          </p:sp>
        </p:grpSp>
        <p:grpSp>
          <p:nvGrpSpPr>
            <p:cNvPr id="31" name="Group 30">
              <a:extLst>
                <a:ext uri="{FF2B5EF4-FFF2-40B4-BE49-F238E27FC236}">
                  <a16:creationId xmlns:a16="http://schemas.microsoft.com/office/drawing/2014/main" id="{BD04B182-EE16-4ABD-8DB1-2D394D0B9B29}"/>
                </a:ext>
              </a:extLst>
            </p:cNvPr>
            <p:cNvGrpSpPr/>
            <p:nvPr userDrawn="1"/>
          </p:nvGrpSpPr>
          <p:grpSpPr>
            <a:xfrm>
              <a:off x="1049400" y="-23196"/>
              <a:ext cx="1049400" cy="347234"/>
              <a:chOff x="1049400" y="-23196"/>
              <a:chExt cx="1049400" cy="347234"/>
            </a:xfrm>
          </p:grpSpPr>
          <p:sp>
            <p:nvSpPr>
              <p:cNvPr id="36" name="Rectangle: Top Corners Rounded 14">
                <a:extLst>
                  <a:ext uri="{FF2B5EF4-FFF2-40B4-BE49-F238E27FC236}">
                    <a16:creationId xmlns:a16="http://schemas.microsoft.com/office/drawing/2014/main" id="{59D675C5-8FA6-43B4-AE81-61CCE475C86D}"/>
                  </a:ext>
                </a:extLst>
              </p:cNvPr>
              <p:cNvSpPr/>
              <p:nvPr userDrawn="1"/>
            </p:nvSpPr>
            <p:spPr>
              <a:xfrm rot="10800000">
                <a:off x="1049400" y="-1097"/>
                <a:ext cx="1049400" cy="325135"/>
              </a:xfrm>
              <a:prstGeom prst="round2SameRect">
                <a:avLst/>
              </a:prstGeom>
              <a:solidFill>
                <a:srgbClr val="CEDBE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endParaRPr lang="en-AU" sz="1350">
                  <a:effectLst/>
                </a:endParaRPr>
              </a:p>
            </p:txBody>
          </p:sp>
          <p:sp>
            <p:nvSpPr>
              <p:cNvPr id="37" name="TextBox 36">
                <a:extLst>
                  <a:ext uri="{FF2B5EF4-FFF2-40B4-BE49-F238E27FC236}">
                    <a16:creationId xmlns:a16="http://schemas.microsoft.com/office/drawing/2014/main" id="{1CF61CA3-4FD9-4BC5-8A2A-53E7F280B094}"/>
                  </a:ext>
                </a:extLst>
              </p:cNvPr>
              <p:cNvSpPr txBox="1"/>
              <p:nvPr userDrawn="1"/>
            </p:nvSpPr>
            <p:spPr>
              <a:xfrm>
                <a:off x="1215000" y="-23196"/>
                <a:ext cx="718200" cy="300082"/>
              </a:xfrm>
              <a:prstGeom prst="rect">
                <a:avLst/>
              </a:prstGeom>
              <a:noFill/>
            </p:spPr>
            <p:txBody>
              <a:bodyPr wrap="square" rtlCol="0">
                <a:spAutoFit/>
              </a:bodyPr>
              <a:lstStyle/>
              <a:p>
                <a:pPr marL="0" algn="ctr" defTabSz="685800" rtl="0" eaLnBrk="1" latinLnBrk="0" hangingPunct="1"/>
                <a:r>
                  <a:rPr lang="en-GB" sz="675" kern="1200" dirty="0">
                    <a:solidFill>
                      <a:schemeClr val="bg1"/>
                    </a:solidFill>
                    <a:latin typeface="+mn-lt"/>
                    <a:ea typeface="+mn-ea"/>
                    <a:cs typeface="+mn-cs"/>
                  </a:rPr>
                  <a:t>Archival Research</a:t>
                </a:r>
                <a:endParaRPr lang="en-AU" sz="675" kern="1200" dirty="0">
                  <a:solidFill>
                    <a:schemeClr val="bg1"/>
                  </a:solidFill>
                  <a:latin typeface="+mn-lt"/>
                  <a:ea typeface="+mn-ea"/>
                  <a:cs typeface="+mn-cs"/>
                </a:endParaRPr>
              </a:p>
            </p:txBody>
          </p:sp>
        </p:grpSp>
        <p:sp>
          <p:nvSpPr>
            <p:cNvPr id="32" name="Rectangle: Top Corners Rounded 17">
              <a:extLst>
                <a:ext uri="{FF2B5EF4-FFF2-40B4-BE49-F238E27FC236}">
                  <a16:creationId xmlns:a16="http://schemas.microsoft.com/office/drawing/2014/main" id="{725A617B-828F-4255-9957-4E628165957E}"/>
                </a:ext>
              </a:extLst>
            </p:cNvPr>
            <p:cNvSpPr/>
            <p:nvPr userDrawn="1"/>
          </p:nvSpPr>
          <p:spPr>
            <a:xfrm rot="10800000">
              <a:off x="2098800" y="-1098"/>
              <a:ext cx="1049400" cy="425897"/>
            </a:xfrm>
            <a:prstGeom prst="round2SameRect">
              <a:avLst/>
            </a:prstGeom>
            <a:solidFill>
              <a:srgbClr val="FAA99C"/>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endParaRPr lang="en-AU" sz="1350">
                <a:effectLst/>
              </a:endParaRPr>
            </a:p>
          </p:txBody>
        </p:sp>
        <p:sp>
          <p:nvSpPr>
            <p:cNvPr id="33" name="TextBox 32">
              <a:extLst>
                <a:ext uri="{FF2B5EF4-FFF2-40B4-BE49-F238E27FC236}">
                  <a16:creationId xmlns:a16="http://schemas.microsoft.com/office/drawing/2014/main" id="{C1C9FF71-B66D-4199-9D68-F33EA0E55FBE}"/>
                </a:ext>
              </a:extLst>
            </p:cNvPr>
            <p:cNvSpPr txBox="1"/>
            <p:nvPr userDrawn="1"/>
          </p:nvSpPr>
          <p:spPr>
            <a:xfrm>
              <a:off x="2193893" y="11795"/>
              <a:ext cx="859213" cy="323165"/>
            </a:xfrm>
            <a:prstGeom prst="rect">
              <a:avLst/>
            </a:prstGeom>
            <a:noFill/>
          </p:spPr>
          <p:txBody>
            <a:bodyPr wrap="square" rtlCol="0">
              <a:spAutoFit/>
            </a:bodyPr>
            <a:lstStyle/>
            <a:p>
              <a:pPr algn="ctr"/>
              <a:r>
                <a:rPr lang="en-GB" sz="750" dirty="0">
                  <a:solidFill>
                    <a:schemeClr val="bg1"/>
                  </a:solidFill>
                </a:rPr>
                <a:t>Behavioural</a:t>
              </a:r>
              <a:r>
                <a:rPr lang="en-GB" sz="750" baseline="0" dirty="0">
                  <a:solidFill>
                    <a:schemeClr val="bg1"/>
                  </a:solidFill>
                </a:rPr>
                <a:t> Research</a:t>
              </a:r>
              <a:endParaRPr lang="en-AU" sz="750" dirty="0">
                <a:solidFill>
                  <a:schemeClr val="bg1"/>
                </a:solidFill>
              </a:endParaRPr>
            </a:p>
          </p:txBody>
        </p:sp>
        <p:sp>
          <p:nvSpPr>
            <p:cNvPr id="34" name="Rectangle: Top Corners Rounded 17">
              <a:extLst>
                <a:ext uri="{FF2B5EF4-FFF2-40B4-BE49-F238E27FC236}">
                  <a16:creationId xmlns:a16="http://schemas.microsoft.com/office/drawing/2014/main" id="{725A617B-828F-4255-9957-4E628165957E}"/>
                </a:ext>
              </a:extLst>
            </p:cNvPr>
            <p:cNvSpPr/>
            <p:nvPr userDrawn="1"/>
          </p:nvSpPr>
          <p:spPr>
            <a:xfrm rot="10800000">
              <a:off x="3148200" y="-1098"/>
              <a:ext cx="1049400" cy="304800"/>
            </a:xfrm>
            <a:prstGeom prst="round2SameRect">
              <a:avLst/>
            </a:prstGeom>
            <a:solidFill>
              <a:srgbClr val="7198A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endParaRPr lang="en-AU" sz="1350">
                <a:effectLst/>
              </a:endParaRPr>
            </a:p>
          </p:txBody>
        </p:sp>
        <p:sp>
          <p:nvSpPr>
            <p:cNvPr id="35" name="TextBox 34">
              <a:extLst>
                <a:ext uri="{FF2B5EF4-FFF2-40B4-BE49-F238E27FC236}">
                  <a16:creationId xmlns:a16="http://schemas.microsoft.com/office/drawing/2014/main" id="{C1C9FF71-B66D-4199-9D68-F33EA0E55FBE}"/>
                </a:ext>
              </a:extLst>
            </p:cNvPr>
            <p:cNvSpPr txBox="1"/>
            <p:nvPr userDrawn="1"/>
          </p:nvSpPr>
          <p:spPr>
            <a:xfrm>
              <a:off x="3227056" y="-33363"/>
              <a:ext cx="891687" cy="196208"/>
            </a:xfrm>
            <a:prstGeom prst="rect">
              <a:avLst/>
            </a:prstGeom>
            <a:noFill/>
          </p:spPr>
          <p:txBody>
            <a:bodyPr wrap="square" rtlCol="0">
              <a:spAutoFit/>
            </a:bodyPr>
            <a:lstStyle/>
            <a:p>
              <a:pPr algn="ctr"/>
              <a:r>
                <a:rPr lang="en-GB" sz="675" dirty="0">
                  <a:solidFill>
                    <a:schemeClr val="bg1"/>
                  </a:solidFill>
                </a:rPr>
                <a:t>EISS</a:t>
              </a:r>
              <a:r>
                <a:rPr lang="en-GB" sz="675" baseline="0" dirty="0">
                  <a:solidFill>
                    <a:schemeClr val="bg1"/>
                  </a:solidFill>
                </a:rPr>
                <a:t> Implications</a:t>
              </a:r>
              <a:endParaRPr lang="en-AU" sz="675" dirty="0">
                <a:solidFill>
                  <a:schemeClr val="bg1"/>
                </a:solidFill>
              </a:endParaRPr>
            </a:p>
          </p:txBody>
        </p:sp>
      </p:grpSp>
    </p:spTree>
    <p:extLst>
      <p:ext uri="{BB962C8B-B14F-4D97-AF65-F5344CB8AC3E}">
        <p14:creationId xmlns:p14="http://schemas.microsoft.com/office/powerpoint/2010/main" val="358443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D6C48AD-F3A6-469C-9441-DE765F034623}" type="slidenum">
              <a:rPr lang="en-AU" smtClean="0"/>
              <a:pPr/>
              <a:t>‹#›</a:t>
            </a:fld>
            <a:endParaRPr lang="en-AU"/>
          </a:p>
        </p:txBody>
      </p:sp>
      <p:sp>
        <p:nvSpPr>
          <p:cNvPr id="4" name="Content Placeholder 8"/>
          <p:cNvSpPr>
            <a:spLocks noGrp="1"/>
          </p:cNvSpPr>
          <p:nvPr>
            <p:ph sz="quarter" idx="12"/>
          </p:nvPr>
        </p:nvSpPr>
        <p:spPr>
          <a:xfrm>
            <a:off x="1075268" y="1854733"/>
            <a:ext cx="6429461" cy="378406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itle 1"/>
          <p:cNvSpPr>
            <a:spLocks noGrp="1"/>
          </p:cNvSpPr>
          <p:nvPr>
            <p:ph type="title" hasCustomPrompt="1"/>
          </p:nvPr>
        </p:nvSpPr>
        <p:spPr>
          <a:xfrm>
            <a:off x="1075268" y="634438"/>
            <a:ext cx="6429461" cy="909897"/>
          </a:xfrm>
        </p:spPr>
        <p:txBody>
          <a:bodyPr/>
          <a:lstStyle>
            <a:lvl1pPr>
              <a:defRPr>
                <a:solidFill>
                  <a:srgbClr val="85293F"/>
                </a:solidFill>
                <a:latin typeface="Arial Black" panose="020B0A04020102020204" pitchFamily="34" charset="0"/>
              </a:defRPr>
            </a:lvl1pPr>
          </a:lstStyle>
          <a:p>
            <a:r>
              <a:rPr lang="en-AU"/>
              <a:t>&lt;title&gt;</a:t>
            </a:r>
          </a:p>
        </p:txBody>
      </p:sp>
    </p:spTree>
    <p:extLst>
      <p:ext uri="{BB962C8B-B14F-4D97-AF65-F5344CB8AC3E}">
        <p14:creationId xmlns:p14="http://schemas.microsoft.com/office/powerpoint/2010/main" val="3416735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D6C48AD-F3A6-469C-9441-DE765F034623}" type="slidenum">
              <a:rPr lang="en-AU" smtClean="0"/>
              <a:pPr/>
              <a:t>‹#›</a:t>
            </a:fld>
            <a:endParaRPr lang="en-AU"/>
          </a:p>
        </p:txBody>
      </p:sp>
      <p:sp>
        <p:nvSpPr>
          <p:cNvPr id="4" name="Content Placeholder 8"/>
          <p:cNvSpPr>
            <a:spLocks noGrp="1"/>
          </p:cNvSpPr>
          <p:nvPr>
            <p:ph sz="quarter" idx="12"/>
          </p:nvPr>
        </p:nvSpPr>
        <p:spPr>
          <a:xfrm>
            <a:off x="1075268" y="1854733"/>
            <a:ext cx="6429461" cy="378406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itle 1"/>
          <p:cNvSpPr>
            <a:spLocks noGrp="1"/>
          </p:cNvSpPr>
          <p:nvPr>
            <p:ph type="title" hasCustomPrompt="1"/>
          </p:nvPr>
        </p:nvSpPr>
        <p:spPr>
          <a:xfrm>
            <a:off x="1075268" y="656536"/>
            <a:ext cx="6429461" cy="909897"/>
          </a:xfrm>
        </p:spPr>
        <p:txBody>
          <a:bodyPr/>
          <a:lstStyle>
            <a:lvl1pPr>
              <a:defRPr>
                <a:solidFill>
                  <a:srgbClr val="85293F"/>
                </a:solidFill>
                <a:latin typeface="Arial Black" panose="020B0A04020102020204" pitchFamily="34" charset="0"/>
              </a:defRPr>
            </a:lvl1pPr>
          </a:lstStyle>
          <a:p>
            <a:r>
              <a:rPr lang="en-AU"/>
              <a:t>&lt;title&gt;</a:t>
            </a:r>
          </a:p>
        </p:txBody>
      </p:sp>
      <p:grpSp>
        <p:nvGrpSpPr>
          <p:cNvPr id="2" name="Group 1"/>
          <p:cNvGrpSpPr/>
          <p:nvPr userDrawn="1"/>
        </p:nvGrpSpPr>
        <p:grpSpPr>
          <a:xfrm>
            <a:off x="0" y="-33363"/>
            <a:ext cx="4197600" cy="458163"/>
            <a:chOff x="0" y="-33363"/>
            <a:chExt cx="4197600" cy="458163"/>
          </a:xfrm>
        </p:grpSpPr>
        <p:grpSp>
          <p:nvGrpSpPr>
            <p:cNvPr id="14" name="Group 13">
              <a:extLst>
                <a:ext uri="{FF2B5EF4-FFF2-40B4-BE49-F238E27FC236}">
                  <a16:creationId xmlns:a16="http://schemas.microsoft.com/office/drawing/2014/main" id="{F4674F49-181B-471C-8E8B-CB93C0D923CD}"/>
                </a:ext>
              </a:extLst>
            </p:cNvPr>
            <p:cNvGrpSpPr/>
            <p:nvPr userDrawn="1"/>
          </p:nvGrpSpPr>
          <p:grpSpPr>
            <a:xfrm>
              <a:off x="0" y="0"/>
              <a:ext cx="1049400" cy="424800"/>
              <a:chOff x="0" y="0"/>
              <a:chExt cx="1049400" cy="424800"/>
            </a:xfrm>
            <a:solidFill>
              <a:srgbClr val="DFA7A6"/>
            </a:solidFill>
          </p:grpSpPr>
          <p:sp>
            <p:nvSpPr>
              <p:cNvPr id="5" name="Rectangle: Top Corners Rounded 4">
                <a:extLst>
                  <a:ext uri="{FF2B5EF4-FFF2-40B4-BE49-F238E27FC236}">
                    <a16:creationId xmlns:a16="http://schemas.microsoft.com/office/drawing/2014/main" id="{DA8D8859-EF57-4A53-B1C0-1A0DAA46149E}"/>
                  </a:ext>
                </a:extLst>
              </p:cNvPr>
              <p:cNvSpPr/>
              <p:nvPr userDrawn="1"/>
            </p:nvSpPr>
            <p:spPr>
              <a:xfrm rot="10800000">
                <a:off x="0" y="0"/>
                <a:ext cx="1049400" cy="4248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endParaRPr lang="en-AU" sz="1350">
                  <a:effectLst/>
                </a:endParaRPr>
              </a:p>
            </p:txBody>
          </p:sp>
          <p:sp>
            <p:nvSpPr>
              <p:cNvPr id="13" name="TextBox 12">
                <a:extLst>
                  <a:ext uri="{FF2B5EF4-FFF2-40B4-BE49-F238E27FC236}">
                    <a16:creationId xmlns:a16="http://schemas.microsoft.com/office/drawing/2014/main" id="{AC564698-DAFB-4B09-A719-D387935FE148}"/>
                  </a:ext>
                </a:extLst>
              </p:cNvPr>
              <p:cNvSpPr txBox="1"/>
              <p:nvPr userDrawn="1"/>
            </p:nvSpPr>
            <p:spPr>
              <a:xfrm>
                <a:off x="16700" y="43123"/>
                <a:ext cx="1016000" cy="276999"/>
              </a:xfrm>
              <a:prstGeom prst="rect">
                <a:avLst/>
              </a:prstGeom>
              <a:grpFill/>
            </p:spPr>
            <p:txBody>
              <a:bodyPr wrap="square" rtlCol="0">
                <a:spAutoFit/>
              </a:bodyPr>
              <a:lstStyle/>
              <a:p>
                <a:pPr algn="ctr"/>
                <a:r>
                  <a:rPr lang="en-GB" sz="600" dirty="0">
                    <a:solidFill>
                      <a:schemeClr val="bg1"/>
                    </a:solidFill>
                  </a:rPr>
                  <a:t>Why  take impactful</a:t>
                </a:r>
                <a:r>
                  <a:rPr lang="en-GB" sz="600" baseline="0" dirty="0">
                    <a:solidFill>
                      <a:schemeClr val="bg1"/>
                    </a:solidFill>
                  </a:rPr>
                  <a:t> Research?</a:t>
                </a:r>
                <a:endParaRPr lang="en-AU" sz="600" dirty="0">
                  <a:solidFill>
                    <a:schemeClr val="bg1"/>
                  </a:solidFill>
                </a:endParaRPr>
              </a:p>
            </p:txBody>
          </p:sp>
        </p:grpSp>
        <p:grpSp>
          <p:nvGrpSpPr>
            <p:cNvPr id="20" name="Group 19">
              <a:extLst>
                <a:ext uri="{FF2B5EF4-FFF2-40B4-BE49-F238E27FC236}">
                  <a16:creationId xmlns:a16="http://schemas.microsoft.com/office/drawing/2014/main" id="{BD04B182-EE16-4ABD-8DB1-2D394D0B9B29}"/>
                </a:ext>
              </a:extLst>
            </p:cNvPr>
            <p:cNvGrpSpPr/>
            <p:nvPr userDrawn="1"/>
          </p:nvGrpSpPr>
          <p:grpSpPr>
            <a:xfrm>
              <a:off x="1049400" y="-33363"/>
              <a:ext cx="1049400" cy="337067"/>
              <a:chOff x="1049400" y="-33363"/>
              <a:chExt cx="1049400" cy="337067"/>
            </a:xfrm>
          </p:grpSpPr>
          <p:sp>
            <p:nvSpPr>
              <p:cNvPr id="15" name="Rectangle: Top Corners Rounded 14">
                <a:extLst>
                  <a:ext uri="{FF2B5EF4-FFF2-40B4-BE49-F238E27FC236}">
                    <a16:creationId xmlns:a16="http://schemas.microsoft.com/office/drawing/2014/main" id="{59D675C5-8FA6-43B4-AE81-61CCE475C86D}"/>
                  </a:ext>
                </a:extLst>
              </p:cNvPr>
              <p:cNvSpPr/>
              <p:nvPr userDrawn="1"/>
            </p:nvSpPr>
            <p:spPr>
              <a:xfrm rot="10800000">
                <a:off x="1049400" y="-1096"/>
                <a:ext cx="1049400" cy="304800"/>
              </a:xfrm>
              <a:prstGeom prst="round2SameRect">
                <a:avLst/>
              </a:prstGeom>
              <a:solidFill>
                <a:srgbClr val="CEDBE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endParaRPr lang="en-AU" sz="1350">
                  <a:effectLst/>
                </a:endParaRPr>
              </a:p>
            </p:txBody>
          </p:sp>
          <p:sp>
            <p:nvSpPr>
              <p:cNvPr id="16" name="TextBox 15">
                <a:extLst>
                  <a:ext uri="{FF2B5EF4-FFF2-40B4-BE49-F238E27FC236}">
                    <a16:creationId xmlns:a16="http://schemas.microsoft.com/office/drawing/2014/main" id="{1CF61CA3-4FD9-4BC5-8A2A-53E7F280B094}"/>
                  </a:ext>
                </a:extLst>
              </p:cNvPr>
              <p:cNvSpPr txBox="1"/>
              <p:nvPr userDrawn="1"/>
            </p:nvSpPr>
            <p:spPr>
              <a:xfrm>
                <a:off x="1190413" y="-33363"/>
                <a:ext cx="718200" cy="300082"/>
              </a:xfrm>
              <a:prstGeom prst="rect">
                <a:avLst/>
              </a:prstGeom>
              <a:noFill/>
            </p:spPr>
            <p:txBody>
              <a:bodyPr wrap="square" rtlCol="0">
                <a:spAutoFit/>
              </a:bodyPr>
              <a:lstStyle/>
              <a:p>
                <a:pPr algn="ctr"/>
                <a:r>
                  <a:rPr lang="en-GB" sz="675" dirty="0">
                    <a:solidFill>
                      <a:schemeClr val="bg1"/>
                    </a:solidFill>
                  </a:rPr>
                  <a:t>Archival Research</a:t>
                </a:r>
                <a:endParaRPr lang="en-AU" sz="675" dirty="0">
                  <a:solidFill>
                    <a:schemeClr val="bg1"/>
                  </a:solidFill>
                </a:endParaRPr>
              </a:p>
            </p:txBody>
          </p:sp>
        </p:grpSp>
        <p:sp>
          <p:nvSpPr>
            <p:cNvPr id="18" name="Rectangle: Top Corners Rounded 17">
              <a:extLst>
                <a:ext uri="{FF2B5EF4-FFF2-40B4-BE49-F238E27FC236}">
                  <a16:creationId xmlns:a16="http://schemas.microsoft.com/office/drawing/2014/main" id="{725A617B-828F-4255-9957-4E628165957E}"/>
                </a:ext>
              </a:extLst>
            </p:cNvPr>
            <p:cNvSpPr/>
            <p:nvPr userDrawn="1"/>
          </p:nvSpPr>
          <p:spPr>
            <a:xfrm rot="10800000">
              <a:off x="2098800" y="-1097"/>
              <a:ext cx="1049400" cy="304800"/>
            </a:xfrm>
            <a:prstGeom prst="round2SameRect">
              <a:avLst/>
            </a:prstGeom>
            <a:solidFill>
              <a:srgbClr val="FAA99C"/>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endParaRPr lang="en-AU" sz="1350">
                <a:effectLst/>
              </a:endParaRPr>
            </a:p>
          </p:txBody>
        </p:sp>
        <p:sp>
          <p:nvSpPr>
            <p:cNvPr id="19" name="TextBox 18">
              <a:extLst>
                <a:ext uri="{FF2B5EF4-FFF2-40B4-BE49-F238E27FC236}">
                  <a16:creationId xmlns:a16="http://schemas.microsoft.com/office/drawing/2014/main" id="{C1C9FF71-B66D-4199-9D68-F33EA0E55FBE}"/>
                </a:ext>
              </a:extLst>
            </p:cNvPr>
            <p:cNvSpPr txBox="1"/>
            <p:nvPr userDrawn="1"/>
          </p:nvSpPr>
          <p:spPr>
            <a:xfrm>
              <a:off x="2193893" y="-27857"/>
              <a:ext cx="859213" cy="300082"/>
            </a:xfrm>
            <a:prstGeom prst="rect">
              <a:avLst/>
            </a:prstGeom>
            <a:noFill/>
          </p:spPr>
          <p:txBody>
            <a:bodyPr wrap="square" rtlCol="0">
              <a:spAutoFit/>
            </a:bodyPr>
            <a:lstStyle/>
            <a:p>
              <a:pPr algn="ctr"/>
              <a:r>
                <a:rPr lang="en-GB" sz="675" dirty="0">
                  <a:solidFill>
                    <a:schemeClr val="bg1"/>
                  </a:solidFill>
                </a:rPr>
                <a:t>Behavioural</a:t>
              </a:r>
              <a:r>
                <a:rPr lang="en-GB" sz="675" baseline="0" dirty="0">
                  <a:solidFill>
                    <a:schemeClr val="bg1"/>
                  </a:solidFill>
                </a:rPr>
                <a:t> Research</a:t>
              </a:r>
              <a:endParaRPr lang="en-AU" sz="675" dirty="0">
                <a:solidFill>
                  <a:schemeClr val="bg1"/>
                </a:solidFill>
              </a:endParaRPr>
            </a:p>
          </p:txBody>
        </p:sp>
        <p:sp>
          <p:nvSpPr>
            <p:cNvPr id="17" name="Rectangle: Top Corners Rounded 17">
              <a:extLst>
                <a:ext uri="{FF2B5EF4-FFF2-40B4-BE49-F238E27FC236}">
                  <a16:creationId xmlns:a16="http://schemas.microsoft.com/office/drawing/2014/main" id="{725A617B-828F-4255-9957-4E628165957E}"/>
                </a:ext>
              </a:extLst>
            </p:cNvPr>
            <p:cNvSpPr/>
            <p:nvPr userDrawn="1"/>
          </p:nvSpPr>
          <p:spPr>
            <a:xfrm rot="10800000">
              <a:off x="3148200" y="-1098"/>
              <a:ext cx="1049400" cy="304800"/>
            </a:xfrm>
            <a:prstGeom prst="round2SameRect">
              <a:avLst/>
            </a:prstGeom>
            <a:solidFill>
              <a:srgbClr val="7198A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endParaRPr lang="en-AU" sz="1350">
                <a:effectLst/>
              </a:endParaRPr>
            </a:p>
          </p:txBody>
        </p:sp>
        <p:sp>
          <p:nvSpPr>
            <p:cNvPr id="21" name="TextBox 20">
              <a:extLst>
                <a:ext uri="{FF2B5EF4-FFF2-40B4-BE49-F238E27FC236}">
                  <a16:creationId xmlns:a16="http://schemas.microsoft.com/office/drawing/2014/main" id="{C1C9FF71-B66D-4199-9D68-F33EA0E55FBE}"/>
                </a:ext>
              </a:extLst>
            </p:cNvPr>
            <p:cNvSpPr txBox="1"/>
            <p:nvPr userDrawn="1"/>
          </p:nvSpPr>
          <p:spPr>
            <a:xfrm>
              <a:off x="3227056" y="-33363"/>
              <a:ext cx="891687" cy="196208"/>
            </a:xfrm>
            <a:prstGeom prst="rect">
              <a:avLst/>
            </a:prstGeom>
            <a:noFill/>
          </p:spPr>
          <p:txBody>
            <a:bodyPr wrap="square" rtlCol="0">
              <a:spAutoFit/>
            </a:bodyPr>
            <a:lstStyle/>
            <a:p>
              <a:pPr algn="ctr"/>
              <a:r>
                <a:rPr lang="en-GB" sz="675" dirty="0">
                  <a:solidFill>
                    <a:schemeClr val="bg1"/>
                  </a:solidFill>
                </a:rPr>
                <a:t>EISS</a:t>
              </a:r>
              <a:r>
                <a:rPr lang="en-GB" sz="675" baseline="0" dirty="0">
                  <a:solidFill>
                    <a:schemeClr val="bg1"/>
                  </a:solidFill>
                </a:rPr>
                <a:t> Implications</a:t>
              </a:r>
              <a:endParaRPr lang="en-AU" sz="675" dirty="0">
                <a:solidFill>
                  <a:schemeClr val="bg1"/>
                </a:solidFill>
              </a:endParaRPr>
            </a:p>
          </p:txBody>
        </p:sp>
      </p:grpSp>
    </p:spTree>
    <p:extLst>
      <p:ext uri="{BB962C8B-B14F-4D97-AF65-F5344CB8AC3E}">
        <p14:creationId xmlns:p14="http://schemas.microsoft.com/office/powerpoint/2010/main" val="162962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40" name="Picture 39"/>
          <p:cNvPicPr>
            <a:picLocks noChangeAspect="1"/>
          </p:cNvPicPr>
          <p:nvPr userDrawn="1"/>
        </p:nvPicPr>
        <p:blipFill rotWithShape="1">
          <a:blip r:embed="rId2"/>
          <a:srcRect l="-263" t="-74" r="11645" b="11457"/>
          <a:stretch/>
        </p:blipFill>
        <p:spPr>
          <a:xfrm>
            <a:off x="-8805" y="4691389"/>
            <a:ext cx="1634759" cy="2179679"/>
          </a:xfrm>
          <a:prstGeom prst="rect">
            <a:avLst/>
          </a:prstGeom>
        </p:spPr>
      </p:pic>
      <p:grpSp>
        <p:nvGrpSpPr>
          <p:cNvPr id="32" name="Group 31"/>
          <p:cNvGrpSpPr/>
          <p:nvPr userDrawn="1"/>
        </p:nvGrpSpPr>
        <p:grpSpPr>
          <a:xfrm>
            <a:off x="7558017" y="2"/>
            <a:ext cx="1585984" cy="3940635"/>
            <a:chOff x="7227185" y="-1"/>
            <a:chExt cx="2084475" cy="5179214"/>
          </a:xfrm>
        </p:grpSpPr>
        <p:pic>
          <p:nvPicPr>
            <p:cNvPr id="7" name="Google Shape;68;p4" descr="DeathtoStock_Wired3.jpg"/>
            <p:cNvPicPr preferRelativeResize="0"/>
            <p:nvPr userDrawn="1"/>
          </p:nvPicPr>
          <p:blipFill>
            <a:blip r:embed="rId3">
              <a:alphaModFix/>
            </a:blip>
            <a:stretch>
              <a:fillRect/>
            </a:stretch>
          </p:blipFill>
          <p:spPr>
            <a:xfrm>
              <a:off x="7227185" y="-1"/>
              <a:ext cx="2084474" cy="2084475"/>
            </a:xfrm>
            <a:prstGeom prst="rect">
              <a:avLst/>
            </a:prstGeom>
            <a:noFill/>
            <a:ln>
              <a:noFill/>
            </a:ln>
          </p:spPr>
        </p:pic>
        <p:sp>
          <p:nvSpPr>
            <p:cNvPr id="8" name="Google Shape;70;p4"/>
            <p:cNvSpPr/>
            <p:nvPr userDrawn="1"/>
          </p:nvSpPr>
          <p:spPr>
            <a:xfrm>
              <a:off x="8273958" y="4134660"/>
              <a:ext cx="1037702" cy="1037700"/>
            </a:xfrm>
            <a:prstGeom prst="rect">
              <a:avLst/>
            </a:prstGeom>
            <a:solidFill>
              <a:srgbClr val="7198A9">
                <a:alpha val="4115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13"/>
            </a:p>
          </p:txBody>
        </p:sp>
        <p:sp>
          <p:nvSpPr>
            <p:cNvPr id="9" name="Google Shape;71;p4"/>
            <p:cNvSpPr/>
            <p:nvPr userDrawn="1"/>
          </p:nvSpPr>
          <p:spPr>
            <a:xfrm>
              <a:off x="7236184" y="3125222"/>
              <a:ext cx="1037699" cy="1037700"/>
            </a:xfrm>
            <a:prstGeom prst="rect">
              <a:avLst/>
            </a:prstGeom>
            <a:solidFill>
              <a:srgbClr val="CEDBE0"/>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13"/>
            </a:p>
          </p:txBody>
        </p:sp>
        <p:sp>
          <p:nvSpPr>
            <p:cNvPr id="10" name="Google Shape;72;p4"/>
            <p:cNvSpPr/>
            <p:nvPr userDrawn="1"/>
          </p:nvSpPr>
          <p:spPr>
            <a:xfrm>
              <a:off x="8274108" y="4654817"/>
              <a:ext cx="518700" cy="518700"/>
            </a:xfrm>
            <a:prstGeom prst="rect">
              <a:avLst/>
            </a:prstGeom>
            <a:solidFill>
              <a:srgbClr val="7198A9"/>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13"/>
            </a:p>
          </p:txBody>
        </p:sp>
        <p:sp>
          <p:nvSpPr>
            <p:cNvPr id="11" name="Google Shape;73;p4"/>
            <p:cNvSpPr/>
            <p:nvPr userDrawn="1"/>
          </p:nvSpPr>
          <p:spPr>
            <a:xfrm>
              <a:off x="8792958" y="4133504"/>
              <a:ext cx="518700" cy="518700"/>
            </a:xfrm>
            <a:prstGeom prst="rect">
              <a:avLst/>
            </a:prstGeom>
            <a:solidFill>
              <a:srgbClr val="7198A9">
                <a:alpha val="4115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13"/>
            </a:p>
          </p:txBody>
        </p:sp>
        <p:pic>
          <p:nvPicPr>
            <p:cNvPr id="12" name="Google Shape;79;p4" descr="Death_to_stock_communicate_hands_2.jpg"/>
            <p:cNvPicPr preferRelativeResize="0"/>
            <p:nvPr userDrawn="1"/>
          </p:nvPicPr>
          <p:blipFill>
            <a:blip r:embed="rId4">
              <a:alphaModFix/>
            </a:blip>
            <a:stretch>
              <a:fillRect/>
            </a:stretch>
          </p:blipFill>
          <p:spPr>
            <a:xfrm>
              <a:off x="7236033" y="4141400"/>
              <a:ext cx="1037699" cy="1037813"/>
            </a:xfrm>
            <a:prstGeom prst="rect">
              <a:avLst/>
            </a:prstGeom>
            <a:noFill/>
            <a:ln>
              <a:noFill/>
            </a:ln>
          </p:spPr>
        </p:pic>
        <p:sp>
          <p:nvSpPr>
            <p:cNvPr id="13" name="Google Shape;88;p4"/>
            <p:cNvSpPr/>
            <p:nvPr userDrawn="1"/>
          </p:nvSpPr>
          <p:spPr>
            <a:xfrm>
              <a:off x="7488497" y="3407748"/>
              <a:ext cx="479648" cy="47964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9525" cap="rnd" cmpd="sng">
              <a:solidFill>
                <a:srgbClr val="FFFFFF"/>
              </a:solidFill>
              <a:prstDash val="solid"/>
              <a:round/>
              <a:headEnd type="none" w="sm" len="sm"/>
              <a:tailEnd type="none" w="sm" len="sm"/>
            </a:ln>
          </p:spPr>
          <p:txBody>
            <a:bodyPr spcFirstLastPara="1" wrap="square" lIns="68569" tIns="68569" rIns="68569" bIns="68569" anchor="ctr" anchorCtr="0">
              <a:noAutofit/>
            </a:bodyPr>
            <a:lstStyle/>
            <a:p>
              <a:pPr marL="0" lvl="0" indent="0" algn="l" rtl="0">
                <a:spcBef>
                  <a:spcPts val="0"/>
                </a:spcBef>
                <a:spcAft>
                  <a:spcPts val="0"/>
                </a:spcAft>
                <a:buNone/>
              </a:pPr>
              <a:endParaRPr sz="1013"/>
            </a:p>
          </p:txBody>
        </p:sp>
        <p:sp>
          <p:nvSpPr>
            <p:cNvPr id="6" name="Google Shape;67;p4"/>
            <p:cNvSpPr/>
            <p:nvPr userDrawn="1"/>
          </p:nvSpPr>
          <p:spPr>
            <a:xfrm>
              <a:off x="8281082" y="2078446"/>
              <a:ext cx="1023577" cy="1037700"/>
            </a:xfrm>
            <a:prstGeom prst="rect">
              <a:avLst/>
            </a:prstGeom>
            <a:solidFill>
              <a:srgbClr val="7198A9"/>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13"/>
            </a:p>
          </p:txBody>
        </p:sp>
      </p:grpSp>
      <p:pic>
        <p:nvPicPr>
          <p:cNvPr id="14" name="Google Shape;65;p4" descr="Death_to_stock_communicate_hands_10.jpg"/>
          <p:cNvPicPr preferRelativeResize="0"/>
          <p:nvPr userDrawn="1"/>
        </p:nvPicPr>
        <p:blipFill>
          <a:blip r:embed="rId5">
            <a:alphaModFix/>
          </a:blip>
          <a:stretch>
            <a:fillRect/>
          </a:stretch>
        </p:blipFill>
        <p:spPr>
          <a:xfrm>
            <a:off x="-118" y="2339477"/>
            <a:ext cx="821387" cy="821387"/>
          </a:xfrm>
          <a:prstGeom prst="rect">
            <a:avLst/>
          </a:prstGeom>
          <a:noFill/>
          <a:ln>
            <a:noFill/>
          </a:ln>
        </p:spPr>
      </p:pic>
      <p:sp>
        <p:nvSpPr>
          <p:cNvPr id="16" name="Google Shape;74;p4"/>
          <p:cNvSpPr/>
          <p:nvPr userDrawn="1"/>
        </p:nvSpPr>
        <p:spPr>
          <a:xfrm flipH="1">
            <a:off x="1" y="3158999"/>
            <a:ext cx="821387" cy="821387"/>
          </a:xfrm>
          <a:prstGeom prst="rect">
            <a:avLst/>
          </a:prstGeom>
          <a:solidFill>
            <a:srgbClr val="CEDBE0"/>
          </a:solidFill>
          <a:ln>
            <a:noFill/>
          </a:ln>
        </p:spPr>
        <p:txBody>
          <a:bodyPr spcFirstLastPara="1" wrap="square" lIns="51427" tIns="51427" rIns="51427" bIns="51427" anchor="ctr" anchorCtr="0">
            <a:noAutofit/>
          </a:bodyPr>
          <a:lstStyle/>
          <a:p>
            <a:pPr marL="0" lvl="0" indent="0" algn="l" rtl="0">
              <a:spcBef>
                <a:spcPts val="0"/>
              </a:spcBef>
              <a:spcAft>
                <a:spcPts val="0"/>
              </a:spcAft>
              <a:buNone/>
            </a:pPr>
            <a:endParaRPr sz="1013"/>
          </a:p>
        </p:txBody>
      </p:sp>
      <p:sp>
        <p:nvSpPr>
          <p:cNvPr id="17" name="Google Shape;75;p4"/>
          <p:cNvSpPr/>
          <p:nvPr userDrawn="1"/>
        </p:nvSpPr>
        <p:spPr>
          <a:xfrm flipH="1">
            <a:off x="-3586" y="4681453"/>
            <a:ext cx="820962" cy="747575"/>
          </a:xfrm>
          <a:prstGeom prst="rect">
            <a:avLst/>
          </a:prstGeom>
          <a:solidFill>
            <a:srgbClr val="7198A9"/>
          </a:solidFill>
          <a:ln>
            <a:noFill/>
          </a:ln>
        </p:spPr>
        <p:txBody>
          <a:bodyPr spcFirstLastPara="1" wrap="square" lIns="51427" tIns="51427" rIns="51427" bIns="51427" anchor="ctr" anchorCtr="0">
            <a:noAutofit/>
          </a:bodyPr>
          <a:lstStyle/>
          <a:p>
            <a:pPr marL="0" lvl="0" indent="0" algn="l" rtl="0">
              <a:spcBef>
                <a:spcPts val="0"/>
              </a:spcBef>
              <a:spcAft>
                <a:spcPts val="0"/>
              </a:spcAft>
              <a:buNone/>
            </a:pPr>
            <a:endParaRPr sz="1013"/>
          </a:p>
        </p:txBody>
      </p:sp>
      <p:sp>
        <p:nvSpPr>
          <p:cNvPr id="18" name="Google Shape;76;p4"/>
          <p:cNvSpPr/>
          <p:nvPr userDrawn="1"/>
        </p:nvSpPr>
        <p:spPr>
          <a:xfrm flipH="1">
            <a:off x="826832" y="3981926"/>
            <a:ext cx="799122" cy="702928"/>
          </a:xfrm>
          <a:prstGeom prst="rect">
            <a:avLst/>
          </a:prstGeom>
          <a:solidFill>
            <a:srgbClr val="7198A9">
              <a:alpha val="41150"/>
            </a:srgbClr>
          </a:solidFill>
          <a:ln>
            <a:noFill/>
          </a:ln>
        </p:spPr>
        <p:txBody>
          <a:bodyPr spcFirstLastPara="1" wrap="square" lIns="51427" tIns="51427" rIns="51427" bIns="51427" anchor="ctr" anchorCtr="0">
            <a:noAutofit/>
          </a:bodyPr>
          <a:lstStyle/>
          <a:p>
            <a:pPr marL="0" lvl="0" indent="0" algn="l" rtl="0">
              <a:spcBef>
                <a:spcPts val="0"/>
              </a:spcBef>
              <a:spcAft>
                <a:spcPts val="0"/>
              </a:spcAft>
              <a:buNone/>
            </a:pPr>
            <a:endParaRPr sz="1013"/>
          </a:p>
        </p:txBody>
      </p:sp>
      <p:sp>
        <p:nvSpPr>
          <p:cNvPr id="19" name="Google Shape;77;p4"/>
          <p:cNvSpPr/>
          <p:nvPr userDrawn="1"/>
        </p:nvSpPr>
        <p:spPr>
          <a:xfrm flipH="1">
            <a:off x="812583" y="2337731"/>
            <a:ext cx="729566" cy="818165"/>
          </a:xfrm>
          <a:prstGeom prst="rect">
            <a:avLst/>
          </a:prstGeom>
          <a:solidFill>
            <a:srgbClr val="7198A9"/>
          </a:solidFill>
          <a:ln>
            <a:noFill/>
          </a:ln>
        </p:spPr>
        <p:txBody>
          <a:bodyPr spcFirstLastPara="1" wrap="square" lIns="51427" tIns="51427" rIns="51427" bIns="51427" anchor="ctr" anchorCtr="0">
            <a:noAutofit/>
          </a:bodyPr>
          <a:lstStyle/>
          <a:p>
            <a:pPr marL="0" lvl="0" indent="0" algn="l" rtl="0">
              <a:spcBef>
                <a:spcPts val="0"/>
              </a:spcBef>
              <a:spcAft>
                <a:spcPts val="0"/>
              </a:spcAft>
              <a:buNone/>
            </a:pPr>
            <a:endParaRPr sz="1013"/>
          </a:p>
        </p:txBody>
      </p:sp>
      <p:sp>
        <p:nvSpPr>
          <p:cNvPr id="20" name="Google Shape;78;p4"/>
          <p:cNvSpPr/>
          <p:nvPr userDrawn="1"/>
        </p:nvSpPr>
        <p:spPr>
          <a:xfrm flipH="1">
            <a:off x="410694" y="3564819"/>
            <a:ext cx="410575" cy="410575"/>
          </a:xfrm>
          <a:prstGeom prst="rect">
            <a:avLst/>
          </a:prstGeom>
          <a:solidFill>
            <a:srgbClr val="7198A9">
              <a:alpha val="41150"/>
            </a:srgbClr>
          </a:solidFill>
          <a:ln>
            <a:noFill/>
          </a:ln>
        </p:spPr>
        <p:txBody>
          <a:bodyPr spcFirstLastPara="1" wrap="square" lIns="51427" tIns="51427" rIns="51427" bIns="51427" anchor="ctr" anchorCtr="0">
            <a:noAutofit/>
          </a:bodyPr>
          <a:lstStyle/>
          <a:p>
            <a:pPr marL="0" lvl="0" indent="0" algn="l" rtl="0">
              <a:spcBef>
                <a:spcPts val="0"/>
              </a:spcBef>
              <a:spcAft>
                <a:spcPts val="0"/>
              </a:spcAft>
              <a:buNone/>
            </a:pPr>
            <a:endParaRPr sz="1013"/>
          </a:p>
        </p:txBody>
      </p:sp>
      <p:grpSp>
        <p:nvGrpSpPr>
          <p:cNvPr id="21" name="Google Shape;80;p4"/>
          <p:cNvGrpSpPr/>
          <p:nvPr userDrawn="1"/>
        </p:nvGrpSpPr>
        <p:grpSpPr>
          <a:xfrm>
            <a:off x="1035278" y="4133009"/>
            <a:ext cx="382230" cy="400762"/>
            <a:chOff x="5961125" y="1623900"/>
            <a:chExt cx="427450" cy="448175"/>
          </a:xfrm>
        </p:grpSpPr>
        <p:sp>
          <p:nvSpPr>
            <p:cNvPr id="22" name="Google Shape;81;p4"/>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13"/>
            </a:p>
          </p:txBody>
        </p:sp>
        <p:sp>
          <p:nvSpPr>
            <p:cNvPr id="23" name="Google Shape;82;p4"/>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13"/>
            </a:p>
          </p:txBody>
        </p:sp>
        <p:sp>
          <p:nvSpPr>
            <p:cNvPr id="24" name="Google Shape;83;p4"/>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13"/>
            </a:p>
          </p:txBody>
        </p:sp>
        <p:sp>
          <p:nvSpPr>
            <p:cNvPr id="25" name="Google Shape;84;p4"/>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13"/>
            </a:p>
          </p:txBody>
        </p:sp>
        <p:sp>
          <p:nvSpPr>
            <p:cNvPr id="26" name="Google Shape;85;p4"/>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13"/>
            </a:p>
          </p:txBody>
        </p:sp>
        <p:sp>
          <p:nvSpPr>
            <p:cNvPr id="27" name="Google Shape;86;p4"/>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13"/>
            </a:p>
          </p:txBody>
        </p:sp>
        <p:sp>
          <p:nvSpPr>
            <p:cNvPr id="28" name="Google Shape;87;p4"/>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13"/>
            </a:p>
          </p:txBody>
        </p:sp>
      </p:grpSp>
      <p:pic>
        <p:nvPicPr>
          <p:cNvPr id="30" name="Picture 2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191292" y="6419109"/>
            <a:ext cx="992858" cy="406536"/>
          </a:xfrm>
          <a:prstGeom prst="rect">
            <a:avLst/>
          </a:prstGeom>
        </p:spPr>
      </p:pic>
      <p:sp>
        <p:nvSpPr>
          <p:cNvPr id="35" name="Title 34"/>
          <p:cNvSpPr>
            <a:spLocks noGrp="1"/>
          </p:cNvSpPr>
          <p:nvPr userDrawn="1">
            <p:ph type="title"/>
          </p:nvPr>
        </p:nvSpPr>
        <p:spPr>
          <a:xfrm>
            <a:off x="1952709" y="784959"/>
            <a:ext cx="5238583" cy="1176438"/>
          </a:xfrm>
        </p:spPr>
        <p:txBody>
          <a:bodyPr>
            <a:normAutofit/>
          </a:bodyPr>
          <a:lstStyle>
            <a:lvl1pPr algn="ctr" defTabSz="514350" rtl="0" eaLnBrk="1" latinLnBrk="0" hangingPunct="1">
              <a:spcBef>
                <a:spcPct val="0"/>
              </a:spcBef>
              <a:buNone/>
              <a:defRPr lang="en-AU" sz="2475" kern="1200" dirty="0">
                <a:solidFill>
                  <a:srgbClr val="85293F"/>
                </a:solidFill>
                <a:latin typeface="Arial Black" panose="020B0A04020102020204" pitchFamily="34" charset="0"/>
                <a:ea typeface="+mj-ea"/>
                <a:cs typeface="+mj-cs"/>
              </a:defRPr>
            </a:lvl1pPr>
          </a:lstStyle>
          <a:p>
            <a:r>
              <a:rPr lang="en-US"/>
              <a:t>Click to edit Master title style</a:t>
            </a:r>
            <a:endParaRPr lang="en-AU"/>
          </a:p>
        </p:txBody>
      </p:sp>
      <p:sp>
        <p:nvSpPr>
          <p:cNvPr id="42" name="Content Placeholder 41"/>
          <p:cNvSpPr>
            <a:spLocks noGrp="1"/>
          </p:cNvSpPr>
          <p:nvPr>
            <p:ph sz="quarter" idx="10"/>
          </p:nvPr>
        </p:nvSpPr>
        <p:spPr>
          <a:xfrm>
            <a:off x="1989976" y="2371394"/>
            <a:ext cx="5238750" cy="324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31" name="Deakin Logo" descr="Deakin Logo">
            <a:extLst>
              <a:ext uri="{FF2B5EF4-FFF2-40B4-BE49-F238E27FC236}">
                <a16:creationId xmlns:a16="http://schemas.microsoft.com/office/drawing/2014/main" id="{69E87CCB-CBBD-4B69-825A-5D4AEE28011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b="19087"/>
          <a:stretch/>
        </p:blipFill>
        <p:spPr>
          <a:xfrm>
            <a:off x="8136114" y="6043699"/>
            <a:ext cx="1007887" cy="814303"/>
          </a:xfrm>
          <a:prstGeom prst="rect">
            <a:avLst/>
          </a:prstGeom>
        </p:spPr>
      </p:pic>
    </p:spTree>
    <p:extLst>
      <p:ext uri="{BB962C8B-B14F-4D97-AF65-F5344CB8AC3E}">
        <p14:creationId xmlns:p14="http://schemas.microsoft.com/office/powerpoint/2010/main" val="10253166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AU"/>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7D6C48AD-F3A6-469C-9441-DE765F034623}" type="slidenum">
              <a:rPr lang="en-AU" smtClean="0"/>
              <a:t>‹#›</a:t>
            </a:fld>
            <a:endParaRPr lang="en-AU"/>
          </a:p>
        </p:txBody>
      </p:sp>
    </p:spTree>
    <p:extLst>
      <p:ext uri="{BB962C8B-B14F-4D97-AF65-F5344CB8AC3E}">
        <p14:creationId xmlns:p14="http://schemas.microsoft.com/office/powerpoint/2010/main" val="116283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Lst>
  <p:hf hdr="0" ftr="0" dt="0"/>
  <p:txStyles>
    <p:titleStyle>
      <a:lvl1pPr algn="ctr" defTabSz="514350"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5213" y="1133971"/>
            <a:ext cx="6551256" cy="909897"/>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18" name="Google Shape;201;p10"/>
          <p:cNvSpPr/>
          <p:nvPr userDrawn="1"/>
        </p:nvSpPr>
        <p:spPr>
          <a:xfrm>
            <a:off x="0" y="6305579"/>
            <a:ext cx="590124" cy="557539"/>
          </a:xfrm>
          <a:prstGeom prst="rect">
            <a:avLst/>
          </a:prstGeom>
          <a:solidFill>
            <a:srgbClr val="FAA99C"/>
          </a:solidFill>
          <a:ln>
            <a:noFill/>
          </a:ln>
        </p:spPr>
        <p:txBody>
          <a:bodyPr spcFirstLastPara="1" wrap="square" lIns="51427" tIns="51427" rIns="51427" bIns="51427" anchor="ctr" anchorCtr="0">
            <a:noAutofit/>
          </a:bodyPr>
          <a:lstStyle/>
          <a:p>
            <a:pPr marL="0" lvl="0" indent="0" algn="l" rtl="0">
              <a:spcBef>
                <a:spcPts val="0"/>
              </a:spcBef>
              <a:spcAft>
                <a:spcPts val="0"/>
              </a:spcAft>
              <a:buNone/>
            </a:pPr>
            <a:endParaRPr sz="1013"/>
          </a:p>
        </p:txBody>
      </p:sp>
      <p:sp>
        <p:nvSpPr>
          <p:cNvPr id="19" name="Google Shape;202;p10"/>
          <p:cNvSpPr/>
          <p:nvPr userDrawn="1"/>
        </p:nvSpPr>
        <p:spPr>
          <a:xfrm>
            <a:off x="3883" y="6573835"/>
            <a:ext cx="311427" cy="289283"/>
          </a:xfrm>
          <a:prstGeom prst="rect">
            <a:avLst/>
          </a:prstGeom>
          <a:solidFill>
            <a:srgbClr val="CEDBE0"/>
          </a:solidFill>
          <a:ln>
            <a:noFill/>
          </a:ln>
        </p:spPr>
        <p:txBody>
          <a:bodyPr spcFirstLastPara="1" wrap="square" lIns="51427" tIns="51427" rIns="51427" bIns="51427" anchor="ctr" anchorCtr="0">
            <a:noAutofit/>
          </a:bodyPr>
          <a:lstStyle/>
          <a:p>
            <a:pPr marL="0" lvl="0" indent="0" algn="l" rtl="0">
              <a:spcBef>
                <a:spcPts val="0"/>
              </a:spcBef>
              <a:spcAft>
                <a:spcPts val="0"/>
              </a:spcAft>
              <a:buNone/>
            </a:pPr>
            <a:endParaRPr sz="1013"/>
          </a:p>
        </p:txBody>
      </p:sp>
      <p:sp>
        <p:nvSpPr>
          <p:cNvPr id="20" name="Google Shape;203;p10"/>
          <p:cNvSpPr/>
          <p:nvPr userDrawn="1"/>
        </p:nvSpPr>
        <p:spPr>
          <a:xfrm>
            <a:off x="1" y="6014727"/>
            <a:ext cx="313113" cy="290850"/>
          </a:xfrm>
          <a:prstGeom prst="rect">
            <a:avLst/>
          </a:prstGeom>
          <a:solidFill>
            <a:srgbClr val="7198A9">
              <a:alpha val="41150"/>
            </a:srgbClr>
          </a:solidFill>
          <a:ln>
            <a:noFill/>
          </a:ln>
        </p:spPr>
        <p:txBody>
          <a:bodyPr spcFirstLastPara="1" wrap="square" lIns="51427" tIns="51427" rIns="51427" bIns="51427" anchor="ctr" anchorCtr="0">
            <a:noAutofit/>
          </a:bodyPr>
          <a:lstStyle/>
          <a:p>
            <a:pPr marL="0" lvl="0" indent="0" algn="l" rtl="0">
              <a:spcBef>
                <a:spcPts val="0"/>
              </a:spcBef>
              <a:spcAft>
                <a:spcPts val="0"/>
              </a:spcAft>
              <a:buNone/>
            </a:pPr>
            <a:endParaRPr sz="1013"/>
          </a:p>
        </p:txBody>
      </p:sp>
      <p:sp>
        <p:nvSpPr>
          <p:cNvPr id="21" name="Google Shape;203;p10"/>
          <p:cNvSpPr/>
          <p:nvPr userDrawn="1"/>
        </p:nvSpPr>
        <p:spPr>
          <a:xfrm>
            <a:off x="311173" y="6299618"/>
            <a:ext cx="278697" cy="274217"/>
          </a:xfrm>
          <a:prstGeom prst="rect">
            <a:avLst/>
          </a:prstGeom>
          <a:solidFill>
            <a:srgbClr val="7198A9">
              <a:alpha val="41150"/>
            </a:srgbClr>
          </a:solidFill>
          <a:ln>
            <a:noFill/>
          </a:ln>
        </p:spPr>
        <p:txBody>
          <a:bodyPr spcFirstLastPara="1" wrap="square" lIns="51427" tIns="51427" rIns="51427" bIns="51427" anchor="ctr" anchorCtr="0">
            <a:noAutofit/>
          </a:bodyPr>
          <a:lstStyle/>
          <a:p>
            <a:pPr marL="0" lvl="0" indent="0" algn="l" rtl="0">
              <a:spcBef>
                <a:spcPts val="0"/>
              </a:spcBef>
              <a:spcAft>
                <a:spcPts val="0"/>
              </a:spcAft>
              <a:buNone/>
            </a:pPr>
            <a:endParaRPr sz="1013"/>
          </a:p>
        </p:txBody>
      </p:sp>
      <p:sp>
        <p:nvSpPr>
          <p:cNvPr id="22" name="Slide Number Placeholder 4"/>
          <p:cNvSpPr>
            <a:spLocks noGrp="1"/>
          </p:cNvSpPr>
          <p:nvPr>
            <p:ph type="sldNum" sz="quarter" idx="4"/>
          </p:nvPr>
        </p:nvSpPr>
        <p:spPr>
          <a:xfrm>
            <a:off x="-80875" y="6507844"/>
            <a:ext cx="472922" cy="393629"/>
          </a:xfrm>
          <a:prstGeom prst="rect">
            <a:avLst/>
          </a:prstGeom>
        </p:spPr>
        <p:txBody>
          <a:bodyPr/>
          <a:lstStyle>
            <a:lvl1pPr>
              <a:defRPr>
                <a:solidFill>
                  <a:srgbClr val="7198A9"/>
                </a:solidFill>
              </a:defRPr>
            </a:lvl1pPr>
          </a:lstStyle>
          <a:p>
            <a:fld id="{7D6C48AD-F3A6-469C-9441-DE765F034623}" type="slidenum">
              <a:rPr lang="en-AU" smtClean="0"/>
              <a:pPr/>
              <a:t>‹#›</a:t>
            </a:fld>
            <a:endParaRPr lang="en-AU"/>
          </a:p>
        </p:txBody>
      </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191292" y="6419109"/>
            <a:ext cx="992858" cy="406536"/>
          </a:xfrm>
          <a:prstGeom prst="rect">
            <a:avLst/>
          </a:prstGeom>
        </p:spPr>
      </p:pic>
      <p:pic>
        <p:nvPicPr>
          <p:cNvPr id="12" name="Deakin Logo" descr="Deakin Logo">
            <a:extLst>
              <a:ext uri="{FF2B5EF4-FFF2-40B4-BE49-F238E27FC236}">
                <a16:creationId xmlns:a16="http://schemas.microsoft.com/office/drawing/2014/main" id="{69E87CCB-CBBD-4B69-825A-5D4AEE28011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b="19087"/>
          <a:stretch/>
        </p:blipFill>
        <p:spPr>
          <a:xfrm>
            <a:off x="8136114" y="6043699"/>
            <a:ext cx="1007887" cy="814303"/>
          </a:xfrm>
          <a:prstGeom prst="rect">
            <a:avLst/>
          </a:prstGeom>
        </p:spPr>
      </p:pic>
    </p:spTree>
    <p:extLst>
      <p:ext uri="{BB962C8B-B14F-4D97-AF65-F5344CB8AC3E}">
        <p14:creationId xmlns:p14="http://schemas.microsoft.com/office/powerpoint/2010/main" val="1959531050"/>
      </p:ext>
    </p:extLst>
  </p:cSld>
  <p:clrMap bg1="lt1" tx1="dk1" bg2="lt2" tx2="dk2" accent1="accent1" accent2="accent2" accent3="accent3" accent4="accent4" accent5="accent5" accent6="accent6" hlink="hlink" folHlink="folHlink"/>
  <p:sldLayoutIdLst>
    <p:sldLayoutId id="2147483683" r:id="rId1"/>
    <p:sldLayoutId id="2147483680" r:id="rId2"/>
    <p:sldLayoutId id="2147483677" r:id="rId3"/>
    <p:sldLayoutId id="2147483684" r:id="rId4"/>
  </p:sldLayoutIdLst>
  <p:hf hdr="0" ftr="0" dt="0"/>
  <p:txStyles>
    <p:titleStyle>
      <a:lvl1pPr algn="ctr" defTabSz="514350"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929" y="1163672"/>
            <a:ext cx="5266142" cy="2265328"/>
          </a:xfrm>
          <a:ln>
            <a:noFill/>
          </a:ln>
        </p:spPr>
        <p:txBody>
          <a:bodyPr>
            <a:noAutofit/>
          </a:bodyPr>
          <a:lstStyle/>
          <a:p>
            <a:r>
              <a:rPr lang="en-US" sz="4000" dirty="0">
                <a:cs typeface="Arial" panose="020B0604020202020204" pitchFamily="34" charset="0"/>
              </a:rPr>
              <a:t>Sustainability Reporting and</a:t>
            </a:r>
            <a:br>
              <a:rPr lang="en-US" sz="4000" dirty="0">
                <a:cs typeface="Arial" panose="020B0604020202020204" pitchFamily="34" charset="0"/>
              </a:rPr>
            </a:br>
            <a:r>
              <a:rPr lang="en-US" sz="4000" dirty="0">
                <a:cs typeface="Arial" panose="020B0604020202020204" pitchFamily="34" charset="0"/>
              </a:rPr>
              <a:t>Assurance Practices</a:t>
            </a:r>
            <a:endParaRPr lang="en-AU" sz="4000" dirty="0"/>
          </a:p>
        </p:txBody>
      </p:sp>
      <p:sp>
        <p:nvSpPr>
          <p:cNvPr id="3" name="Subtitle 2"/>
          <p:cNvSpPr>
            <a:spLocks noGrp="1"/>
          </p:cNvSpPr>
          <p:nvPr>
            <p:ph sz="quarter" idx="10"/>
          </p:nvPr>
        </p:nvSpPr>
        <p:spPr>
          <a:xfrm>
            <a:off x="2085282" y="3939819"/>
            <a:ext cx="5266142" cy="2368403"/>
          </a:xfrm>
        </p:spPr>
        <p:txBody>
          <a:bodyPr vert="horz" lIns="68580" tIns="34290" rIns="68580" bIns="34290" rtlCol="0" anchor="t">
            <a:normAutofit lnSpcReduction="10000"/>
          </a:bodyPr>
          <a:lstStyle/>
          <a:p>
            <a:pPr marL="0" indent="0" algn="ctr">
              <a:buNone/>
            </a:pPr>
            <a:r>
              <a:rPr lang="en-AU" sz="2800" b="1" dirty="0">
                <a:solidFill>
                  <a:srgbClr val="7198A9"/>
                </a:solidFill>
              </a:rPr>
              <a:t>2021 MMPA Conference</a:t>
            </a:r>
          </a:p>
          <a:p>
            <a:pPr marL="0" indent="0" algn="ctr">
              <a:buNone/>
            </a:pPr>
            <a:r>
              <a:rPr lang="en-AU" sz="1650" dirty="0">
                <a:solidFill>
                  <a:srgbClr val="7198A9"/>
                </a:solidFill>
              </a:rPr>
              <a:t>Presented by: </a:t>
            </a:r>
          </a:p>
          <a:p>
            <a:pPr marL="0" indent="0" algn="ctr">
              <a:buNone/>
            </a:pPr>
            <a:r>
              <a:rPr lang="en-AU" sz="2800" b="1" dirty="0">
                <a:solidFill>
                  <a:schemeClr val="tx2">
                    <a:lumMod val="75000"/>
                  </a:schemeClr>
                </a:solidFill>
              </a:rPr>
              <a:t>Roger Simnett </a:t>
            </a:r>
          </a:p>
          <a:p>
            <a:pPr marL="0" indent="0" algn="ctr">
              <a:buNone/>
            </a:pPr>
            <a:r>
              <a:rPr lang="en-AU" sz="1650" dirty="0">
                <a:solidFill>
                  <a:srgbClr val="7198A9"/>
                </a:solidFill>
              </a:rPr>
              <a:t>Emeritus Professor, UNSW Sydney and</a:t>
            </a:r>
          </a:p>
          <a:p>
            <a:pPr marL="0" indent="0" algn="ctr">
              <a:buNone/>
            </a:pPr>
            <a:r>
              <a:rPr lang="en-AU" sz="1650" dirty="0">
                <a:solidFill>
                  <a:srgbClr val="7198A9"/>
                </a:solidFill>
              </a:rPr>
              <a:t>Professorial Research Fellow, Deakin University</a:t>
            </a:r>
          </a:p>
          <a:p>
            <a:pPr marL="0" indent="0" algn="ctr">
              <a:buNone/>
            </a:pPr>
            <a:r>
              <a:rPr lang="en-AU" sz="1650" dirty="0">
                <a:solidFill>
                  <a:srgbClr val="7198A9"/>
                </a:solidFill>
              </a:rPr>
              <a:t>Member – International Auditing and Assurance Standards Board (IAASB)</a:t>
            </a:r>
          </a:p>
        </p:txBody>
      </p:sp>
    </p:spTree>
    <p:extLst>
      <p:ext uri="{BB962C8B-B14F-4D97-AF65-F5344CB8AC3E}">
        <p14:creationId xmlns:p14="http://schemas.microsoft.com/office/powerpoint/2010/main" val="4236749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37B60-7D33-4B37-BB56-717BEA2B2CB1}"/>
              </a:ext>
            </a:extLst>
          </p:cNvPr>
          <p:cNvSpPr>
            <a:spLocks noGrp="1"/>
          </p:cNvSpPr>
          <p:nvPr>
            <p:ph type="title"/>
          </p:nvPr>
        </p:nvSpPr>
        <p:spPr>
          <a:xfrm>
            <a:off x="123477" y="879376"/>
            <a:ext cx="8897045" cy="909897"/>
          </a:xfrm>
        </p:spPr>
        <p:txBody>
          <a:bodyPr>
            <a:noAutofit/>
          </a:bodyPr>
          <a:lstStyle/>
          <a:p>
            <a:r>
              <a:rPr lang="en-AU" altLang="en-US" sz="2800" b="1" dirty="0">
                <a:ea typeface="ＭＳ Ｐゴシック" panose="020B0600070205080204" pitchFamily="34" charset="-128"/>
              </a:rPr>
              <a:t>Stage 3: Do we believe the communication (credibility)</a:t>
            </a:r>
            <a:endParaRPr lang="en-AU" sz="1600" dirty="0"/>
          </a:p>
        </p:txBody>
      </p:sp>
      <p:sp>
        <p:nvSpPr>
          <p:cNvPr id="5" name="Rectangle: Top Corners Rounded 4">
            <a:extLst>
              <a:ext uri="{FF2B5EF4-FFF2-40B4-BE49-F238E27FC236}">
                <a16:creationId xmlns:a16="http://schemas.microsoft.com/office/drawing/2014/main" id="{976166BA-9E91-4F09-B175-BAC074499F70}"/>
              </a:ext>
            </a:extLst>
          </p:cNvPr>
          <p:cNvSpPr/>
          <p:nvPr/>
        </p:nvSpPr>
        <p:spPr>
          <a:xfrm flipV="1">
            <a:off x="0" y="0"/>
            <a:ext cx="1766112" cy="527282"/>
          </a:xfrm>
          <a:prstGeom prst="round2SameRect">
            <a:avLst/>
          </a:prstGeom>
          <a:solidFill>
            <a:srgbClr val="ED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Top Corners Rounded 5">
            <a:extLst>
              <a:ext uri="{FF2B5EF4-FFF2-40B4-BE49-F238E27FC236}">
                <a16:creationId xmlns:a16="http://schemas.microsoft.com/office/drawing/2014/main" id="{8145B83F-AA41-4702-9BBA-1C0466658298}"/>
              </a:ext>
            </a:extLst>
          </p:cNvPr>
          <p:cNvSpPr/>
          <p:nvPr/>
        </p:nvSpPr>
        <p:spPr>
          <a:xfrm flipV="1">
            <a:off x="183722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Top Corners Rounded 7">
            <a:extLst>
              <a:ext uri="{FF2B5EF4-FFF2-40B4-BE49-F238E27FC236}">
                <a16:creationId xmlns:a16="http://schemas.microsoft.com/office/drawing/2014/main" id="{9F1AC498-D0DE-4B47-85D0-2AFBB2CEA4B5}"/>
              </a:ext>
            </a:extLst>
          </p:cNvPr>
          <p:cNvSpPr/>
          <p:nvPr/>
        </p:nvSpPr>
        <p:spPr>
          <a:xfrm flipV="1">
            <a:off x="3674440" y="-6821"/>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Top Corners Rounded 8">
            <a:extLst>
              <a:ext uri="{FF2B5EF4-FFF2-40B4-BE49-F238E27FC236}">
                <a16:creationId xmlns:a16="http://schemas.microsoft.com/office/drawing/2014/main" id="{3A77B8AB-4509-4AE7-BCB2-E5BDC8EC127D}"/>
              </a:ext>
            </a:extLst>
          </p:cNvPr>
          <p:cNvSpPr/>
          <p:nvPr/>
        </p:nvSpPr>
        <p:spPr>
          <a:xfrm flipV="1">
            <a:off x="5526164"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Top Corners Rounded 9">
            <a:extLst>
              <a:ext uri="{FF2B5EF4-FFF2-40B4-BE49-F238E27FC236}">
                <a16:creationId xmlns:a16="http://schemas.microsoft.com/office/drawing/2014/main" id="{3335E762-9AEC-440B-B70C-0DC4DA5B9D6A}"/>
              </a:ext>
            </a:extLst>
          </p:cNvPr>
          <p:cNvSpPr/>
          <p:nvPr/>
        </p:nvSpPr>
        <p:spPr>
          <a:xfrm flipV="1">
            <a:off x="7377888"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E660B146-DDCE-4691-A99B-40AA1A7BA9D6}"/>
              </a:ext>
            </a:extLst>
          </p:cNvPr>
          <p:cNvSpPr txBox="1"/>
          <p:nvPr/>
        </p:nvSpPr>
        <p:spPr>
          <a:xfrm>
            <a:off x="0" y="48197"/>
            <a:ext cx="1766112" cy="430887"/>
          </a:xfrm>
          <a:prstGeom prst="rect">
            <a:avLst/>
          </a:prstGeom>
          <a:noFill/>
        </p:spPr>
        <p:txBody>
          <a:bodyPr wrap="square" rtlCol="0">
            <a:spAutoFit/>
          </a:bodyPr>
          <a:lstStyle/>
          <a:p>
            <a:pPr algn="ctr"/>
            <a:r>
              <a:rPr lang="en-AU" sz="1100" b="1" dirty="0"/>
              <a:t>Developing credibility and trust</a:t>
            </a:r>
          </a:p>
        </p:txBody>
      </p:sp>
      <p:sp>
        <p:nvSpPr>
          <p:cNvPr id="12" name="TextBox 11">
            <a:extLst>
              <a:ext uri="{FF2B5EF4-FFF2-40B4-BE49-F238E27FC236}">
                <a16:creationId xmlns:a16="http://schemas.microsoft.com/office/drawing/2014/main" id="{A776AED5-A633-40D7-9471-4233C4370F70}"/>
              </a:ext>
            </a:extLst>
          </p:cNvPr>
          <p:cNvSpPr txBox="1"/>
          <p:nvPr/>
        </p:nvSpPr>
        <p:spPr>
          <a:xfrm>
            <a:off x="1837220" y="48197"/>
            <a:ext cx="1766112" cy="430887"/>
          </a:xfrm>
          <a:prstGeom prst="rect">
            <a:avLst/>
          </a:prstGeom>
          <a:noFill/>
        </p:spPr>
        <p:txBody>
          <a:bodyPr wrap="square" rtlCol="0">
            <a:spAutoFit/>
          </a:bodyPr>
          <a:lstStyle/>
          <a:p>
            <a:pPr algn="ctr"/>
            <a:r>
              <a:rPr lang="en-US" sz="1100" dirty="0">
                <a:solidFill>
                  <a:schemeClr val="bg1"/>
                </a:solidFill>
              </a:rPr>
              <a:t>Current reporting trends and drivers</a:t>
            </a:r>
            <a:endParaRPr lang="en-AU" sz="1100" dirty="0">
              <a:solidFill>
                <a:schemeClr val="bg1"/>
              </a:solidFill>
            </a:endParaRPr>
          </a:p>
        </p:txBody>
      </p:sp>
      <p:sp>
        <p:nvSpPr>
          <p:cNvPr id="13" name="TextBox 12">
            <a:extLst>
              <a:ext uri="{FF2B5EF4-FFF2-40B4-BE49-F238E27FC236}">
                <a16:creationId xmlns:a16="http://schemas.microsoft.com/office/drawing/2014/main" id="{1EBECE11-1053-4667-87B4-76CC78DFA9F6}"/>
              </a:ext>
            </a:extLst>
          </p:cNvPr>
          <p:cNvSpPr txBox="1"/>
          <p:nvPr/>
        </p:nvSpPr>
        <p:spPr>
          <a:xfrm>
            <a:off x="3683876" y="48197"/>
            <a:ext cx="1766112" cy="430887"/>
          </a:xfrm>
          <a:prstGeom prst="rect">
            <a:avLst/>
          </a:prstGeom>
          <a:noFill/>
        </p:spPr>
        <p:txBody>
          <a:bodyPr wrap="square" rtlCol="0">
            <a:spAutoFit/>
          </a:bodyPr>
          <a:lstStyle/>
          <a:p>
            <a:pPr algn="ctr"/>
            <a:r>
              <a:rPr lang="en-US" sz="1100" dirty="0">
                <a:solidFill>
                  <a:schemeClr val="bg1"/>
                </a:solidFill>
              </a:rPr>
              <a:t>Current assurance standards and the IAASB</a:t>
            </a:r>
            <a:endParaRPr lang="en-AU" sz="1100" dirty="0">
              <a:solidFill>
                <a:schemeClr val="bg1"/>
              </a:solidFill>
            </a:endParaRPr>
          </a:p>
        </p:txBody>
      </p:sp>
      <p:sp>
        <p:nvSpPr>
          <p:cNvPr id="15" name="TextBox 14">
            <a:extLst>
              <a:ext uri="{FF2B5EF4-FFF2-40B4-BE49-F238E27FC236}">
                <a16:creationId xmlns:a16="http://schemas.microsoft.com/office/drawing/2014/main" id="{03D284CA-E492-4DEC-8973-3DDEBCBB259B}"/>
              </a:ext>
            </a:extLst>
          </p:cNvPr>
          <p:cNvSpPr txBox="1"/>
          <p:nvPr/>
        </p:nvSpPr>
        <p:spPr>
          <a:xfrm>
            <a:off x="7380650" y="126015"/>
            <a:ext cx="1766112" cy="261610"/>
          </a:xfrm>
          <a:prstGeom prst="rect">
            <a:avLst/>
          </a:prstGeom>
          <a:noFill/>
        </p:spPr>
        <p:txBody>
          <a:bodyPr wrap="square" rtlCol="0">
            <a:spAutoFit/>
          </a:bodyPr>
          <a:lstStyle/>
          <a:p>
            <a:pPr algn="ctr"/>
            <a:r>
              <a:rPr lang="en-AU" sz="1100" dirty="0">
                <a:solidFill>
                  <a:schemeClr val="bg1"/>
                </a:solidFill>
              </a:rPr>
              <a:t>Conclusions</a:t>
            </a:r>
          </a:p>
        </p:txBody>
      </p:sp>
      <p:grpSp>
        <p:nvGrpSpPr>
          <p:cNvPr id="19" name="Group 18">
            <a:extLst>
              <a:ext uri="{FF2B5EF4-FFF2-40B4-BE49-F238E27FC236}">
                <a16:creationId xmlns:a16="http://schemas.microsoft.com/office/drawing/2014/main" id="{0F701F93-D68F-4D1A-9891-E6F8031FFD26}"/>
              </a:ext>
            </a:extLst>
          </p:cNvPr>
          <p:cNvGrpSpPr/>
          <p:nvPr/>
        </p:nvGrpSpPr>
        <p:grpSpPr>
          <a:xfrm>
            <a:off x="872564" y="3940886"/>
            <a:ext cx="7542426" cy="1634577"/>
            <a:chOff x="880125" y="4440278"/>
            <a:chExt cx="7590357" cy="1644964"/>
          </a:xfrm>
        </p:grpSpPr>
        <p:grpSp>
          <p:nvGrpSpPr>
            <p:cNvPr id="22" name="Group 21">
              <a:extLst>
                <a:ext uri="{FF2B5EF4-FFF2-40B4-BE49-F238E27FC236}">
                  <a16:creationId xmlns:a16="http://schemas.microsoft.com/office/drawing/2014/main" id="{A3DD14B9-C198-40DF-AA2B-96F76694D114}"/>
                </a:ext>
              </a:extLst>
            </p:cNvPr>
            <p:cNvGrpSpPr>
              <a:grpSpLocks noChangeAspect="1"/>
            </p:cNvGrpSpPr>
            <p:nvPr/>
          </p:nvGrpSpPr>
          <p:grpSpPr>
            <a:xfrm>
              <a:off x="4736454" y="4440278"/>
              <a:ext cx="1313541" cy="1100769"/>
              <a:chOff x="0" y="1118678"/>
              <a:chExt cx="2610169" cy="2187364"/>
            </a:xfrm>
          </p:grpSpPr>
          <p:sp>
            <p:nvSpPr>
              <p:cNvPr id="35" name="Freeform 53">
                <a:extLst>
                  <a:ext uri="{FF2B5EF4-FFF2-40B4-BE49-F238E27FC236}">
                    <a16:creationId xmlns:a16="http://schemas.microsoft.com/office/drawing/2014/main" id="{C0B1A649-A351-45CA-A0CB-E4AF2F41EB81}"/>
                  </a:ext>
                </a:extLst>
              </p:cNvPr>
              <p:cNvSpPr>
                <a:spLocks/>
              </p:cNvSpPr>
              <p:nvPr/>
            </p:nvSpPr>
            <p:spPr bwMode="auto">
              <a:xfrm>
                <a:off x="634486" y="1118678"/>
                <a:ext cx="1845016" cy="2187364"/>
              </a:xfrm>
              <a:custGeom>
                <a:avLst/>
                <a:gdLst>
                  <a:gd name="T0" fmla="*/ 0 w 2183"/>
                  <a:gd name="T1" fmla="*/ 1276 h 2589"/>
                  <a:gd name="T2" fmla="*/ 0 w 2183"/>
                  <a:gd name="T3" fmla="*/ 2269 h 2589"/>
                  <a:gd name="T4" fmla="*/ 563 w 2183"/>
                  <a:gd name="T5" fmla="*/ 2269 h 2589"/>
                  <a:gd name="T6" fmla="*/ 1113 w 2183"/>
                  <a:gd name="T7" fmla="*/ 2513 h 2589"/>
                  <a:gd name="T8" fmla="*/ 1991 w 2183"/>
                  <a:gd name="T9" fmla="*/ 2494 h 2589"/>
                  <a:gd name="T10" fmla="*/ 2145 w 2183"/>
                  <a:gd name="T11" fmla="*/ 1164 h 2589"/>
                  <a:gd name="T12" fmla="*/ 1480 w 2183"/>
                  <a:gd name="T13" fmla="*/ 1031 h 2589"/>
                  <a:gd name="T14" fmla="*/ 1716 w 2183"/>
                  <a:gd name="T15" fmla="*/ 321 h 2589"/>
                  <a:gd name="T16" fmla="*/ 1434 w 2183"/>
                  <a:gd name="T17" fmla="*/ 77 h 2589"/>
                  <a:gd name="T18" fmla="*/ 1197 w 2183"/>
                  <a:gd name="T19" fmla="*/ 611 h 2589"/>
                  <a:gd name="T20" fmla="*/ 517 w 2183"/>
                  <a:gd name="T21" fmla="*/ 1261 h 2589"/>
                  <a:gd name="T22" fmla="*/ 0 w 2183"/>
                  <a:gd name="T23" fmla="*/ 1276 h 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3" h="2589">
                    <a:moveTo>
                      <a:pt x="0" y="1276"/>
                    </a:moveTo>
                    <a:lnTo>
                      <a:pt x="0" y="2269"/>
                    </a:lnTo>
                    <a:lnTo>
                      <a:pt x="563" y="2269"/>
                    </a:lnTo>
                    <a:cubicBezTo>
                      <a:pt x="609" y="2269"/>
                      <a:pt x="739" y="2437"/>
                      <a:pt x="1113" y="2513"/>
                    </a:cubicBezTo>
                    <a:cubicBezTo>
                      <a:pt x="1487" y="2589"/>
                      <a:pt x="1938" y="2502"/>
                      <a:pt x="1991" y="2494"/>
                    </a:cubicBezTo>
                    <a:cubicBezTo>
                      <a:pt x="2045" y="2486"/>
                      <a:pt x="2183" y="1217"/>
                      <a:pt x="2145" y="1164"/>
                    </a:cubicBezTo>
                    <a:cubicBezTo>
                      <a:pt x="2107" y="1110"/>
                      <a:pt x="1564" y="1138"/>
                      <a:pt x="1480" y="1031"/>
                    </a:cubicBezTo>
                    <a:cubicBezTo>
                      <a:pt x="1396" y="925"/>
                      <a:pt x="1747" y="642"/>
                      <a:pt x="1716" y="321"/>
                    </a:cubicBezTo>
                    <a:cubicBezTo>
                      <a:pt x="1686" y="0"/>
                      <a:pt x="1503" y="69"/>
                      <a:pt x="1434" y="77"/>
                    </a:cubicBezTo>
                    <a:cubicBezTo>
                      <a:pt x="1365" y="84"/>
                      <a:pt x="1380" y="436"/>
                      <a:pt x="1197" y="611"/>
                    </a:cubicBezTo>
                    <a:cubicBezTo>
                      <a:pt x="1014" y="787"/>
                      <a:pt x="617" y="1230"/>
                      <a:pt x="517" y="1261"/>
                    </a:cubicBezTo>
                    <a:cubicBezTo>
                      <a:pt x="418" y="1291"/>
                      <a:pt x="0" y="1276"/>
                      <a:pt x="0" y="1276"/>
                    </a:cubicBezTo>
                    <a:close/>
                  </a:path>
                </a:pathLst>
              </a:custGeom>
              <a:solidFill>
                <a:srgbClr val="EBAE78"/>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6" name="Freeform 54">
                <a:extLst>
                  <a:ext uri="{FF2B5EF4-FFF2-40B4-BE49-F238E27FC236}">
                    <a16:creationId xmlns:a16="http://schemas.microsoft.com/office/drawing/2014/main" id="{924D13BA-02F3-4C54-A76E-518DDBA8E5E5}"/>
                  </a:ext>
                </a:extLst>
              </p:cNvPr>
              <p:cNvSpPr>
                <a:spLocks/>
              </p:cNvSpPr>
              <p:nvPr/>
            </p:nvSpPr>
            <p:spPr bwMode="auto">
              <a:xfrm>
                <a:off x="728566" y="1181398"/>
                <a:ext cx="1750936" cy="2124644"/>
              </a:xfrm>
              <a:custGeom>
                <a:avLst/>
                <a:gdLst>
                  <a:gd name="T0" fmla="*/ 1882 w 2074"/>
                  <a:gd name="T1" fmla="*/ 2420 h 2515"/>
                  <a:gd name="T2" fmla="*/ 2036 w 2074"/>
                  <a:gd name="T3" fmla="*/ 1090 h 2515"/>
                  <a:gd name="T4" fmla="*/ 1371 w 2074"/>
                  <a:gd name="T5" fmla="*/ 957 h 2515"/>
                  <a:gd name="T6" fmla="*/ 1607 w 2074"/>
                  <a:gd name="T7" fmla="*/ 247 h 2515"/>
                  <a:gd name="T8" fmla="*/ 1474 w 2074"/>
                  <a:gd name="T9" fmla="*/ 0 h 2515"/>
                  <a:gd name="T10" fmla="*/ 1436 w 2074"/>
                  <a:gd name="T11" fmla="*/ 429 h 2515"/>
                  <a:gd name="T12" fmla="*/ 1148 w 2074"/>
                  <a:gd name="T13" fmla="*/ 967 h 2515"/>
                  <a:gd name="T14" fmla="*/ 974 w 2074"/>
                  <a:gd name="T15" fmla="*/ 1475 h 2515"/>
                  <a:gd name="T16" fmla="*/ 466 w 2074"/>
                  <a:gd name="T17" fmla="*/ 1664 h 2515"/>
                  <a:gd name="T18" fmla="*/ 633 w 2074"/>
                  <a:gd name="T19" fmla="*/ 1702 h 2515"/>
                  <a:gd name="T20" fmla="*/ 1164 w 2074"/>
                  <a:gd name="T21" fmla="*/ 1482 h 2515"/>
                  <a:gd name="T22" fmla="*/ 1194 w 2074"/>
                  <a:gd name="T23" fmla="*/ 1717 h 2515"/>
                  <a:gd name="T24" fmla="*/ 1148 w 2074"/>
                  <a:gd name="T25" fmla="*/ 2066 h 2515"/>
                  <a:gd name="T26" fmla="*/ 1118 w 2074"/>
                  <a:gd name="T27" fmla="*/ 2240 h 2515"/>
                  <a:gd name="T28" fmla="*/ 686 w 2074"/>
                  <a:gd name="T29" fmla="*/ 2127 h 2515"/>
                  <a:gd name="T30" fmla="*/ 474 w 2074"/>
                  <a:gd name="T31" fmla="*/ 1930 h 2515"/>
                  <a:gd name="T32" fmla="*/ 133 w 2074"/>
                  <a:gd name="T33" fmla="*/ 1717 h 2515"/>
                  <a:gd name="T34" fmla="*/ 0 w 2074"/>
                  <a:gd name="T35" fmla="*/ 2195 h 2515"/>
                  <a:gd name="T36" fmla="*/ 454 w 2074"/>
                  <a:gd name="T37" fmla="*/ 2195 h 2515"/>
                  <a:gd name="T38" fmla="*/ 1004 w 2074"/>
                  <a:gd name="T39" fmla="*/ 2439 h 2515"/>
                  <a:gd name="T40" fmla="*/ 1882 w 2074"/>
                  <a:gd name="T41" fmla="*/ 2420 h 2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74" h="2515">
                    <a:moveTo>
                      <a:pt x="1882" y="2420"/>
                    </a:moveTo>
                    <a:cubicBezTo>
                      <a:pt x="1936" y="2412"/>
                      <a:pt x="2074" y="1143"/>
                      <a:pt x="2036" y="1090"/>
                    </a:cubicBezTo>
                    <a:cubicBezTo>
                      <a:pt x="1998" y="1036"/>
                      <a:pt x="1455" y="1064"/>
                      <a:pt x="1371" y="957"/>
                    </a:cubicBezTo>
                    <a:cubicBezTo>
                      <a:pt x="1287" y="851"/>
                      <a:pt x="1638" y="568"/>
                      <a:pt x="1607" y="247"/>
                    </a:cubicBezTo>
                    <a:cubicBezTo>
                      <a:pt x="1592" y="81"/>
                      <a:pt x="1535" y="20"/>
                      <a:pt x="1474" y="0"/>
                    </a:cubicBezTo>
                    <a:cubicBezTo>
                      <a:pt x="1524" y="76"/>
                      <a:pt x="1587" y="235"/>
                      <a:pt x="1436" y="429"/>
                    </a:cubicBezTo>
                    <a:cubicBezTo>
                      <a:pt x="1224" y="702"/>
                      <a:pt x="1156" y="891"/>
                      <a:pt x="1148" y="967"/>
                    </a:cubicBezTo>
                    <a:cubicBezTo>
                      <a:pt x="1141" y="1043"/>
                      <a:pt x="1186" y="1346"/>
                      <a:pt x="974" y="1475"/>
                    </a:cubicBezTo>
                    <a:cubicBezTo>
                      <a:pt x="762" y="1604"/>
                      <a:pt x="551" y="1657"/>
                      <a:pt x="466" y="1664"/>
                    </a:cubicBezTo>
                    <a:cubicBezTo>
                      <a:pt x="375" y="1672"/>
                      <a:pt x="550" y="1717"/>
                      <a:pt x="633" y="1702"/>
                    </a:cubicBezTo>
                    <a:cubicBezTo>
                      <a:pt x="716" y="1687"/>
                      <a:pt x="1110" y="1644"/>
                      <a:pt x="1164" y="1482"/>
                    </a:cubicBezTo>
                    <a:cubicBezTo>
                      <a:pt x="1171" y="1460"/>
                      <a:pt x="1156" y="1649"/>
                      <a:pt x="1194" y="1717"/>
                    </a:cubicBezTo>
                    <a:cubicBezTo>
                      <a:pt x="1194" y="1717"/>
                      <a:pt x="1057" y="1922"/>
                      <a:pt x="1148" y="2066"/>
                    </a:cubicBezTo>
                    <a:cubicBezTo>
                      <a:pt x="1148" y="2066"/>
                      <a:pt x="1080" y="2157"/>
                      <a:pt x="1118" y="2240"/>
                    </a:cubicBezTo>
                    <a:cubicBezTo>
                      <a:pt x="1156" y="2324"/>
                      <a:pt x="792" y="2263"/>
                      <a:pt x="686" y="2127"/>
                    </a:cubicBezTo>
                    <a:cubicBezTo>
                      <a:pt x="580" y="1990"/>
                      <a:pt x="557" y="1922"/>
                      <a:pt x="474" y="1930"/>
                    </a:cubicBezTo>
                    <a:cubicBezTo>
                      <a:pt x="390" y="1937"/>
                      <a:pt x="171" y="1823"/>
                      <a:pt x="133" y="1717"/>
                    </a:cubicBezTo>
                    <a:cubicBezTo>
                      <a:pt x="108" y="1647"/>
                      <a:pt x="46" y="1960"/>
                      <a:pt x="0" y="2195"/>
                    </a:cubicBezTo>
                    <a:lnTo>
                      <a:pt x="454" y="2195"/>
                    </a:lnTo>
                    <a:cubicBezTo>
                      <a:pt x="500" y="2195"/>
                      <a:pt x="630" y="2363"/>
                      <a:pt x="1004" y="2439"/>
                    </a:cubicBezTo>
                    <a:cubicBezTo>
                      <a:pt x="1378" y="2515"/>
                      <a:pt x="1829" y="2428"/>
                      <a:pt x="1882" y="2420"/>
                    </a:cubicBezTo>
                    <a:close/>
                  </a:path>
                </a:pathLst>
              </a:custGeom>
              <a:solidFill>
                <a:srgbClr val="D58C55"/>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7" name="Freeform 55">
                <a:extLst>
                  <a:ext uri="{FF2B5EF4-FFF2-40B4-BE49-F238E27FC236}">
                    <a16:creationId xmlns:a16="http://schemas.microsoft.com/office/drawing/2014/main" id="{CFB05694-4482-4A57-ACC8-7201816B1610}"/>
                  </a:ext>
                </a:extLst>
              </p:cNvPr>
              <p:cNvSpPr>
                <a:spLocks/>
              </p:cNvSpPr>
              <p:nvPr/>
            </p:nvSpPr>
            <p:spPr bwMode="auto">
              <a:xfrm>
                <a:off x="1839234" y="2012439"/>
                <a:ext cx="768321" cy="381547"/>
              </a:xfrm>
              <a:custGeom>
                <a:avLst/>
                <a:gdLst>
                  <a:gd name="T0" fmla="*/ 821 w 909"/>
                  <a:gd name="T1" fmla="*/ 62 h 453"/>
                  <a:gd name="T2" fmla="*/ 80 w 909"/>
                  <a:gd name="T3" fmla="*/ 85 h 453"/>
                  <a:gd name="T4" fmla="*/ 157 w 909"/>
                  <a:gd name="T5" fmla="*/ 415 h 453"/>
                  <a:gd name="T6" fmla="*/ 821 w 909"/>
                  <a:gd name="T7" fmla="*/ 415 h 453"/>
                  <a:gd name="T8" fmla="*/ 821 w 909"/>
                  <a:gd name="T9" fmla="*/ 62 h 453"/>
                </a:gdLst>
                <a:ahLst/>
                <a:cxnLst>
                  <a:cxn ang="0">
                    <a:pos x="T0" y="T1"/>
                  </a:cxn>
                  <a:cxn ang="0">
                    <a:pos x="T2" y="T3"/>
                  </a:cxn>
                  <a:cxn ang="0">
                    <a:pos x="T4" y="T5"/>
                  </a:cxn>
                  <a:cxn ang="0">
                    <a:pos x="T6" y="T7"/>
                  </a:cxn>
                  <a:cxn ang="0">
                    <a:pos x="T8" y="T9"/>
                  </a:cxn>
                </a:cxnLst>
                <a:rect l="0" t="0" r="r" b="b"/>
                <a:pathLst>
                  <a:path w="909" h="453">
                    <a:moveTo>
                      <a:pt x="821" y="62"/>
                    </a:moveTo>
                    <a:cubicBezTo>
                      <a:pt x="728" y="4"/>
                      <a:pt x="161" y="0"/>
                      <a:pt x="80" y="85"/>
                    </a:cubicBezTo>
                    <a:cubicBezTo>
                      <a:pt x="0" y="170"/>
                      <a:pt x="35" y="376"/>
                      <a:pt x="157" y="415"/>
                    </a:cubicBezTo>
                    <a:cubicBezTo>
                      <a:pt x="279" y="453"/>
                      <a:pt x="733" y="438"/>
                      <a:pt x="821" y="415"/>
                    </a:cubicBezTo>
                    <a:cubicBezTo>
                      <a:pt x="909" y="391"/>
                      <a:pt x="909" y="116"/>
                      <a:pt x="821" y="62"/>
                    </a:cubicBezTo>
                    <a:close/>
                  </a:path>
                </a:pathLst>
              </a:custGeom>
              <a:solidFill>
                <a:srgbClr val="EBAE78"/>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8" name="Freeform 56">
                <a:extLst>
                  <a:ext uri="{FF2B5EF4-FFF2-40B4-BE49-F238E27FC236}">
                    <a16:creationId xmlns:a16="http://schemas.microsoft.com/office/drawing/2014/main" id="{725D4388-8E65-4054-8C6B-A5A097B61841}"/>
                  </a:ext>
                </a:extLst>
              </p:cNvPr>
              <p:cNvSpPr>
                <a:spLocks/>
              </p:cNvSpPr>
              <p:nvPr/>
            </p:nvSpPr>
            <p:spPr bwMode="auto">
              <a:xfrm>
                <a:off x="1794808" y="2318199"/>
                <a:ext cx="815361" cy="384161"/>
              </a:xfrm>
              <a:custGeom>
                <a:avLst/>
                <a:gdLst>
                  <a:gd name="T0" fmla="*/ 872 w 965"/>
                  <a:gd name="T1" fmla="*/ 62 h 454"/>
                  <a:gd name="T2" fmla="*/ 85 w 965"/>
                  <a:gd name="T3" fmla="*/ 86 h 454"/>
                  <a:gd name="T4" fmla="*/ 166 w 965"/>
                  <a:gd name="T5" fmla="*/ 415 h 454"/>
                  <a:gd name="T6" fmla="*/ 872 w 965"/>
                  <a:gd name="T7" fmla="*/ 415 h 454"/>
                  <a:gd name="T8" fmla="*/ 872 w 965"/>
                  <a:gd name="T9" fmla="*/ 62 h 454"/>
                </a:gdLst>
                <a:ahLst/>
                <a:cxnLst>
                  <a:cxn ang="0">
                    <a:pos x="T0" y="T1"/>
                  </a:cxn>
                  <a:cxn ang="0">
                    <a:pos x="T2" y="T3"/>
                  </a:cxn>
                  <a:cxn ang="0">
                    <a:pos x="T4" y="T5"/>
                  </a:cxn>
                  <a:cxn ang="0">
                    <a:pos x="T6" y="T7"/>
                  </a:cxn>
                  <a:cxn ang="0">
                    <a:pos x="T8" y="T9"/>
                  </a:cxn>
                </a:cxnLst>
                <a:rect l="0" t="0" r="r" b="b"/>
                <a:pathLst>
                  <a:path w="965" h="454">
                    <a:moveTo>
                      <a:pt x="872" y="62"/>
                    </a:moveTo>
                    <a:cubicBezTo>
                      <a:pt x="773" y="5"/>
                      <a:pt x="170" y="0"/>
                      <a:pt x="85" y="86"/>
                    </a:cubicBezTo>
                    <a:cubicBezTo>
                      <a:pt x="0" y="171"/>
                      <a:pt x="36" y="376"/>
                      <a:pt x="166" y="415"/>
                    </a:cubicBezTo>
                    <a:cubicBezTo>
                      <a:pt x="296" y="454"/>
                      <a:pt x="779" y="438"/>
                      <a:pt x="872" y="415"/>
                    </a:cubicBezTo>
                    <a:cubicBezTo>
                      <a:pt x="965" y="392"/>
                      <a:pt x="965" y="117"/>
                      <a:pt x="872" y="62"/>
                    </a:cubicBezTo>
                    <a:close/>
                  </a:path>
                </a:pathLst>
              </a:custGeom>
              <a:solidFill>
                <a:srgbClr val="EBAE78"/>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9" name="Freeform 57">
                <a:extLst>
                  <a:ext uri="{FF2B5EF4-FFF2-40B4-BE49-F238E27FC236}">
                    <a16:creationId xmlns:a16="http://schemas.microsoft.com/office/drawing/2014/main" id="{8DD73B0C-4747-4F53-8FA4-471434D10578}"/>
                  </a:ext>
                </a:extLst>
              </p:cNvPr>
              <p:cNvSpPr>
                <a:spLocks/>
              </p:cNvSpPr>
              <p:nvPr/>
            </p:nvSpPr>
            <p:spPr bwMode="auto">
              <a:xfrm>
                <a:off x="1760834" y="2634414"/>
                <a:ext cx="778774" cy="384161"/>
              </a:xfrm>
              <a:custGeom>
                <a:avLst/>
                <a:gdLst>
                  <a:gd name="T0" fmla="*/ 835 w 924"/>
                  <a:gd name="T1" fmla="*/ 62 h 454"/>
                  <a:gd name="T2" fmla="*/ 81 w 924"/>
                  <a:gd name="T3" fmla="*/ 86 h 454"/>
                  <a:gd name="T4" fmla="*/ 159 w 924"/>
                  <a:gd name="T5" fmla="*/ 415 h 454"/>
                  <a:gd name="T6" fmla="*/ 835 w 924"/>
                  <a:gd name="T7" fmla="*/ 415 h 454"/>
                  <a:gd name="T8" fmla="*/ 835 w 924"/>
                  <a:gd name="T9" fmla="*/ 62 h 454"/>
                </a:gdLst>
                <a:ahLst/>
                <a:cxnLst>
                  <a:cxn ang="0">
                    <a:pos x="T0" y="T1"/>
                  </a:cxn>
                  <a:cxn ang="0">
                    <a:pos x="T2" y="T3"/>
                  </a:cxn>
                  <a:cxn ang="0">
                    <a:pos x="T4" y="T5"/>
                  </a:cxn>
                  <a:cxn ang="0">
                    <a:pos x="T6" y="T7"/>
                  </a:cxn>
                  <a:cxn ang="0">
                    <a:pos x="T8" y="T9"/>
                  </a:cxn>
                </a:cxnLst>
                <a:rect l="0" t="0" r="r" b="b"/>
                <a:pathLst>
                  <a:path w="924" h="454">
                    <a:moveTo>
                      <a:pt x="835" y="62"/>
                    </a:moveTo>
                    <a:cubicBezTo>
                      <a:pt x="740" y="5"/>
                      <a:pt x="163" y="0"/>
                      <a:pt x="81" y="86"/>
                    </a:cubicBezTo>
                    <a:cubicBezTo>
                      <a:pt x="0" y="171"/>
                      <a:pt x="35" y="376"/>
                      <a:pt x="159" y="415"/>
                    </a:cubicBezTo>
                    <a:cubicBezTo>
                      <a:pt x="283" y="454"/>
                      <a:pt x="746" y="438"/>
                      <a:pt x="835" y="415"/>
                    </a:cubicBezTo>
                    <a:cubicBezTo>
                      <a:pt x="924" y="392"/>
                      <a:pt x="924" y="117"/>
                      <a:pt x="835" y="62"/>
                    </a:cubicBezTo>
                    <a:close/>
                  </a:path>
                </a:pathLst>
              </a:custGeom>
              <a:solidFill>
                <a:srgbClr val="EBAE78"/>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0" name="Freeform 58">
                <a:extLst>
                  <a:ext uri="{FF2B5EF4-FFF2-40B4-BE49-F238E27FC236}">
                    <a16:creationId xmlns:a16="http://schemas.microsoft.com/office/drawing/2014/main" id="{074DD34C-CAFA-43AE-9182-BD94A58046EB}"/>
                  </a:ext>
                </a:extLst>
              </p:cNvPr>
              <p:cNvSpPr>
                <a:spLocks/>
              </p:cNvSpPr>
              <p:nvPr/>
            </p:nvSpPr>
            <p:spPr bwMode="auto">
              <a:xfrm>
                <a:off x="1763448" y="2950627"/>
                <a:ext cx="700374" cy="334507"/>
              </a:xfrm>
              <a:custGeom>
                <a:avLst/>
                <a:gdLst>
                  <a:gd name="T0" fmla="*/ 751 w 831"/>
                  <a:gd name="T1" fmla="*/ 54 h 396"/>
                  <a:gd name="T2" fmla="*/ 74 w 831"/>
                  <a:gd name="T3" fmla="*/ 74 h 396"/>
                  <a:gd name="T4" fmla="*/ 144 w 831"/>
                  <a:gd name="T5" fmla="*/ 362 h 396"/>
                  <a:gd name="T6" fmla="*/ 751 w 831"/>
                  <a:gd name="T7" fmla="*/ 362 h 396"/>
                  <a:gd name="T8" fmla="*/ 751 w 831"/>
                  <a:gd name="T9" fmla="*/ 54 h 396"/>
                </a:gdLst>
                <a:ahLst/>
                <a:cxnLst>
                  <a:cxn ang="0">
                    <a:pos x="T0" y="T1"/>
                  </a:cxn>
                  <a:cxn ang="0">
                    <a:pos x="T2" y="T3"/>
                  </a:cxn>
                  <a:cxn ang="0">
                    <a:pos x="T4" y="T5"/>
                  </a:cxn>
                  <a:cxn ang="0">
                    <a:pos x="T6" y="T7"/>
                  </a:cxn>
                  <a:cxn ang="0">
                    <a:pos x="T8" y="T9"/>
                  </a:cxn>
                </a:cxnLst>
                <a:rect l="0" t="0" r="r" b="b"/>
                <a:pathLst>
                  <a:path w="831" h="396">
                    <a:moveTo>
                      <a:pt x="751" y="54"/>
                    </a:moveTo>
                    <a:cubicBezTo>
                      <a:pt x="665" y="3"/>
                      <a:pt x="147" y="0"/>
                      <a:pt x="74" y="74"/>
                    </a:cubicBezTo>
                    <a:cubicBezTo>
                      <a:pt x="0" y="149"/>
                      <a:pt x="32" y="328"/>
                      <a:pt x="144" y="362"/>
                    </a:cubicBezTo>
                    <a:cubicBezTo>
                      <a:pt x="255" y="396"/>
                      <a:pt x="671" y="383"/>
                      <a:pt x="751" y="362"/>
                    </a:cubicBezTo>
                    <a:cubicBezTo>
                      <a:pt x="831" y="342"/>
                      <a:pt x="831" y="101"/>
                      <a:pt x="751" y="54"/>
                    </a:cubicBezTo>
                    <a:close/>
                  </a:path>
                </a:pathLst>
              </a:custGeom>
              <a:solidFill>
                <a:srgbClr val="EBAE78"/>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1" name="Freeform 59">
                <a:extLst>
                  <a:ext uri="{FF2B5EF4-FFF2-40B4-BE49-F238E27FC236}">
                    <a16:creationId xmlns:a16="http://schemas.microsoft.com/office/drawing/2014/main" id="{73A7DFA7-1B73-4C4A-BA25-D4478DB34ACF}"/>
                  </a:ext>
                </a:extLst>
              </p:cNvPr>
              <p:cNvSpPr>
                <a:spLocks/>
              </p:cNvSpPr>
              <p:nvPr/>
            </p:nvSpPr>
            <p:spPr bwMode="auto">
              <a:xfrm>
                <a:off x="506432" y="2096066"/>
                <a:ext cx="376321" cy="1037496"/>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2" name="Freeform 60">
                <a:extLst>
                  <a:ext uri="{FF2B5EF4-FFF2-40B4-BE49-F238E27FC236}">
                    <a16:creationId xmlns:a16="http://schemas.microsoft.com/office/drawing/2014/main" id="{7981BFA1-F8E7-4229-A172-AB2CD00821F6}"/>
                  </a:ext>
                </a:extLst>
              </p:cNvPr>
              <p:cNvSpPr>
                <a:spLocks/>
              </p:cNvSpPr>
              <p:nvPr/>
            </p:nvSpPr>
            <p:spPr bwMode="auto">
              <a:xfrm>
                <a:off x="1870594" y="2164013"/>
                <a:ext cx="718668" cy="219520"/>
              </a:xfrm>
              <a:custGeom>
                <a:avLst/>
                <a:gdLst>
                  <a:gd name="T0" fmla="*/ 814 w 851"/>
                  <a:gd name="T1" fmla="*/ 215 h 261"/>
                  <a:gd name="T2" fmla="*/ 819 w 851"/>
                  <a:gd name="T3" fmla="*/ 208 h 261"/>
                  <a:gd name="T4" fmla="*/ 821 w 851"/>
                  <a:gd name="T5" fmla="*/ 205 h 261"/>
                  <a:gd name="T6" fmla="*/ 826 w 851"/>
                  <a:gd name="T7" fmla="*/ 195 h 261"/>
                  <a:gd name="T8" fmla="*/ 828 w 851"/>
                  <a:gd name="T9" fmla="*/ 191 h 261"/>
                  <a:gd name="T10" fmla="*/ 832 w 851"/>
                  <a:gd name="T11" fmla="*/ 183 h 261"/>
                  <a:gd name="T12" fmla="*/ 834 w 851"/>
                  <a:gd name="T13" fmla="*/ 178 h 261"/>
                  <a:gd name="T14" fmla="*/ 838 w 851"/>
                  <a:gd name="T15" fmla="*/ 166 h 261"/>
                  <a:gd name="T16" fmla="*/ 839 w 851"/>
                  <a:gd name="T17" fmla="*/ 161 h 261"/>
                  <a:gd name="T18" fmla="*/ 841 w 851"/>
                  <a:gd name="T19" fmla="*/ 152 h 261"/>
                  <a:gd name="T20" fmla="*/ 843 w 851"/>
                  <a:gd name="T21" fmla="*/ 145 h 261"/>
                  <a:gd name="T22" fmla="*/ 844 w 851"/>
                  <a:gd name="T23" fmla="*/ 137 h 261"/>
                  <a:gd name="T24" fmla="*/ 846 w 851"/>
                  <a:gd name="T25" fmla="*/ 126 h 261"/>
                  <a:gd name="T26" fmla="*/ 847 w 851"/>
                  <a:gd name="T27" fmla="*/ 117 h 261"/>
                  <a:gd name="T28" fmla="*/ 848 w 851"/>
                  <a:gd name="T29" fmla="*/ 109 h 261"/>
                  <a:gd name="T30" fmla="*/ 849 w 851"/>
                  <a:gd name="T31" fmla="*/ 101 h 261"/>
                  <a:gd name="T32" fmla="*/ 844 w 851"/>
                  <a:gd name="T33" fmla="*/ 0 h 261"/>
                  <a:gd name="T34" fmla="*/ 526 w 851"/>
                  <a:gd name="T35" fmla="*/ 188 h 261"/>
                  <a:gd name="T36" fmla="*/ 456 w 851"/>
                  <a:gd name="T37" fmla="*/ 192 h 261"/>
                  <a:gd name="T38" fmla="*/ 219 w 851"/>
                  <a:gd name="T39" fmla="*/ 166 h 261"/>
                  <a:gd name="T40" fmla="*/ 0 w 851"/>
                  <a:gd name="T41" fmla="*/ 39 h 261"/>
                  <a:gd name="T42" fmla="*/ 120 w 851"/>
                  <a:gd name="T43" fmla="*/ 236 h 261"/>
                  <a:gd name="T44" fmla="*/ 473 w 851"/>
                  <a:gd name="T45" fmla="*/ 259 h 261"/>
                  <a:gd name="T46" fmla="*/ 475 w 851"/>
                  <a:gd name="T47" fmla="*/ 259 h 261"/>
                  <a:gd name="T48" fmla="*/ 504 w 851"/>
                  <a:gd name="T49" fmla="*/ 258 h 261"/>
                  <a:gd name="T50" fmla="*/ 507 w 851"/>
                  <a:gd name="T51" fmla="*/ 258 h 261"/>
                  <a:gd name="T52" fmla="*/ 535 w 851"/>
                  <a:gd name="T53" fmla="*/ 257 h 261"/>
                  <a:gd name="T54" fmla="*/ 537 w 851"/>
                  <a:gd name="T55" fmla="*/ 257 h 261"/>
                  <a:gd name="T56" fmla="*/ 596 w 851"/>
                  <a:gd name="T57" fmla="*/ 255 h 261"/>
                  <a:gd name="T58" fmla="*/ 597 w 851"/>
                  <a:gd name="T59" fmla="*/ 255 h 261"/>
                  <a:gd name="T60" fmla="*/ 622 w 851"/>
                  <a:gd name="T61" fmla="*/ 253 h 261"/>
                  <a:gd name="T62" fmla="*/ 628 w 851"/>
                  <a:gd name="T63" fmla="*/ 253 h 261"/>
                  <a:gd name="T64" fmla="*/ 647 w 851"/>
                  <a:gd name="T65" fmla="*/ 252 h 261"/>
                  <a:gd name="T66" fmla="*/ 654 w 851"/>
                  <a:gd name="T67" fmla="*/ 251 h 261"/>
                  <a:gd name="T68" fmla="*/ 672 w 851"/>
                  <a:gd name="T69" fmla="*/ 250 h 261"/>
                  <a:gd name="T70" fmla="*/ 678 w 851"/>
                  <a:gd name="T71" fmla="*/ 249 h 261"/>
                  <a:gd name="T72" fmla="*/ 721 w 851"/>
                  <a:gd name="T73" fmla="*/ 246 h 261"/>
                  <a:gd name="T74" fmla="*/ 726 w 851"/>
                  <a:gd name="T75" fmla="*/ 245 h 261"/>
                  <a:gd name="T76" fmla="*/ 739 w 851"/>
                  <a:gd name="T77" fmla="*/ 243 h 261"/>
                  <a:gd name="T78" fmla="*/ 745 w 851"/>
                  <a:gd name="T79" fmla="*/ 243 h 261"/>
                  <a:gd name="T80" fmla="*/ 755 w 851"/>
                  <a:gd name="T81" fmla="*/ 241 h 261"/>
                  <a:gd name="T82" fmla="*/ 761 w 851"/>
                  <a:gd name="T83" fmla="*/ 240 h 261"/>
                  <a:gd name="T84" fmla="*/ 770 w 851"/>
                  <a:gd name="T85" fmla="*/ 239 h 261"/>
                  <a:gd name="T86" fmla="*/ 774 w 851"/>
                  <a:gd name="T87" fmla="*/ 238 h 261"/>
                  <a:gd name="T88" fmla="*/ 784 w 851"/>
                  <a:gd name="T89" fmla="*/ 236 h 261"/>
                  <a:gd name="T90" fmla="*/ 793 w 851"/>
                  <a:gd name="T91" fmla="*/ 232 h 261"/>
                  <a:gd name="T92" fmla="*/ 796 w 851"/>
                  <a:gd name="T93" fmla="*/ 231 h 261"/>
                  <a:gd name="T94" fmla="*/ 803 w 851"/>
                  <a:gd name="T95" fmla="*/ 226 h 261"/>
                  <a:gd name="T96" fmla="*/ 804 w 851"/>
                  <a:gd name="T97" fmla="*/ 225 h 261"/>
                  <a:gd name="T98" fmla="*/ 812 w 851"/>
                  <a:gd name="T99" fmla="*/ 217 h 261"/>
                  <a:gd name="T100" fmla="*/ 814 w 851"/>
                  <a:gd name="T101" fmla="*/ 21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1" h="261">
                    <a:moveTo>
                      <a:pt x="814" y="215"/>
                    </a:moveTo>
                    <a:cubicBezTo>
                      <a:pt x="816" y="213"/>
                      <a:pt x="817" y="210"/>
                      <a:pt x="819" y="208"/>
                    </a:cubicBezTo>
                    <a:cubicBezTo>
                      <a:pt x="820" y="207"/>
                      <a:pt x="820" y="206"/>
                      <a:pt x="821" y="205"/>
                    </a:cubicBezTo>
                    <a:cubicBezTo>
                      <a:pt x="823" y="202"/>
                      <a:pt x="825" y="199"/>
                      <a:pt x="826" y="195"/>
                    </a:cubicBezTo>
                    <a:cubicBezTo>
                      <a:pt x="827" y="194"/>
                      <a:pt x="828" y="192"/>
                      <a:pt x="828" y="191"/>
                    </a:cubicBezTo>
                    <a:cubicBezTo>
                      <a:pt x="829" y="189"/>
                      <a:pt x="831" y="186"/>
                      <a:pt x="832" y="183"/>
                    </a:cubicBezTo>
                    <a:cubicBezTo>
                      <a:pt x="832" y="181"/>
                      <a:pt x="833" y="180"/>
                      <a:pt x="834" y="178"/>
                    </a:cubicBezTo>
                    <a:cubicBezTo>
                      <a:pt x="835" y="174"/>
                      <a:pt x="836" y="170"/>
                      <a:pt x="838" y="166"/>
                    </a:cubicBezTo>
                    <a:cubicBezTo>
                      <a:pt x="838" y="164"/>
                      <a:pt x="839" y="163"/>
                      <a:pt x="839" y="161"/>
                    </a:cubicBezTo>
                    <a:cubicBezTo>
                      <a:pt x="840" y="158"/>
                      <a:pt x="841" y="155"/>
                      <a:pt x="841" y="152"/>
                    </a:cubicBezTo>
                    <a:cubicBezTo>
                      <a:pt x="842" y="150"/>
                      <a:pt x="842" y="148"/>
                      <a:pt x="843" y="145"/>
                    </a:cubicBezTo>
                    <a:cubicBezTo>
                      <a:pt x="843" y="143"/>
                      <a:pt x="844" y="140"/>
                      <a:pt x="844" y="137"/>
                    </a:cubicBezTo>
                    <a:cubicBezTo>
                      <a:pt x="845" y="133"/>
                      <a:pt x="846" y="129"/>
                      <a:pt x="846" y="126"/>
                    </a:cubicBezTo>
                    <a:cubicBezTo>
                      <a:pt x="847" y="123"/>
                      <a:pt x="847" y="120"/>
                      <a:pt x="847" y="117"/>
                    </a:cubicBezTo>
                    <a:cubicBezTo>
                      <a:pt x="848" y="114"/>
                      <a:pt x="848" y="112"/>
                      <a:pt x="848" y="109"/>
                    </a:cubicBezTo>
                    <a:cubicBezTo>
                      <a:pt x="849" y="106"/>
                      <a:pt x="849" y="104"/>
                      <a:pt x="849" y="101"/>
                    </a:cubicBezTo>
                    <a:cubicBezTo>
                      <a:pt x="851" y="68"/>
                      <a:pt x="850" y="32"/>
                      <a:pt x="844" y="0"/>
                    </a:cubicBezTo>
                    <a:cubicBezTo>
                      <a:pt x="837" y="74"/>
                      <a:pt x="784" y="188"/>
                      <a:pt x="526" y="188"/>
                    </a:cubicBezTo>
                    <a:cubicBezTo>
                      <a:pt x="498" y="188"/>
                      <a:pt x="475" y="189"/>
                      <a:pt x="456" y="192"/>
                    </a:cubicBezTo>
                    <a:cubicBezTo>
                      <a:pt x="379" y="190"/>
                      <a:pt x="298" y="182"/>
                      <a:pt x="219" y="166"/>
                    </a:cubicBezTo>
                    <a:cubicBezTo>
                      <a:pt x="80" y="139"/>
                      <a:pt x="22" y="85"/>
                      <a:pt x="0" y="39"/>
                    </a:cubicBezTo>
                    <a:cubicBezTo>
                      <a:pt x="2" y="123"/>
                      <a:pt x="44" y="212"/>
                      <a:pt x="120" y="236"/>
                    </a:cubicBezTo>
                    <a:cubicBezTo>
                      <a:pt x="182" y="255"/>
                      <a:pt x="331" y="261"/>
                      <a:pt x="473" y="259"/>
                    </a:cubicBezTo>
                    <a:cubicBezTo>
                      <a:pt x="474" y="259"/>
                      <a:pt x="475" y="259"/>
                      <a:pt x="475" y="259"/>
                    </a:cubicBezTo>
                    <a:cubicBezTo>
                      <a:pt x="485" y="259"/>
                      <a:pt x="494" y="258"/>
                      <a:pt x="504" y="258"/>
                    </a:cubicBezTo>
                    <a:cubicBezTo>
                      <a:pt x="505" y="258"/>
                      <a:pt x="506" y="258"/>
                      <a:pt x="507" y="258"/>
                    </a:cubicBezTo>
                    <a:cubicBezTo>
                      <a:pt x="516" y="258"/>
                      <a:pt x="526" y="258"/>
                      <a:pt x="535" y="257"/>
                    </a:cubicBezTo>
                    <a:lnTo>
                      <a:pt x="537" y="257"/>
                    </a:lnTo>
                    <a:cubicBezTo>
                      <a:pt x="557" y="256"/>
                      <a:pt x="577" y="256"/>
                      <a:pt x="596" y="255"/>
                    </a:cubicBezTo>
                    <a:cubicBezTo>
                      <a:pt x="596" y="255"/>
                      <a:pt x="597" y="255"/>
                      <a:pt x="597" y="255"/>
                    </a:cubicBezTo>
                    <a:cubicBezTo>
                      <a:pt x="606" y="254"/>
                      <a:pt x="614" y="254"/>
                      <a:pt x="622" y="253"/>
                    </a:cubicBezTo>
                    <a:cubicBezTo>
                      <a:pt x="624" y="253"/>
                      <a:pt x="626" y="253"/>
                      <a:pt x="628" y="253"/>
                    </a:cubicBezTo>
                    <a:cubicBezTo>
                      <a:pt x="635" y="253"/>
                      <a:pt x="641" y="252"/>
                      <a:pt x="647" y="252"/>
                    </a:cubicBezTo>
                    <a:cubicBezTo>
                      <a:pt x="650" y="252"/>
                      <a:pt x="652" y="251"/>
                      <a:pt x="654" y="251"/>
                    </a:cubicBezTo>
                    <a:cubicBezTo>
                      <a:pt x="661" y="251"/>
                      <a:pt x="667" y="250"/>
                      <a:pt x="672" y="250"/>
                    </a:cubicBezTo>
                    <a:cubicBezTo>
                      <a:pt x="674" y="250"/>
                      <a:pt x="676" y="250"/>
                      <a:pt x="678" y="249"/>
                    </a:cubicBezTo>
                    <a:cubicBezTo>
                      <a:pt x="694" y="248"/>
                      <a:pt x="708" y="247"/>
                      <a:pt x="721" y="246"/>
                    </a:cubicBezTo>
                    <a:cubicBezTo>
                      <a:pt x="723" y="245"/>
                      <a:pt x="724" y="245"/>
                      <a:pt x="726" y="245"/>
                    </a:cubicBezTo>
                    <a:cubicBezTo>
                      <a:pt x="730" y="244"/>
                      <a:pt x="735" y="244"/>
                      <a:pt x="739" y="243"/>
                    </a:cubicBezTo>
                    <a:cubicBezTo>
                      <a:pt x="741" y="243"/>
                      <a:pt x="743" y="243"/>
                      <a:pt x="745" y="243"/>
                    </a:cubicBezTo>
                    <a:cubicBezTo>
                      <a:pt x="748" y="242"/>
                      <a:pt x="752" y="242"/>
                      <a:pt x="755" y="241"/>
                    </a:cubicBezTo>
                    <a:cubicBezTo>
                      <a:pt x="757" y="241"/>
                      <a:pt x="759" y="241"/>
                      <a:pt x="761" y="240"/>
                    </a:cubicBezTo>
                    <a:cubicBezTo>
                      <a:pt x="764" y="240"/>
                      <a:pt x="767" y="239"/>
                      <a:pt x="770" y="239"/>
                    </a:cubicBezTo>
                    <a:cubicBezTo>
                      <a:pt x="771" y="238"/>
                      <a:pt x="772" y="238"/>
                      <a:pt x="774" y="238"/>
                    </a:cubicBezTo>
                    <a:cubicBezTo>
                      <a:pt x="778" y="237"/>
                      <a:pt x="781" y="236"/>
                      <a:pt x="784" y="236"/>
                    </a:cubicBezTo>
                    <a:cubicBezTo>
                      <a:pt x="787" y="235"/>
                      <a:pt x="791" y="233"/>
                      <a:pt x="793" y="232"/>
                    </a:cubicBezTo>
                    <a:cubicBezTo>
                      <a:pt x="794" y="232"/>
                      <a:pt x="795" y="231"/>
                      <a:pt x="796" y="231"/>
                    </a:cubicBezTo>
                    <a:cubicBezTo>
                      <a:pt x="798" y="229"/>
                      <a:pt x="801" y="228"/>
                      <a:pt x="803" y="226"/>
                    </a:cubicBezTo>
                    <a:cubicBezTo>
                      <a:pt x="803" y="225"/>
                      <a:pt x="804" y="225"/>
                      <a:pt x="804" y="225"/>
                    </a:cubicBezTo>
                    <a:cubicBezTo>
                      <a:pt x="807" y="223"/>
                      <a:pt x="809" y="220"/>
                      <a:pt x="812" y="217"/>
                    </a:cubicBezTo>
                    <a:cubicBezTo>
                      <a:pt x="812" y="217"/>
                      <a:pt x="813" y="216"/>
                      <a:pt x="814" y="215"/>
                    </a:cubicBezTo>
                    <a:close/>
                  </a:path>
                </a:pathLst>
              </a:custGeom>
              <a:solidFill>
                <a:srgbClr val="D58C55"/>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3" name="Freeform 61">
                <a:extLst>
                  <a:ext uri="{FF2B5EF4-FFF2-40B4-BE49-F238E27FC236}">
                    <a16:creationId xmlns:a16="http://schemas.microsoft.com/office/drawing/2014/main" id="{9B915DAC-2F5D-40DD-9560-71C092358AD8}"/>
                  </a:ext>
                </a:extLst>
              </p:cNvPr>
              <p:cNvSpPr>
                <a:spLocks/>
              </p:cNvSpPr>
              <p:nvPr/>
            </p:nvSpPr>
            <p:spPr bwMode="auto">
              <a:xfrm>
                <a:off x="1826168" y="2461933"/>
                <a:ext cx="765709" cy="229974"/>
              </a:xfrm>
              <a:custGeom>
                <a:avLst/>
                <a:gdLst>
                  <a:gd name="T0" fmla="*/ 873 w 905"/>
                  <a:gd name="T1" fmla="*/ 212 h 271"/>
                  <a:gd name="T2" fmla="*/ 879 w 905"/>
                  <a:gd name="T3" fmla="*/ 202 h 271"/>
                  <a:gd name="T4" fmla="*/ 880 w 905"/>
                  <a:gd name="T5" fmla="*/ 199 h 271"/>
                  <a:gd name="T6" fmla="*/ 886 w 905"/>
                  <a:gd name="T7" fmla="*/ 187 h 271"/>
                  <a:gd name="T8" fmla="*/ 887 w 905"/>
                  <a:gd name="T9" fmla="*/ 184 h 271"/>
                  <a:gd name="T10" fmla="*/ 890 w 905"/>
                  <a:gd name="T11" fmla="*/ 173 h 271"/>
                  <a:gd name="T12" fmla="*/ 892 w 905"/>
                  <a:gd name="T13" fmla="*/ 169 h 271"/>
                  <a:gd name="T14" fmla="*/ 895 w 905"/>
                  <a:gd name="T15" fmla="*/ 155 h 271"/>
                  <a:gd name="T16" fmla="*/ 896 w 905"/>
                  <a:gd name="T17" fmla="*/ 151 h 271"/>
                  <a:gd name="T18" fmla="*/ 899 w 905"/>
                  <a:gd name="T19" fmla="*/ 136 h 271"/>
                  <a:gd name="T20" fmla="*/ 899 w 905"/>
                  <a:gd name="T21" fmla="*/ 133 h 271"/>
                  <a:gd name="T22" fmla="*/ 900 w 905"/>
                  <a:gd name="T23" fmla="*/ 126 h 271"/>
                  <a:gd name="T24" fmla="*/ 900 w 905"/>
                  <a:gd name="T25" fmla="*/ 126 h 271"/>
                  <a:gd name="T26" fmla="*/ 895 w 905"/>
                  <a:gd name="T27" fmla="*/ 0 h 271"/>
                  <a:gd name="T28" fmla="*/ 785 w 905"/>
                  <a:gd name="T29" fmla="*/ 145 h 271"/>
                  <a:gd name="T30" fmla="*/ 449 w 905"/>
                  <a:gd name="T31" fmla="*/ 176 h 271"/>
                  <a:gd name="T32" fmla="*/ 0 w 905"/>
                  <a:gd name="T33" fmla="*/ 56 h 271"/>
                  <a:gd name="T34" fmla="*/ 127 w 905"/>
                  <a:gd name="T35" fmla="*/ 244 h 271"/>
                  <a:gd name="T36" fmla="*/ 552 w 905"/>
                  <a:gd name="T37" fmla="*/ 266 h 271"/>
                  <a:gd name="T38" fmla="*/ 556 w 905"/>
                  <a:gd name="T39" fmla="*/ 266 h 271"/>
                  <a:gd name="T40" fmla="*/ 580 w 905"/>
                  <a:gd name="T41" fmla="*/ 265 h 271"/>
                  <a:gd name="T42" fmla="*/ 587 w 905"/>
                  <a:gd name="T43" fmla="*/ 265 h 271"/>
                  <a:gd name="T44" fmla="*/ 608 w 905"/>
                  <a:gd name="T45" fmla="*/ 264 h 271"/>
                  <a:gd name="T46" fmla="*/ 616 w 905"/>
                  <a:gd name="T47" fmla="*/ 264 h 271"/>
                  <a:gd name="T48" fmla="*/ 634 w 905"/>
                  <a:gd name="T49" fmla="*/ 263 h 271"/>
                  <a:gd name="T50" fmla="*/ 644 w 905"/>
                  <a:gd name="T51" fmla="*/ 263 h 271"/>
                  <a:gd name="T52" fmla="*/ 660 w 905"/>
                  <a:gd name="T53" fmla="*/ 262 h 271"/>
                  <a:gd name="T54" fmla="*/ 670 w 905"/>
                  <a:gd name="T55" fmla="*/ 261 h 271"/>
                  <a:gd name="T56" fmla="*/ 685 w 905"/>
                  <a:gd name="T57" fmla="*/ 260 h 271"/>
                  <a:gd name="T58" fmla="*/ 695 w 905"/>
                  <a:gd name="T59" fmla="*/ 260 h 271"/>
                  <a:gd name="T60" fmla="*/ 708 w 905"/>
                  <a:gd name="T61" fmla="*/ 259 h 271"/>
                  <a:gd name="T62" fmla="*/ 718 w 905"/>
                  <a:gd name="T63" fmla="*/ 258 h 271"/>
                  <a:gd name="T64" fmla="*/ 731 w 905"/>
                  <a:gd name="T65" fmla="*/ 257 h 271"/>
                  <a:gd name="T66" fmla="*/ 740 w 905"/>
                  <a:gd name="T67" fmla="*/ 256 h 271"/>
                  <a:gd name="T68" fmla="*/ 751 w 905"/>
                  <a:gd name="T69" fmla="*/ 255 h 271"/>
                  <a:gd name="T70" fmla="*/ 760 w 905"/>
                  <a:gd name="T71" fmla="*/ 255 h 271"/>
                  <a:gd name="T72" fmla="*/ 771 w 905"/>
                  <a:gd name="T73" fmla="*/ 254 h 271"/>
                  <a:gd name="T74" fmla="*/ 779 w 905"/>
                  <a:gd name="T75" fmla="*/ 253 h 271"/>
                  <a:gd name="T76" fmla="*/ 788 w 905"/>
                  <a:gd name="T77" fmla="*/ 252 h 271"/>
                  <a:gd name="T78" fmla="*/ 796 w 905"/>
                  <a:gd name="T79" fmla="*/ 251 h 271"/>
                  <a:gd name="T80" fmla="*/ 804 w 905"/>
                  <a:gd name="T81" fmla="*/ 249 h 271"/>
                  <a:gd name="T82" fmla="*/ 810 w 905"/>
                  <a:gd name="T83" fmla="*/ 249 h 271"/>
                  <a:gd name="T84" fmla="*/ 818 w 905"/>
                  <a:gd name="T85" fmla="*/ 247 h 271"/>
                  <a:gd name="T86" fmla="*/ 823 w 905"/>
                  <a:gd name="T87" fmla="*/ 246 h 271"/>
                  <a:gd name="T88" fmla="*/ 833 w 905"/>
                  <a:gd name="T89" fmla="*/ 244 h 271"/>
                  <a:gd name="T90" fmla="*/ 843 w 905"/>
                  <a:gd name="T91" fmla="*/ 240 h 271"/>
                  <a:gd name="T92" fmla="*/ 845 w 905"/>
                  <a:gd name="T93" fmla="*/ 239 h 271"/>
                  <a:gd name="T94" fmla="*/ 854 w 905"/>
                  <a:gd name="T95" fmla="*/ 234 h 271"/>
                  <a:gd name="T96" fmla="*/ 856 w 905"/>
                  <a:gd name="T97" fmla="*/ 232 h 271"/>
                  <a:gd name="T98" fmla="*/ 864 w 905"/>
                  <a:gd name="T99" fmla="*/ 224 h 271"/>
                  <a:gd name="T100" fmla="*/ 864 w 905"/>
                  <a:gd name="T101" fmla="*/ 224 h 271"/>
                  <a:gd name="T102" fmla="*/ 871 w 905"/>
                  <a:gd name="T103" fmla="*/ 215 h 271"/>
                  <a:gd name="T104" fmla="*/ 873 w 905"/>
                  <a:gd name="T105" fmla="*/ 21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5" h="271">
                    <a:moveTo>
                      <a:pt x="873" y="212"/>
                    </a:moveTo>
                    <a:cubicBezTo>
                      <a:pt x="875" y="209"/>
                      <a:pt x="877" y="206"/>
                      <a:pt x="879" y="202"/>
                    </a:cubicBezTo>
                    <a:cubicBezTo>
                      <a:pt x="879" y="201"/>
                      <a:pt x="880" y="200"/>
                      <a:pt x="880" y="199"/>
                    </a:cubicBezTo>
                    <a:cubicBezTo>
                      <a:pt x="882" y="195"/>
                      <a:pt x="884" y="191"/>
                      <a:pt x="886" y="187"/>
                    </a:cubicBezTo>
                    <a:cubicBezTo>
                      <a:pt x="886" y="186"/>
                      <a:pt x="886" y="185"/>
                      <a:pt x="887" y="184"/>
                    </a:cubicBezTo>
                    <a:cubicBezTo>
                      <a:pt x="888" y="181"/>
                      <a:pt x="889" y="177"/>
                      <a:pt x="890" y="173"/>
                    </a:cubicBezTo>
                    <a:cubicBezTo>
                      <a:pt x="891" y="171"/>
                      <a:pt x="891" y="170"/>
                      <a:pt x="892" y="169"/>
                    </a:cubicBezTo>
                    <a:cubicBezTo>
                      <a:pt x="893" y="165"/>
                      <a:pt x="894" y="160"/>
                      <a:pt x="895" y="155"/>
                    </a:cubicBezTo>
                    <a:cubicBezTo>
                      <a:pt x="895" y="154"/>
                      <a:pt x="896" y="153"/>
                      <a:pt x="896" y="151"/>
                    </a:cubicBezTo>
                    <a:cubicBezTo>
                      <a:pt x="897" y="146"/>
                      <a:pt x="898" y="141"/>
                      <a:pt x="899" y="136"/>
                    </a:cubicBezTo>
                    <a:cubicBezTo>
                      <a:pt x="899" y="135"/>
                      <a:pt x="899" y="134"/>
                      <a:pt x="899" y="133"/>
                    </a:cubicBezTo>
                    <a:cubicBezTo>
                      <a:pt x="900" y="131"/>
                      <a:pt x="900" y="128"/>
                      <a:pt x="900" y="126"/>
                    </a:cubicBezTo>
                    <a:cubicBezTo>
                      <a:pt x="900" y="126"/>
                      <a:pt x="900" y="126"/>
                      <a:pt x="900" y="126"/>
                    </a:cubicBezTo>
                    <a:cubicBezTo>
                      <a:pt x="905" y="85"/>
                      <a:pt x="904" y="40"/>
                      <a:pt x="895" y="0"/>
                    </a:cubicBezTo>
                    <a:cubicBezTo>
                      <a:pt x="889" y="36"/>
                      <a:pt x="867" y="101"/>
                      <a:pt x="785" y="145"/>
                    </a:cubicBezTo>
                    <a:cubicBezTo>
                      <a:pt x="710" y="153"/>
                      <a:pt x="603" y="161"/>
                      <a:pt x="449" y="176"/>
                    </a:cubicBezTo>
                    <a:cubicBezTo>
                      <a:pt x="197" y="200"/>
                      <a:pt x="65" y="123"/>
                      <a:pt x="0" y="56"/>
                    </a:cubicBezTo>
                    <a:cubicBezTo>
                      <a:pt x="5" y="138"/>
                      <a:pt x="49" y="221"/>
                      <a:pt x="127" y="244"/>
                    </a:cubicBezTo>
                    <a:cubicBezTo>
                      <a:pt x="200" y="266"/>
                      <a:pt x="387" y="271"/>
                      <a:pt x="552" y="266"/>
                    </a:cubicBezTo>
                    <a:cubicBezTo>
                      <a:pt x="553" y="266"/>
                      <a:pt x="555" y="266"/>
                      <a:pt x="556" y="266"/>
                    </a:cubicBezTo>
                    <a:cubicBezTo>
                      <a:pt x="564" y="266"/>
                      <a:pt x="572" y="266"/>
                      <a:pt x="580" y="265"/>
                    </a:cubicBezTo>
                    <a:cubicBezTo>
                      <a:pt x="582" y="265"/>
                      <a:pt x="585" y="265"/>
                      <a:pt x="587" y="265"/>
                    </a:cubicBezTo>
                    <a:cubicBezTo>
                      <a:pt x="594" y="265"/>
                      <a:pt x="601" y="265"/>
                      <a:pt x="608" y="264"/>
                    </a:cubicBezTo>
                    <a:cubicBezTo>
                      <a:pt x="610" y="264"/>
                      <a:pt x="613" y="264"/>
                      <a:pt x="616" y="264"/>
                    </a:cubicBezTo>
                    <a:cubicBezTo>
                      <a:pt x="622" y="264"/>
                      <a:pt x="628" y="263"/>
                      <a:pt x="634" y="263"/>
                    </a:cubicBezTo>
                    <a:cubicBezTo>
                      <a:pt x="637" y="263"/>
                      <a:pt x="640" y="263"/>
                      <a:pt x="644" y="263"/>
                    </a:cubicBezTo>
                    <a:cubicBezTo>
                      <a:pt x="649" y="262"/>
                      <a:pt x="655" y="262"/>
                      <a:pt x="660" y="262"/>
                    </a:cubicBezTo>
                    <a:cubicBezTo>
                      <a:pt x="663" y="262"/>
                      <a:pt x="666" y="262"/>
                      <a:pt x="670" y="261"/>
                    </a:cubicBezTo>
                    <a:cubicBezTo>
                      <a:pt x="675" y="261"/>
                      <a:pt x="680" y="261"/>
                      <a:pt x="685" y="260"/>
                    </a:cubicBezTo>
                    <a:cubicBezTo>
                      <a:pt x="688" y="260"/>
                      <a:pt x="691" y="260"/>
                      <a:pt x="695" y="260"/>
                    </a:cubicBezTo>
                    <a:cubicBezTo>
                      <a:pt x="699" y="260"/>
                      <a:pt x="704" y="259"/>
                      <a:pt x="708" y="259"/>
                    </a:cubicBezTo>
                    <a:cubicBezTo>
                      <a:pt x="712" y="259"/>
                      <a:pt x="715" y="258"/>
                      <a:pt x="718" y="258"/>
                    </a:cubicBezTo>
                    <a:cubicBezTo>
                      <a:pt x="722" y="258"/>
                      <a:pt x="727" y="258"/>
                      <a:pt x="731" y="257"/>
                    </a:cubicBezTo>
                    <a:cubicBezTo>
                      <a:pt x="734" y="257"/>
                      <a:pt x="737" y="257"/>
                      <a:pt x="740" y="256"/>
                    </a:cubicBezTo>
                    <a:cubicBezTo>
                      <a:pt x="744" y="256"/>
                      <a:pt x="748" y="256"/>
                      <a:pt x="751" y="255"/>
                    </a:cubicBezTo>
                    <a:cubicBezTo>
                      <a:pt x="754" y="255"/>
                      <a:pt x="757" y="255"/>
                      <a:pt x="760" y="255"/>
                    </a:cubicBezTo>
                    <a:cubicBezTo>
                      <a:pt x="764" y="254"/>
                      <a:pt x="767" y="254"/>
                      <a:pt x="771" y="254"/>
                    </a:cubicBezTo>
                    <a:cubicBezTo>
                      <a:pt x="773" y="253"/>
                      <a:pt x="776" y="253"/>
                      <a:pt x="779" y="253"/>
                    </a:cubicBezTo>
                    <a:cubicBezTo>
                      <a:pt x="782" y="252"/>
                      <a:pt x="785" y="252"/>
                      <a:pt x="788" y="252"/>
                    </a:cubicBezTo>
                    <a:cubicBezTo>
                      <a:pt x="791" y="251"/>
                      <a:pt x="793" y="251"/>
                      <a:pt x="796" y="251"/>
                    </a:cubicBezTo>
                    <a:cubicBezTo>
                      <a:pt x="799" y="250"/>
                      <a:pt x="801" y="250"/>
                      <a:pt x="804" y="249"/>
                    </a:cubicBezTo>
                    <a:cubicBezTo>
                      <a:pt x="806" y="249"/>
                      <a:pt x="808" y="249"/>
                      <a:pt x="810" y="249"/>
                    </a:cubicBezTo>
                    <a:cubicBezTo>
                      <a:pt x="813" y="248"/>
                      <a:pt x="816" y="248"/>
                      <a:pt x="818" y="247"/>
                    </a:cubicBezTo>
                    <a:cubicBezTo>
                      <a:pt x="820" y="247"/>
                      <a:pt x="822" y="247"/>
                      <a:pt x="823" y="246"/>
                    </a:cubicBezTo>
                    <a:cubicBezTo>
                      <a:pt x="827" y="246"/>
                      <a:pt x="830" y="245"/>
                      <a:pt x="833" y="244"/>
                    </a:cubicBezTo>
                    <a:cubicBezTo>
                      <a:pt x="837" y="243"/>
                      <a:pt x="840" y="242"/>
                      <a:pt x="843" y="240"/>
                    </a:cubicBezTo>
                    <a:cubicBezTo>
                      <a:pt x="844" y="240"/>
                      <a:pt x="844" y="240"/>
                      <a:pt x="845" y="239"/>
                    </a:cubicBezTo>
                    <a:cubicBezTo>
                      <a:pt x="848" y="238"/>
                      <a:pt x="851" y="236"/>
                      <a:pt x="854" y="234"/>
                    </a:cubicBezTo>
                    <a:cubicBezTo>
                      <a:pt x="855" y="233"/>
                      <a:pt x="855" y="233"/>
                      <a:pt x="856" y="232"/>
                    </a:cubicBezTo>
                    <a:cubicBezTo>
                      <a:pt x="858" y="230"/>
                      <a:pt x="861" y="227"/>
                      <a:pt x="864" y="224"/>
                    </a:cubicBezTo>
                    <a:cubicBezTo>
                      <a:pt x="864" y="224"/>
                      <a:pt x="864" y="224"/>
                      <a:pt x="864" y="224"/>
                    </a:cubicBezTo>
                    <a:cubicBezTo>
                      <a:pt x="867" y="221"/>
                      <a:pt x="869" y="218"/>
                      <a:pt x="871" y="215"/>
                    </a:cubicBezTo>
                    <a:cubicBezTo>
                      <a:pt x="872" y="214"/>
                      <a:pt x="872" y="213"/>
                      <a:pt x="873" y="212"/>
                    </a:cubicBezTo>
                    <a:close/>
                  </a:path>
                </a:pathLst>
              </a:custGeom>
              <a:solidFill>
                <a:srgbClr val="D58C55"/>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4" name="Freeform 62">
                <a:extLst>
                  <a:ext uri="{FF2B5EF4-FFF2-40B4-BE49-F238E27FC236}">
                    <a16:creationId xmlns:a16="http://schemas.microsoft.com/office/drawing/2014/main" id="{835CDC0B-6F62-4154-BD8C-3328E56D4DBB}"/>
                  </a:ext>
                </a:extLst>
              </p:cNvPr>
              <p:cNvSpPr>
                <a:spLocks/>
              </p:cNvSpPr>
              <p:nvPr/>
            </p:nvSpPr>
            <p:spPr bwMode="auto">
              <a:xfrm>
                <a:off x="1792194" y="2785987"/>
                <a:ext cx="731734" cy="219520"/>
              </a:xfrm>
              <a:custGeom>
                <a:avLst/>
                <a:gdLst>
                  <a:gd name="T0" fmla="*/ 840 w 866"/>
                  <a:gd name="T1" fmla="*/ 196 h 260"/>
                  <a:gd name="T2" fmla="*/ 847 w 866"/>
                  <a:gd name="T3" fmla="*/ 181 h 260"/>
                  <a:gd name="T4" fmla="*/ 852 w 866"/>
                  <a:gd name="T5" fmla="*/ 168 h 260"/>
                  <a:gd name="T6" fmla="*/ 857 w 866"/>
                  <a:gd name="T7" fmla="*/ 151 h 260"/>
                  <a:gd name="T8" fmla="*/ 860 w 866"/>
                  <a:gd name="T9" fmla="*/ 136 h 260"/>
                  <a:gd name="T10" fmla="*/ 862 w 866"/>
                  <a:gd name="T11" fmla="*/ 116 h 260"/>
                  <a:gd name="T12" fmla="*/ 864 w 866"/>
                  <a:gd name="T13" fmla="*/ 104 h 260"/>
                  <a:gd name="T14" fmla="*/ 859 w 866"/>
                  <a:gd name="T15" fmla="*/ 0 h 260"/>
                  <a:gd name="T16" fmla="*/ 430 w 866"/>
                  <a:gd name="T17" fmla="*/ 171 h 260"/>
                  <a:gd name="T18" fmla="*/ 122 w 866"/>
                  <a:gd name="T19" fmla="*/ 236 h 260"/>
                  <a:gd name="T20" fmla="*/ 358 w 866"/>
                  <a:gd name="T21" fmla="*/ 259 h 260"/>
                  <a:gd name="T22" fmla="*/ 373 w 866"/>
                  <a:gd name="T23" fmla="*/ 259 h 260"/>
                  <a:gd name="T24" fmla="*/ 411 w 866"/>
                  <a:gd name="T25" fmla="*/ 260 h 260"/>
                  <a:gd name="T26" fmla="*/ 430 w 866"/>
                  <a:gd name="T27" fmla="*/ 260 h 260"/>
                  <a:gd name="T28" fmla="*/ 465 w 866"/>
                  <a:gd name="T29" fmla="*/ 259 h 260"/>
                  <a:gd name="T30" fmla="*/ 487 w 866"/>
                  <a:gd name="T31" fmla="*/ 259 h 260"/>
                  <a:gd name="T32" fmla="*/ 519 w 866"/>
                  <a:gd name="T33" fmla="*/ 258 h 260"/>
                  <a:gd name="T34" fmla="*/ 542 w 866"/>
                  <a:gd name="T35" fmla="*/ 258 h 260"/>
                  <a:gd name="T36" fmla="*/ 572 w 866"/>
                  <a:gd name="T37" fmla="*/ 257 h 260"/>
                  <a:gd name="T38" fmla="*/ 595 w 866"/>
                  <a:gd name="T39" fmla="*/ 256 h 260"/>
                  <a:gd name="T40" fmla="*/ 623 w 866"/>
                  <a:gd name="T41" fmla="*/ 254 h 260"/>
                  <a:gd name="T42" fmla="*/ 644 w 866"/>
                  <a:gd name="T43" fmla="*/ 253 h 260"/>
                  <a:gd name="T44" fmla="*/ 670 w 866"/>
                  <a:gd name="T45" fmla="*/ 252 h 260"/>
                  <a:gd name="T46" fmla="*/ 689 w 866"/>
                  <a:gd name="T47" fmla="*/ 250 h 260"/>
                  <a:gd name="T48" fmla="*/ 712 w 866"/>
                  <a:gd name="T49" fmla="*/ 248 h 260"/>
                  <a:gd name="T50" fmla="*/ 729 w 866"/>
                  <a:gd name="T51" fmla="*/ 247 h 260"/>
                  <a:gd name="T52" fmla="*/ 748 w 866"/>
                  <a:gd name="T53" fmla="*/ 244 h 260"/>
                  <a:gd name="T54" fmla="*/ 761 w 866"/>
                  <a:gd name="T55" fmla="*/ 243 h 260"/>
                  <a:gd name="T56" fmla="*/ 777 w 866"/>
                  <a:gd name="T57" fmla="*/ 240 h 260"/>
                  <a:gd name="T58" fmla="*/ 787 w 866"/>
                  <a:gd name="T59" fmla="*/ 239 h 260"/>
                  <a:gd name="T60" fmla="*/ 798 w 866"/>
                  <a:gd name="T61" fmla="*/ 236 h 260"/>
                  <a:gd name="T62" fmla="*/ 809 w 866"/>
                  <a:gd name="T63" fmla="*/ 231 h 260"/>
                  <a:gd name="T64" fmla="*/ 818 w 866"/>
                  <a:gd name="T65" fmla="*/ 225 h 260"/>
                  <a:gd name="T66" fmla="*/ 828 w 866"/>
                  <a:gd name="T67" fmla="*/ 216 h 260"/>
                  <a:gd name="T68" fmla="*/ 835 w 866"/>
                  <a:gd name="T69" fmla="*/ 20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6" h="260">
                    <a:moveTo>
                      <a:pt x="835" y="205"/>
                    </a:moveTo>
                    <a:cubicBezTo>
                      <a:pt x="837" y="203"/>
                      <a:pt x="839" y="199"/>
                      <a:pt x="840" y="196"/>
                    </a:cubicBezTo>
                    <a:cubicBezTo>
                      <a:pt x="841" y="195"/>
                      <a:pt x="842" y="194"/>
                      <a:pt x="842" y="193"/>
                    </a:cubicBezTo>
                    <a:cubicBezTo>
                      <a:pt x="844" y="189"/>
                      <a:pt x="846" y="185"/>
                      <a:pt x="847" y="181"/>
                    </a:cubicBezTo>
                    <a:cubicBezTo>
                      <a:pt x="848" y="180"/>
                      <a:pt x="848" y="179"/>
                      <a:pt x="848" y="178"/>
                    </a:cubicBezTo>
                    <a:cubicBezTo>
                      <a:pt x="850" y="175"/>
                      <a:pt x="851" y="172"/>
                      <a:pt x="852" y="168"/>
                    </a:cubicBezTo>
                    <a:cubicBezTo>
                      <a:pt x="852" y="167"/>
                      <a:pt x="853" y="165"/>
                      <a:pt x="853" y="164"/>
                    </a:cubicBezTo>
                    <a:cubicBezTo>
                      <a:pt x="854" y="159"/>
                      <a:pt x="855" y="155"/>
                      <a:pt x="857" y="151"/>
                    </a:cubicBezTo>
                    <a:cubicBezTo>
                      <a:pt x="857" y="149"/>
                      <a:pt x="857" y="147"/>
                      <a:pt x="858" y="146"/>
                    </a:cubicBezTo>
                    <a:cubicBezTo>
                      <a:pt x="858" y="142"/>
                      <a:pt x="859" y="139"/>
                      <a:pt x="860" y="136"/>
                    </a:cubicBezTo>
                    <a:cubicBezTo>
                      <a:pt x="860" y="134"/>
                      <a:pt x="860" y="132"/>
                      <a:pt x="861" y="130"/>
                    </a:cubicBezTo>
                    <a:cubicBezTo>
                      <a:pt x="861" y="125"/>
                      <a:pt x="862" y="120"/>
                      <a:pt x="862" y="116"/>
                    </a:cubicBezTo>
                    <a:cubicBezTo>
                      <a:pt x="863" y="114"/>
                      <a:pt x="863" y="112"/>
                      <a:pt x="863" y="110"/>
                    </a:cubicBezTo>
                    <a:cubicBezTo>
                      <a:pt x="863" y="108"/>
                      <a:pt x="863" y="106"/>
                      <a:pt x="864" y="104"/>
                    </a:cubicBezTo>
                    <a:cubicBezTo>
                      <a:pt x="864" y="104"/>
                      <a:pt x="864" y="104"/>
                      <a:pt x="864" y="104"/>
                    </a:cubicBezTo>
                    <a:cubicBezTo>
                      <a:pt x="866" y="70"/>
                      <a:pt x="865" y="34"/>
                      <a:pt x="859" y="0"/>
                    </a:cubicBezTo>
                    <a:cubicBezTo>
                      <a:pt x="844" y="32"/>
                      <a:pt x="805" y="93"/>
                      <a:pt x="718" y="139"/>
                    </a:cubicBezTo>
                    <a:cubicBezTo>
                      <a:pt x="647" y="151"/>
                      <a:pt x="554" y="162"/>
                      <a:pt x="430" y="171"/>
                    </a:cubicBezTo>
                    <a:cubicBezTo>
                      <a:pt x="161" y="191"/>
                      <a:pt x="47" y="108"/>
                      <a:pt x="0" y="45"/>
                    </a:cubicBezTo>
                    <a:cubicBezTo>
                      <a:pt x="4" y="127"/>
                      <a:pt x="46" y="213"/>
                      <a:pt x="122" y="236"/>
                    </a:cubicBezTo>
                    <a:cubicBezTo>
                      <a:pt x="166" y="250"/>
                      <a:pt x="253" y="257"/>
                      <a:pt x="351" y="259"/>
                    </a:cubicBezTo>
                    <a:cubicBezTo>
                      <a:pt x="353" y="259"/>
                      <a:pt x="356" y="259"/>
                      <a:pt x="358" y="259"/>
                    </a:cubicBezTo>
                    <a:cubicBezTo>
                      <a:pt x="363" y="259"/>
                      <a:pt x="368" y="259"/>
                      <a:pt x="373" y="259"/>
                    </a:cubicBezTo>
                    <a:lnTo>
                      <a:pt x="373" y="259"/>
                    </a:lnTo>
                    <a:cubicBezTo>
                      <a:pt x="383" y="260"/>
                      <a:pt x="394" y="260"/>
                      <a:pt x="405" y="260"/>
                    </a:cubicBezTo>
                    <a:cubicBezTo>
                      <a:pt x="407" y="260"/>
                      <a:pt x="409" y="260"/>
                      <a:pt x="411" y="260"/>
                    </a:cubicBezTo>
                    <a:cubicBezTo>
                      <a:pt x="416" y="260"/>
                      <a:pt x="421" y="260"/>
                      <a:pt x="426" y="260"/>
                    </a:cubicBezTo>
                    <a:lnTo>
                      <a:pt x="430" y="260"/>
                    </a:lnTo>
                    <a:cubicBezTo>
                      <a:pt x="439" y="260"/>
                      <a:pt x="449" y="260"/>
                      <a:pt x="458" y="260"/>
                    </a:cubicBezTo>
                    <a:cubicBezTo>
                      <a:pt x="461" y="260"/>
                      <a:pt x="463" y="260"/>
                      <a:pt x="465" y="259"/>
                    </a:cubicBezTo>
                    <a:cubicBezTo>
                      <a:pt x="470" y="259"/>
                      <a:pt x="475" y="259"/>
                      <a:pt x="480" y="259"/>
                    </a:cubicBezTo>
                    <a:cubicBezTo>
                      <a:pt x="482" y="259"/>
                      <a:pt x="485" y="259"/>
                      <a:pt x="487" y="259"/>
                    </a:cubicBezTo>
                    <a:cubicBezTo>
                      <a:pt x="495" y="259"/>
                      <a:pt x="503" y="259"/>
                      <a:pt x="512" y="259"/>
                    </a:cubicBezTo>
                    <a:cubicBezTo>
                      <a:pt x="514" y="259"/>
                      <a:pt x="517" y="259"/>
                      <a:pt x="519" y="258"/>
                    </a:cubicBezTo>
                    <a:cubicBezTo>
                      <a:pt x="524" y="258"/>
                      <a:pt x="528" y="258"/>
                      <a:pt x="533" y="258"/>
                    </a:cubicBezTo>
                    <a:cubicBezTo>
                      <a:pt x="536" y="258"/>
                      <a:pt x="539" y="258"/>
                      <a:pt x="542" y="258"/>
                    </a:cubicBezTo>
                    <a:cubicBezTo>
                      <a:pt x="549" y="258"/>
                      <a:pt x="555" y="257"/>
                      <a:pt x="562" y="257"/>
                    </a:cubicBezTo>
                    <a:cubicBezTo>
                      <a:pt x="565" y="257"/>
                      <a:pt x="569" y="257"/>
                      <a:pt x="572" y="257"/>
                    </a:cubicBezTo>
                    <a:cubicBezTo>
                      <a:pt x="576" y="257"/>
                      <a:pt x="580" y="256"/>
                      <a:pt x="584" y="256"/>
                    </a:cubicBezTo>
                    <a:cubicBezTo>
                      <a:pt x="588" y="256"/>
                      <a:pt x="591" y="256"/>
                      <a:pt x="595" y="256"/>
                    </a:cubicBezTo>
                    <a:cubicBezTo>
                      <a:pt x="599" y="256"/>
                      <a:pt x="603" y="255"/>
                      <a:pt x="606" y="255"/>
                    </a:cubicBezTo>
                    <a:cubicBezTo>
                      <a:pt x="612" y="255"/>
                      <a:pt x="618" y="255"/>
                      <a:pt x="623" y="254"/>
                    </a:cubicBezTo>
                    <a:cubicBezTo>
                      <a:pt x="626" y="254"/>
                      <a:pt x="629" y="254"/>
                      <a:pt x="632" y="254"/>
                    </a:cubicBezTo>
                    <a:cubicBezTo>
                      <a:pt x="636" y="254"/>
                      <a:pt x="640" y="253"/>
                      <a:pt x="644" y="253"/>
                    </a:cubicBezTo>
                    <a:cubicBezTo>
                      <a:pt x="647" y="253"/>
                      <a:pt x="649" y="253"/>
                      <a:pt x="652" y="253"/>
                    </a:cubicBezTo>
                    <a:cubicBezTo>
                      <a:pt x="658" y="252"/>
                      <a:pt x="664" y="252"/>
                      <a:pt x="670" y="252"/>
                    </a:cubicBezTo>
                    <a:cubicBezTo>
                      <a:pt x="672" y="251"/>
                      <a:pt x="674" y="251"/>
                      <a:pt x="676" y="251"/>
                    </a:cubicBezTo>
                    <a:cubicBezTo>
                      <a:pt x="681" y="251"/>
                      <a:pt x="685" y="250"/>
                      <a:pt x="689" y="250"/>
                    </a:cubicBezTo>
                    <a:cubicBezTo>
                      <a:pt x="691" y="250"/>
                      <a:pt x="693" y="250"/>
                      <a:pt x="695" y="250"/>
                    </a:cubicBezTo>
                    <a:cubicBezTo>
                      <a:pt x="701" y="249"/>
                      <a:pt x="706" y="249"/>
                      <a:pt x="712" y="248"/>
                    </a:cubicBezTo>
                    <a:cubicBezTo>
                      <a:pt x="713" y="248"/>
                      <a:pt x="715" y="248"/>
                      <a:pt x="716" y="248"/>
                    </a:cubicBezTo>
                    <a:cubicBezTo>
                      <a:pt x="720" y="247"/>
                      <a:pt x="724" y="247"/>
                      <a:pt x="729" y="247"/>
                    </a:cubicBezTo>
                    <a:cubicBezTo>
                      <a:pt x="730" y="246"/>
                      <a:pt x="732" y="246"/>
                      <a:pt x="733" y="246"/>
                    </a:cubicBezTo>
                    <a:cubicBezTo>
                      <a:pt x="738" y="246"/>
                      <a:pt x="743" y="245"/>
                      <a:pt x="748" y="244"/>
                    </a:cubicBezTo>
                    <a:cubicBezTo>
                      <a:pt x="749" y="244"/>
                      <a:pt x="749" y="244"/>
                      <a:pt x="750" y="244"/>
                    </a:cubicBezTo>
                    <a:cubicBezTo>
                      <a:pt x="754" y="244"/>
                      <a:pt x="758" y="243"/>
                      <a:pt x="761" y="243"/>
                    </a:cubicBezTo>
                    <a:cubicBezTo>
                      <a:pt x="763" y="243"/>
                      <a:pt x="764" y="242"/>
                      <a:pt x="765" y="242"/>
                    </a:cubicBezTo>
                    <a:cubicBezTo>
                      <a:pt x="769" y="242"/>
                      <a:pt x="773" y="241"/>
                      <a:pt x="777" y="240"/>
                    </a:cubicBezTo>
                    <a:cubicBezTo>
                      <a:pt x="777" y="240"/>
                      <a:pt x="778" y="240"/>
                      <a:pt x="778" y="240"/>
                    </a:cubicBezTo>
                    <a:cubicBezTo>
                      <a:pt x="781" y="240"/>
                      <a:pt x="784" y="239"/>
                      <a:pt x="787" y="239"/>
                    </a:cubicBezTo>
                    <a:cubicBezTo>
                      <a:pt x="788" y="238"/>
                      <a:pt x="789" y="238"/>
                      <a:pt x="790" y="238"/>
                    </a:cubicBezTo>
                    <a:cubicBezTo>
                      <a:pt x="793" y="237"/>
                      <a:pt x="795" y="237"/>
                      <a:pt x="798" y="236"/>
                    </a:cubicBezTo>
                    <a:cubicBezTo>
                      <a:pt x="801" y="235"/>
                      <a:pt x="804" y="234"/>
                      <a:pt x="807" y="233"/>
                    </a:cubicBezTo>
                    <a:cubicBezTo>
                      <a:pt x="808" y="232"/>
                      <a:pt x="809" y="232"/>
                      <a:pt x="809" y="231"/>
                    </a:cubicBezTo>
                    <a:cubicBezTo>
                      <a:pt x="812" y="230"/>
                      <a:pt x="815" y="228"/>
                      <a:pt x="818" y="226"/>
                    </a:cubicBezTo>
                    <a:cubicBezTo>
                      <a:pt x="818" y="226"/>
                      <a:pt x="818" y="225"/>
                      <a:pt x="818" y="225"/>
                    </a:cubicBezTo>
                    <a:cubicBezTo>
                      <a:pt x="821" y="223"/>
                      <a:pt x="823" y="221"/>
                      <a:pt x="826" y="218"/>
                    </a:cubicBezTo>
                    <a:cubicBezTo>
                      <a:pt x="826" y="217"/>
                      <a:pt x="827" y="217"/>
                      <a:pt x="828" y="216"/>
                    </a:cubicBezTo>
                    <a:cubicBezTo>
                      <a:pt x="830" y="213"/>
                      <a:pt x="832" y="210"/>
                      <a:pt x="834" y="207"/>
                    </a:cubicBezTo>
                    <a:cubicBezTo>
                      <a:pt x="835" y="207"/>
                      <a:pt x="835" y="206"/>
                      <a:pt x="835" y="205"/>
                    </a:cubicBezTo>
                    <a:close/>
                  </a:path>
                </a:pathLst>
              </a:custGeom>
              <a:solidFill>
                <a:srgbClr val="D58C55"/>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5" name="Freeform 63">
                <a:extLst>
                  <a:ext uri="{FF2B5EF4-FFF2-40B4-BE49-F238E27FC236}">
                    <a16:creationId xmlns:a16="http://schemas.microsoft.com/office/drawing/2014/main" id="{4B86CD12-60A1-4F82-A41C-8EE3F1FD5398}"/>
                  </a:ext>
                </a:extLst>
              </p:cNvPr>
              <p:cNvSpPr>
                <a:spLocks/>
              </p:cNvSpPr>
              <p:nvPr/>
            </p:nvSpPr>
            <p:spPr bwMode="auto">
              <a:xfrm>
                <a:off x="1794808" y="3078681"/>
                <a:ext cx="653334" cy="196001"/>
              </a:xfrm>
              <a:custGeom>
                <a:avLst/>
                <a:gdLst>
                  <a:gd name="T0" fmla="*/ 753 w 775"/>
                  <a:gd name="T1" fmla="*/ 176 h 233"/>
                  <a:gd name="T2" fmla="*/ 759 w 775"/>
                  <a:gd name="T3" fmla="*/ 162 h 233"/>
                  <a:gd name="T4" fmla="*/ 763 w 775"/>
                  <a:gd name="T5" fmla="*/ 150 h 233"/>
                  <a:gd name="T6" fmla="*/ 767 w 775"/>
                  <a:gd name="T7" fmla="*/ 134 h 233"/>
                  <a:gd name="T8" fmla="*/ 770 w 775"/>
                  <a:gd name="T9" fmla="*/ 119 h 233"/>
                  <a:gd name="T10" fmla="*/ 772 w 775"/>
                  <a:gd name="T11" fmla="*/ 102 h 233"/>
                  <a:gd name="T12" fmla="*/ 773 w 775"/>
                  <a:gd name="T13" fmla="*/ 94 h 233"/>
                  <a:gd name="T14" fmla="*/ 767 w 775"/>
                  <a:gd name="T15" fmla="*/ 0 h 233"/>
                  <a:gd name="T16" fmla="*/ 371 w 775"/>
                  <a:gd name="T17" fmla="*/ 153 h 233"/>
                  <a:gd name="T18" fmla="*/ 107 w 775"/>
                  <a:gd name="T19" fmla="*/ 212 h 233"/>
                  <a:gd name="T20" fmla="*/ 235 w 775"/>
                  <a:gd name="T21" fmla="*/ 229 h 233"/>
                  <a:gd name="T22" fmla="*/ 254 w 775"/>
                  <a:gd name="T23" fmla="*/ 230 h 233"/>
                  <a:gd name="T24" fmla="*/ 274 w 775"/>
                  <a:gd name="T25" fmla="*/ 231 h 233"/>
                  <a:gd name="T26" fmla="*/ 297 w 775"/>
                  <a:gd name="T27" fmla="*/ 232 h 233"/>
                  <a:gd name="T28" fmla="*/ 323 w 775"/>
                  <a:gd name="T29" fmla="*/ 233 h 233"/>
                  <a:gd name="T30" fmla="*/ 344 w 775"/>
                  <a:gd name="T31" fmla="*/ 233 h 233"/>
                  <a:gd name="T32" fmla="*/ 367 w 775"/>
                  <a:gd name="T33" fmla="*/ 233 h 233"/>
                  <a:gd name="T34" fmla="*/ 396 w 775"/>
                  <a:gd name="T35" fmla="*/ 233 h 233"/>
                  <a:gd name="T36" fmla="*/ 418 w 775"/>
                  <a:gd name="T37" fmla="*/ 233 h 233"/>
                  <a:gd name="T38" fmla="*/ 440 w 775"/>
                  <a:gd name="T39" fmla="*/ 232 h 233"/>
                  <a:gd name="T40" fmla="*/ 468 w 775"/>
                  <a:gd name="T41" fmla="*/ 232 h 233"/>
                  <a:gd name="T42" fmla="*/ 490 w 775"/>
                  <a:gd name="T43" fmla="*/ 231 h 233"/>
                  <a:gd name="T44" fmla="*/ 512 w 775"/>
                  <a:gd name="T45" fmla="*/ 230 h 233"/>
                  <a:gd name="T46" fmla="*/ 535 w 775"/>
                  <a:gd name="T47" fmla="*/ 229 h 233"/>
                  <a:gd name="T48" fmla="*/ 559 w 775"/>
                  <a:gd name="T49" fmla="*/ 228 h 233"/>
                  <a:gd name="T50" fmla="*/ 578 w 775"/>
                  <a:gd name="T51" fmla="*/ 227 h 233"/>
                  <a:gd name="T52" fmla="*/ 597 w 775"/>
                  <a:gd name="T53" fmla="*/ 226 h 233"/>
                  <a:gd name="T54" fmla="*/ 620 w 775"/>
                  <a:gd name="T55" fmla="*/ 224 h 233"/>
                  <a:gd name="T56" fmla="*/ 636 w 775"/>
                  <a:gd name="T57" fmla="*/ 223 h 233"/>
                  <a:gd name="T58" fmla="*/ 652 w 775"/>
                  <a:gd name="T59" fmla="*/ 221 h 233"/>
                  <a:gd name="T60" fmla="*/ 667 w 775"/>
                  <a:gd name="T61" fmla="*/ 220 h 233"/>
                  <a:gd name="T62" fmla="*/ 682 w 775"/>
                  <a:gd name="T63" fmla="*/ 218 h 233"/>
                  <a:gd name="T64" fmla="*/ 694 w 775"/>
                  <a:gd name="T65" fmla="*/ 216 h 233"/>
                  <a:gd name="T66" fmla="*/ 704 w 775"/>
                  <a:gd name="T67" fmla="*/ 215 h 233"/>
                  <a:gd name="T68" fmla="*/ 714 w 775"/>
                  <a:gd name="T69" fmla="*/ 212 h 233"/>
                  <a:gd name="T70" fmla="*/ 724 w 775"/>
                  <a:gd name="T71" fmla="*/ 208 h 233"/>
                  <a:gd name="T72" fmla="*/ 733 w 775"/>
                  <a:gd name="T73" fmla="*/ 202 h 233"/>
                  <a:gd name="T74" fmla="*/ 741 w 775"/>
                  <a:gd name="T75" fmla="*/ 194 h 233"/>
                  <a:gd name="T76" fmla="*/ 748 w 775"/>
                  <a:gd name="T77" fmla="*/ 18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5" h="233">
                    <a:moveTo>
                      <a:pt x="748" y="185"/>
                    </a:moveTo>
                    <a:cubicBezTo>
                      <a:pt x="750" y="182"/>
                      <a:pt x="751" y="179"/>
                      <a:pt x="753" y="176"/>
                    </a:cubicBezTo>
                    <a:cubicBezTo>
                      <a:pt x="753" y="175"/>
                      <a:pt x="754" y="174"/>
                      <a:pt x="754" y="174"/>
                    </a:cubicBezTo>
                    <a:cubicBezTo>
                      <a:pt x="756" y="170"/>
                      <a:pt x="757" y="166"/>
                      <a:pt x="759" y="162"/>
                    </a:cubicBezTo>
                    <a:cubicBezTo>
                      <a:pt x="759" y="162"/>
                      <a:pt x="759" y="162"/>
                      <a:pt x="759" y="161"/>
                    </a:cubicBezTo>
                    <a:cubicBezTo>
                      <a:pt x="761" y="157"/>
                      <a:pt x="762" y="154"/>
                      <a:pt x="763" y="150"/>
                    </a:cubicBezTo>
                    <a:cubicBezTo>
                      <a:pt x="763" y="149"/>
                      <a:pt x="764" y="148"/>
                      <a:pt x="764" y="148"/>
                    </a:cubicBezTo>
                    <a:cubicBezTo>
                      <a:pt x="765" y="143"/>
                      <a:pt x="766" y="139"/>
                      <a:pt x="767" y="134"/>
                    </a:cubicBezTo>
                    <a:cubicBezTo>
                      <a:pt x="767" y="134"/>
                      <a:pt x="767" y="133"/>
                      <a:pt x="768" y="133"/>
                    </a:cubicBezTo>
                    <a:cubicBezTo>
                      <a:pt x="769" y="128"/>
                      <a:pt x="769" y="124"/>
                      <a:pt x="770" y="119"/>
                    </a:cubicBezTo>
                    <a:cubicBezTo>
                      <a:pt x="770" y="118"/>
                      <a:pt x="770" y="118"/>
                      <a:pt x="770" y="118"/>
                    </a:cubicBezTo>
                    <a:cubicBezTo>
                      <a:pt x="771" y="113"/>
                      <a:pt x="772" y="107"/>
                      <a:pt x="772" y="102"/>
                    </a:cubicBezTo>
                    <a:cubicBezTo>
                      <a:pt x="772" y="102"/>
                      <a:pt x="772" y="102"/>
                      <a:pt x="772" y="102"/>
                    </a:cubicBezTo>
                    <a:cubicBezTo>
                      <a:pt x="773" y="99"/>
                      <a:pt x="773" y="96"/>
                      <a:pt x="773" y="94"/>
                    </a:cubicBezTo>
                    <a:cubicBezTo>
                      <a:pt x="773" y="94"/>
                      <a:pt x="773" y="94"/>
                      <a:pt x="773" y="94"/>
                    </a:cubicBezTo>
                    <a:cubicBezTo>
                      <a:pt x="775" y="63"/>
                      <a:pt x="774" y="30"/>
                      <a:pt x="767" y="0"/>
                    </a:cubicBezTo>
                    <a:cubicBezTo>
                      <a:pt x="753" y="28"/>
                      <a:pt x="711" y="93"/>
                      <a:pt x="606" y="135"/>
                    </a:cubicBezTo>
                    <a:cubicBezTo>
                      <a:pt x="541" y="145"/>
                      <a:pt x="464" y="152"/>
                      <a:pt x="371" y="153"/>
                    </a:cubicBezTo>
                    <a:cubicBezTo>
                      <a:pt x="156" y="156"/>
                      <a:pt x="51" y="111"/>
                      <a:pt x="0" y="69"/>
                    </a:cubicBezTo>
                    <a:cubicBezTo>
                      <a:pt x="9" y="133"/>
                      <a:pt x="46" y="194"/>
                      <a:pt x="107" y="212"/>
                    </a:cubicBezTo>
                    <a:cubicBezTo>
                      <a:pt x="132" y="220"/>
                      <a:pt x="173" y="225"/>
                      <a:pt x="223" y="229"/>
                    </a:cubicBezTo>
                    <a:cubicBezTo>
                      <a:pt x="227" y="229"/>
                      <a:pt x="231" y="229"/>
                      <a:pt x="235" y="229"/>
                    </a:cubicBezTo>
                    <a:cubicBezTo>
                      <a:pt x="238" y="230"/>
                      <a:pt x="241" y="230"/>
                      <a:pt x="245" y="230"/>
                    </a:cubicBezTo>
                    <a:cubicBezTo>
                      <a:pt x="248" y="230"/>
                      <a:pt x="251" y="230"/>
                      <a:pt x="254" y="230"/>
                    </a:cubicBezTo>
                    <a:cubicBezTo>
                      <a:pt x="257" y="231"/>
                      <a:pt x="261" y="231"/>
                      <a:pt x="264" y="231"/>
                    </a:cubicBezTo>
                    <a:cubicBezTo>
                      <a:pt x="267" y="231"/>
                      <a:pt x="270" y="231"/>
                      <a:pt x="274" y="231"/>
                    </a:cubicBezTo>
                    <a:cubicBezTo>
                      <a:pt x="277" y="231"/>
                      <a:pt x="280" y="231"/>
                      <a:pt x="284" y="232"/>
                    </a:cubicBezTo>
                    <a:cubicBezTo>
                      <a:pt x="288" y="232"/>
                      <a:pt x="292" y="232"/>
                      <a:pt x="297" y="232"/>
                    </a:cubicBezTo>
                    <a:cubicBezTo>
                      <a:pt x="302" y="232"/>
                      <a:pt x="306" y="232"/>
                      <a:pt x="311" y="232"/>
                    </a:cubicBezTo>
                    <a:cubicBezTo>
                      <a:pt x="315" y="232"/>
                      <a:pt x="319" y="232"/>
                      <a:pt x="323" y="233"/>
                    </a:cubicBezTo>
                    <a:cubicBezTo>
                      <a:pt x="326" y="233"/>
                      <a:pt x="330" y="233"/>
                      <a:pt x="333" y="233"/>
                    </a:cubicBezTo>
                    <a:cubicBezTo>
                      <a:pt x="337" y="233"/>
                      <a:pt x="341" y="233"/>
                      <a:pt x="344" y="233"/>
                    </a:cubicBezTo>
                    <a:cubicBezTo>
                      <a:pt x="348" y="233"/>
                      <a:pt x="351" y="233"/>
                      <a:pt x="355" y="233"/>
                    </a:cubicBezTo>
                    <a:cubicBezTo>
                      <a:pt x="359" y="233"/>
                      <a:pt x="363" y="233"/>
                      <a:pt x="367" y="233"/>
                    </a:cubicBezTo>
                    <a:cubicBezTo>
                      <a:pt x="370" y="233"/>
                      <a:pt x="373" y="233"/>
                      <a:pt x="376" y="233"/>
                    </a:cubicBezTo>
                    <a:cubicBezTo>
                      <a:pt x="382" y="233"/>
                      <a:pt x="389" y="233"/>
                      <a:pt x="396" y="233"/>
                    </a:cubicBezTo>
                    <a:cubicBezTo>
                      <a:pt x="399" y="233"/>
                      <a:pt x="402" y="233"/>
                      <a:pt x="405" y="233"/>
                    </a:cubicBezTo>
                    <a:cubicBezTo>
                      <a:pt x="409" y="233"/>
                      <a:pt x="413" y="233"/>
                      <a:pt x="418" y="233"/>
                    </a:cubicBezTo>
                    <a:cubicBezTo>
                      <a:pt x="421" y="233"/>
                      <a:pt x="424" y="233"/>
                      <a:pt x="427" y="233"/>
                    </a:cubicBezTo>
                    <a:cubicBezTo>
                      <a:pt x="431" y="233"/>
                      <a:pt x="436" y="232"/>
                      <a:pt x="440" y="232"/>
                    </a:cubicBezTo>
                    <a:cubicBezTo>
                      <a:pt x="443" y="232"/>
                      <a:pt x="446" y="232"/>
                      <a:pt x="449" y="232"/>
                    </a:cubicBezTo>
                    <a:cubicBezTo>
                      <a:pt x="455" y="232"/>
                      <a:pt x="462" y="232"/>
                      <a:pt x="468" y="232"/>
                    </a:cubicBezTo>
                    <a:lnTo>
                      <a:pt x="473" y="232"/>
                    </a:lnTo>
                    <a:cubicBezTo>
                      <a:pt x="479" y="231"/>
                      <a:pt x="485" y="231"/>
                      <a:pt x="490" y="231"/>
                    </a:cubicBezTo>
                    <a:cubicBezTo>
                      <a:pt x="493" y="231"/>
                      <a:pt x="495" y="231"/>
                      <a:pt x="498" y="231"/>
                    </a:cubicBezTo>
                    <a:cubicBezTo>
                      <a:pt x="502" y="231"/>
                      <a:pt x="507" y="231"/>
                      <a:pt x="512" y="230"/>
                    </a:cubicBezTo>
                    <a:cubicBezTo>
                      <a:pt x="514" y="230"/>
                      <a:pt x="517" y="230"/>
                      <a:pt x="519" y="230"/>
                    </a:cubicBezTo>
                    <a:cubicBezTo>
                      <a:pt x="524" y="230"/>
                      <a:pt x="530" y="230"/>
                      <a:pt x="535" y="229"/>
                    </a:cubicBezTo>
                    <a:cubicBezTo>
                      <a:pt x="536" y="229"/>
                      <a:pt x="538" y="229"/>
                      <a:pt x="539" y="229"/>
                    </a:cubicBezTo>
                    <a:cubicBezTo>
                      <a:pt x="546" y="229"/>
                      <a:pt x="552" y="229"/>
                      <a:pt x="559" y="228"/>
                    </a:cubicBezTo>
                    <a:cubicBezTo>
                      <a:pt x="560" y="228"/>
                      <a:pt x="562" y="228"/>
                      <a:pt x="563" y="228"/>
                    </a:cubicBezTo>
                    <a:cubicBezTo>
                      <a:pt x="568" y="228"/>
                      <a:pt x="573" y="227"/>
                      <a:pt x="578" y="227"/>
                    </a:cubicBezTo>
                    <a:cubicBezTo>
                      <a:pt x="580" y="227"/>
                      <a:pt x="582" y="227"/>
                      <a:pt x="584" y="227"/>
                    </a:cubicBezTo>
                    <a:cubicBezTo>
                      <a:pt x="589" y="227"/>
                      <a:pt x="593" y="226"/>
                      <a:pt x="597" y="226"/>
                    </a:cubicBezTo>
                    <a:cubicBezTo>
                      <a:pt x="599" y="226"/>
                      <a:pt x="601" y="226"/>
                      <a:pt x="602" y="226"/>
                    </a:cubicBezTo>
                    <a:cubicBezTo>
                      <a:pt x="608" y="225"/>
                      <a:pt x="614" y="225"/>
                      <a:pt x="620" y="224"/>
                    </a:cubicBezTo>
                    <a:lnTo>
                      <a:pt x="620" y="224"/>
                    </a:lnTo>
                    <a:cubicBezTo>
                      <a:pt x="625" y="224"/>
                      <a:pt x="631" y="223"/>
                      <a:pt x="636" y="223"/>
                    </a:cubicBezTo>
                    <a:cubicBezTo>
                      <a:pt x="638" y="223"/>
                      <a:pt x="639" y="223"/>
                      <a:pt x="640" y="223"/>
                    </a:cubicBezTo>
                    <a:cubicBezTo>
                      <a:pt x="644" y="222"/>
                      <a:pt x="648" y="222"/>
                      <a:pt x="652" y="221"/>
                    </a:cubicBezTo>
                    <a:cubicBezTo>
                      <a:pt x="653" y="221"/>
                      <a:pt x="655" y="221"/>
                      <a:pt x="656" y="221"/>
                    </a:cubicBezTo>
                    <a:cubicBezTo>
                      <a:pt x="660" y="221"/>
                      <a:pt x="664" y="220"/>
                      <a:pt x="667" y="220"/>
                    </a:cubicBezTo>
                    <a:cubicBezTo>
                      <a:pt x="668" y="220"/>
                      <a:pt x="669" y="220"/>
                      <a:pt x="670" y="220"/>
                    </a:cubicBezTo>
                    <a:cubicBezTo>
                      <a:pt x="674" y="219"/>
                      <a:pt x="678" y="218"/>
                      <a:pt x="682" y="218"/>
                    </a:cubicBezTo>
                    <a:cubicBezTo>
                      <a:pt x="683" y="218"/>
                      <a:pt x="684" y="218"/>
                      <a:pt x="685" y="218"/>
                    </a:cubicBezTo>
                    <a:cubicBezTo>
                      <a:pt x="688" y="217"/>
                      <a:pt x="691" y="217"/>
                      <a:pt x="694" y="216"/>
                    </a:cubicBezTo>
                    <a:cubicBezTo>
                      <a:pt x="695" y="216"/>
                      <a:pt x="696" y="216"/>
                      <a:pt x="697" y="216"/>
                    </a:cubicBezTo>
                    <a:cubicBezTo>
                      <a:pt x="699" y="215"/>
                      <a:pt x="701" y="215"/>
                      <a:pt x="704" y="215"/>
                    </a:cubicBezTo>
                    <a:cubicBezTo>
                      <a:pt x="704" y="214"/>
                      <a:pt x="705" y="214"/>
                      <a:pt x="706" y="214"/>
                    </a:cubicBezTo>
                    <a:cubicBezTo>
                      <a:pt x="709" y="213"/>
                      <a:pt x="712" y="213"/>
                      <a:pt x="714" y="212"/>
                    </a:cubicBezTo>
                    <a:cubicBezTo>
                      <a:pt x="717" y="212"/>
                      <a:pt x="720" y="210"/>
                      <a:pt x="722" y="209"/>
                    </a:cubicBezTo>
                    <a:cubicBezTo>
                      <a:pt x="723" y="209"/>
                      <a:pt x="724" y="208"/>
                      <a:pt x="724" y="208"/>
                    </a:cubicBezTo>
                    <a:cubicBezTo>
                      <a:pt x="727" y="207"/>
                      <a:pt x="730" y="205"/>
                      <a:pt x="732" y="203"/>
                    </a:cubicBezTo>
                    <a:cubicBezTo>
                      <a:pt x="732" y="203"/>
                      <a:pt x="733" y="203"/>
                      <a:pt x="733" y="202"/>
                    </a:cubicBezTo>
                    <a:cubicBezTo>
                      <a:pt x="735" y="201"/>
                      <a:pt x="737" y="198"/>
                      <a:pt x="739" y="196"/>
                    </a:cubicBezTo>
                    <a:cubicBezTo>
                      <a:pt x="740" y="195"/>
                      <a:pt x="740" y="195"/>
                      <a:pt x="741" y="194"/>
                    </a:cubicBezTo>
                    <a:cubicBezTo>
                      <a:pt x="743" y="192"/>
                      <a:pt x="745" y="189"/>
                      <a:pt x="747" y="186"/>
                    </a:cubicBezTo>
                    <a:cubicBezTo>
                      <a:pt x="747" y="186"/>
                      <a:pt x="748" y="185"/>
                      <a:pt x="748" y="185"/>
                    </a:cubicBezTo>
                    <a:close/>
                  </a:path>
                </a:pathLst>
              </a:custGeom>
              <a:solidFill>
                <a:srgbClr val="D58C55"/>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6" name="Freeform 59">
                <a:extLst>
                  <a:ext uri="{FF2B5EF4-FFF2-40B4-BE49-F238E27FC236}">
                    <a16:creationId xmlns:a16="http://schemas.microsoft.com/office/drawing/2014/main" id="{E5751E83-AA04-4E21-8311-45F59FC5CA78}"/>
                  </a:ext>
                </a:extLst>
              </p:cNvPr>
              <p:cNvSpPr>
                <a:spLocks/>
              </p:cNvSpPr>
              <p:nvPr/>
            </p:nvSpPr>
            <p:spPr bwMode="auto">
              <a:xfrm>
                <a:off x="0" y="1959513"/>
                <a:ext cx="601065" cy="1346529"/>
              </a:xfrm>
              <a:prstGeom prst="rect">
                <a:avLst/>
              </a:prstGeom>
              <a:solidFill>
                <a:schemeClr val="tx1">
                  <a:lumMod val="75000"/>
                  <a:lumOff val="25000"/>
                </a:schemeClr>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23" name="圆角矩形 17">
              <a:extLst>
                <a:ext uri="{FF2B5EF4-FFF2-40B4-BE49-F238E27FC236}">
                  <a16:creationId xmlns:a16="http://schemas.microsoft.com/office/drawing/2014/main" id="{EC30C3A3-536A-4616-A6EA-6CFC274EDCA1}"/>
                </a:ext>
              </a:extLst>
            </p:cNvPr>
            <p:cNvSpPr>
              <a:spLocks noChangeArrowheads="1"/>
            </p:cNvSpPr>
            <p:nvPr/>
          </p:nvSpPr>
          <p:spPr bwMode="auto">
            <a:xfrm>
              <a:off x="880125" y="4500917"/>
              <a:ext cx="2427911" cy="1584325"/>
            </a:xfrm>
            <a:prstGeom prst="roundRect">
              <a:avLst>
                <a:gd name="adj" fmla="val 16667"/>
              </a:avLst>
            </a:prstGeom>
            <a:solidFill>
              <a:srgbClr val="C5D5DC">
                <a:alpha val="60000"/>
              </a:srgbClr>
            </a:solidFill>
            <a:ln>
              <a:noFill/>
            </a:ln>
            <a:effectLst>
              <a:outerShdw blurRad="40000" dist="23000" dir="5400000" rotWithShape="0">
                <a:srgbClr val="808080">
                  <a:alpha val="34999"/>
                </a:srgbClr>
              </a:outerShdw>
              <a:reflection blurRad="6350" stA="50000" endA="300" endPos="27000" dist="50800" dir="5400000" sy="-100000" algn="bl" rotWithShape="0"/>
            </a:effectLst>
          </p:spPr>
          <p:txBody>
            <a:bodyPr anchor="ctr"/>
            <a:lstStyle>
              <a:defPPr>
                <a:defRPr lang="en-AU"/>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a:defRPr/>
              </a:pPr>
              <a:r>
                <a:rPr lang="en-AU" sz="1800" b="1"/>
                <a:t>Cost</a:t>
              </a:r>
            </a:p>
            <a:p>
              <a:pPr algn="ctr">
                <a:defRPr/>
              </a:pPr>
              <a:r>
                <a:rPr lang="en-AU" sz="1800"/>
                <a:t>Did not require assurance as aware of additional costs</a:t>
              </a:r>
            </a:p>
          </p:txBody>
        </p:sp>
        <p:sp>
          <p:nvSpPr>
            <p:cNvPr id="24" name="圆角矩形 17">
              <a:extLst>
                <a:ext uri="{FF2B5EF4-FFF2-40B4-BE49-F238E27FC236}">
                  <a16:creationId xmlns:a16="http://schemas.microsoft.com/office/drawing/2014/main" id="{C5C1A64A-90CE-41FA-A247-8EF70B6765E0}"/>
                </a:ext>
              </a:extLst>
            </p:cNvPr>
            <p:cNvSpPr>
              <a:spLocks noChangeArrowheads="1"/>
            </p:cNvSpPr>
            <p:nvPr/>
          </p:nvSpPr>
          <p:spPr bwMode="auto">
            <a:xfrm>
              <a:off x="6151931" y="4500917"/>
              <a:ext cx="2318551" cy="1560671"/>
            </a:xfrm>
            <a:prstGeom prst="roundRect">
              <a:avLst>
                <a:gd name="adj" fmla="val 16667"/>
              </a:avLst>
            </a:prstGeom>
            <a:solidFill>
              <a:schemeClr val="accent2">
                <a:lumMod val="20000"/>
                <a:lumOff val="80000"/>
              </a:schemeClr>
            </a:solidFill>
            <a:ln>
              <a:noFill/>
            </a:ln>
            <a:effectLst>
              <a:outerShdw blurRad="40000" dist="23000" dir="5400000" rotWithShape="0">
                <a:srgbClr val="808080">
                  <a:alpha val="34999"/>
                </a:srgbClr>
              </a:outerShdw>
              <a:reflection blurRad="6350" stA="50000" endA="300" endPos="22000" dist="50800" dir="5400000" sy="-100000" algn="bl" rotWithShape="0"/>
            </a:effectLst>
          </p:spPr>
          <p:txBody>
            <a:bodyPr anchor="ctr"/>
            <a:lstStyle>
              <a:defPPr>
                <a:defRPr lang="en-AU"/>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a:defRPr/>
              </a:pPr>
              <a:r>
                <a:rPr lang="en-AU" sz="1800" b="1"/>
                <a:t>Benefit</a:t>
              </a:r>
            </a:p>
            <a:p>
              <a:pPr algn="ctr">
                <a:defRPr/>
              </a:pPr>
              <a:r>
                <a:rPr lang="en-AU" sz="1800"/>
                <a:t>Evidence on benefit not yet conclusive</a:t>
              </a:r>
            </a:p>
          </p:txBody>
        </p:sp>
        <p:grpSp>
          <p:nvGrpSpPr>
            <p:cNvPr id="25" name="Group 24">
              <a:extLst>
                <a:ext uri="{FF2B5EF4-FFF2-40B4-BE49-F238E27FC236}">
                  <a16:creationId xmlns:a16="http://schemas.microsoft.com/office/drawing/2014/main" id="{EF948CE3-E775-4A3A-B9D9-3D32F8EE9260}"/>
                </a:ext>
              </a:extLst>
            </p:cNvPr>
            <p:cNvGrpSpPr/>
            <p:nvPr/>
          </p:nvGrpSpPr>
          <p:grpSpPr>
            <a:xfrm flipH="1">
              <a:off x="3430984" y="4863420"/>
              <a:ext cx="1311893" cy="1100770"/>
              <a:chOff x="5858353" y="1941549"/>
              <a:chExt cx="2600270" cy="2181807"/>
            </a:xfrm>
          </p:grpSpPr>
          <p:sp>
            <p:nvSpPr>
              <p:cNvPr id="26" name="Freeform 101">
                <a:extLst>
                  <a:ext uri="{FF2B5EF4-FFF2-40B4-BE49-F238E27FC236}">
                    <a16:creationId xmlns:a16="http://schemas.microsoft.com/office/drawing/2014/main" id="{E1357A2E-E846-473B-AFB7-2AEBF043580C}"/>
                  </a:ext>
                </a:extLst>
              </p:cNvPr>
              <p:cNvSpPr>
                <a:spLocks/>
              </p:cNvSpPr>
              <p:nvPr/>
            </p:nvSpPr>
            <p:spPr bwMode="auto">
              <a:xfrm>
                <a:off x="6485552" y="1959513"/>
                <a:ext cx="1973071" cy="2163843"/>
              </a:xfrm>
              <a:custGeom>
                <a:avLst/>
                <a:gdLst>
                  <a:gd name="T0" fmla="*/ 2242 w 2336"/>
                  <a:gd name="T1" fmla="*/ 1081 h 2562"/>
                  <a:gd name="T2" fmla="*/ 2229 w 2336"/>
                  <a:gd name="T3" fmla="*/ 1087 h 2562"/>
                  <a:gd name="T4" fmla="*/ 2246 w 2336"/>
                  <a:gd name="T5" fmla="*/ 1091 h 2562"/>
                  <a:gd name="T6" fmla="*/ 2246 w 2336"/>
                  <a:gd name="T7" fmla="*/ 1443 h 2562"/>
                  <a:gd name="T8" fmla="*/ 1639 w 2336"/>
                  <a:gd name="T9" fmla="*/ 1467 h 2562"/>
                  <a:gd name="T10" fmla="*/ 1479 w 2336"/>
                  <a:gd name="T11" fmla="*/ 1531 h 2562"/>
                  <a:gd name="T12" fmla="*/ 1716 w 2336"/>
                  <a:gd name="T13" fmla="*/ 2241 h 2562"/>
                  <a:gd name="T14" fmla="*/ 1433 w 2336"/>
                  <a:gd name="T15" fmla="*/ 2485 h 2562"/>
                  <a:gd name="T16" fmla="*/ 1196 w 2336"/>
                  <a:gd name="T17" fmla="*/ 1951 h 2562"/>
                  <a:gd name="T18" fmla="*/ 517 w 2336"/>
                  <a:gd name="T19" fmla="*/ 1302 h 2562"/>
                  <a:gd name="T20" fmla="*/ 0 w 2336"/>
                  <a:gd name="T21" fmla="*/ 1286 h 2562"/>
                  <a:gd name="T22" fmla="*/ 0 w 2336"/>
                  <a:gd name="T23" fmla="*/ 294 h 2562"/>
                  <a:gd name="T24" fmla="*/ 562 w 2336"/>
                  <a:gd name="T25" fmla="*/ 294 h 2562"/>
                  <a:gd name="T26" fmla="*/ 1112 w 2336"/>
                  <a:gd name="T27" fmla="*/ 49 h 2562"/>
                  <a:gd name="T28" fmla="*/ 1532 w 2336"/>
                  <a:gd name="T29" fmla="*/ 19 h 2562"/>
                  <a:gd name="T30" fmla="*/ 2084 w 2336"/>
                  <a:gd name="T31" fmla="*/ 30 h 2562"/>
                  <a:gd name="T32" fmla="*/ 2084 w 2336"/>
                  <a:gd name="T33" fmla="*/ 338 h 2562"/>
                  <a:gd name="T34" fmla="*/ 2081 w 2336"/>
                  <a:gd name="T35" fmla="*/ 340 h 2562"/>
                  <a:gd name="T36" fmla="*/ 2165 w 2336"/>
                  <a:gd name="T37" fmla="*/ 352 h 2562"/>
                  <a:gd name="T38" fmla="*/ 2165 w 2336"/>
                  <a:gd name="T39" fmla="*/ 705 h 2562"/>
                  <a:gd name="T40" fmla="*/ 2142 w 2336"/>
                  <a:gd name="T41" fmla="*/ 715 h 2562"/>
                  <a:gd name="T42" fmla="*/ 2242 w 2336"/>
                  <a:gd name="T43" fmla="*/ 728 h 2562"/>
                  <a:gd name="T44" fmla="*/ 2242 w 2336"/>
                  <a:gd name="T45" fmla="*/ 1081 h 2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36" h="2562">
                    <a:moveTo>
                      <a:pt x="2242" y="1081"/>
                    </a:moveTo>
                    <a:cubicBezTo>
                      <a:pt x="2239" y="1083"/>
                      <a:pt x="2234" y="1085"/>
                      <a:pt x="2229" y="1087"/>
                    </a:cubicBezTo>
                    <a:cubicBezTo>
                      <a:pt x="2236" y="1088"/>
                      <a:pt x="2242" y="1089"/>
                      <a:pt x="2246" y="1091"/>
                    </a:cubicBezTo>
                    <a:cubicBezTo>
                      <a:pt x="2334" y="1114"/>
                      <a:pt x="2334" y="1389"/>
                      <a:pt x="2246" y="1443"/>
                    </a:cubicBezTo>
                    <a:cubicBezTo>
                      <a:pt x="2176" y="1487"/>
                      <a:pt x="1837" y="1500"/>
                      <a:pt x="1639" y="1467"/>
                    </a:cubicBezTo>
                    <a:cubicBezTo>
                      <a:pt x="1564" y="1481"/>
                      <a:pt x="1503" y="1500"/>
                      <a:pt x="1479" y="1531"/>
                    </a:cubicBezTo>
                    <a:cubicBezTo>
                      <a:pt x="1395" y="1638"/>
                      <a:pt x="1746" y="1920"/>
                      <a:pt x="1716" y="2241"/>
                    </a:cubicBezTo>
                    <a:cubicBezTo>
                      <a:pt x="1685" y="2562"/>
                      <a:pt x="1502" y="2493"/>
                      <a:pt x="1433" y="2485"/>
                    </a:cubicBezTo>
                    <a:cubicBezTo>
                      <a:pt x="1364" y="2478"/>
                      <a:pt x="1380" y="2127"/>
                      <a:pt x="1196" y="1951"/>
                    </a:cubicBezTo>
                    <a:cubicBezTo>
                      <a:pt x="1013" y="1775"/>
                      <a:pt x="616" y="1332"/>
                      <a:pt x="517" y="1302"/>
                    </a:cubicBezTo>
                    <a:cubicBezTo>
                      <a:pt x="417" y="1271"/>
                      <a:pt x="0" y="1286"/>
                      <a:pt x="0" y="1286"/>
                    </a:cubicBezTo>
                    <a:lnTo>
                      <a:pt x="0" y="294"/>
                    </a:lnTo>
                    <a:lnTo>
                      <a:pt x="562" y="294"/>
                    </a:lnTo>
                    <a:cubicBezTo>
                      <a:pt x="608" y="294"/>
                      <a:pt x="738" y="126"/>
                      <a:pt x="1112" y="49"/>
                    </a:cubicBezTo>
                    <a:cubicBezTo>
                      <a:pt x="1250" y="21"/>
                      <a:pt x="1397" y="15"/>
                      <a:pt x="1532" y="19"/>
                    </a:cubicBezTo>
                    <a:cubicBezTo>
                      <a:pt x="1687" y="0"/>
                      <a:pt x="2014" y="12"/>
                      <a:pt x="2084" y="30"/>
                    </a:cubicBezTo>
                    <a:cubicBezTo>
                      <a:pt x="2164" y="50"/>
                      <a:pt x="2164" y="291"/>
                      <a:pt x="2084" y="338"/>
                    </a:cubicBezTo>
                    <a:cubicBezTo>
                      <a:pt x="2083" y="339"/>
                      <a:pt x="2082" y="340"/>
                      <a:pt x="2081" y="340"/>
                    </a:cubicBezTo>
                    <a:cubicBezTo>
                      <a:pt x="2119" y="344"/>
                      <a:pt x="2148" y="348"/>
                      <a:pt x="2165" y="352"/>
                    </a:cubicBezTo>
                    <a:cubicBezTo>
                      <a:pt x="2255" y="375"/>
                      <a:pt x="2255" y="651"/>
                      <a:pt x="2165" y="705"/>
                    </a:cubicBezTo>
                    <a:cubicBezTo>
                      <a:pt x="2159" y="709"/>
                      <a:pt x="2151" y="712"/>
                      <a:pt x="2142" y="715"/>
                    </a:cubicBezTo>
                    <a:cubicBezTo>
                      <a:pt x="2187" y="719"/>
                      <a:pt x="2223" y="723"/>
                      <a:pt x="2242" y="728"/>
                    </a:cubicBezTo>
                    <a:cubicBezTo>
                      <a:pt x="2336" y="751"/>
                      <a:pt x="2336" y="1027"/>
                      <a:pt x="2242" y="1081"/>
                    </a:cubicBezTo>
                    <a:close/>
                  </a:path>
                </a:pathLst>
              </a:custGeom>
              <a:solidFill>
                <a:srgbClr val="EBAE78"/>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7" name="Freeform 102">
                <a:extLst>
                  <a:ext uri="{FF2B5EF4-FFF2-40B4-BE49-F238E27FC236}">
                    <a16:creationId xmlns:a16="http://schemas.microsoft.com/office/drawing/2014/main" id="{27F37F20-0008-468D-A76D-FF2CC4DC6C92}"/>
                  </a:ext>
                </a:extLst>
              </p:cNvPr>
              <p:cNvSpPr>
                <a:spLocks/>
              </p:cNvSpPr>
              <p:nvPr/>
            </p:nvSpPr>
            <p:spPr bwMode="auto">
              <a:xfrm>
                <a:off x="6485552" y="2445594"/>
                <a:ext cx="1345870" cy="1633336"/>
              </a:xfrm>
              <a:custGeom>
                <a:avLst/>
                <a:gdLst>
                  <a:gd name="T0" fmla="*/ 1485 w 1594"/>
                  <a:gd name="T1" fmla="*/ 1698 h 1935"/>
                  <a:gd name="T2" fmla="*/ 1235 w 1594"/>
                  <a:gd name="T3" fmla="*/ 1212 h 1935"/>
                  <a:gd name="T4" fmla="*/ 530 w 1594"/>
                  <a:gd name="T5" fmla="*/ 553 h 1935"/>
                  <a:gd name="T6" fmla="*/ 303 w 1594"/>
                  <a:gd name="T7" fmla="*/ 0 h 1935"/>
                  <a:gd name="T8" fmla="*/ 0 w 1594"/>
                  <a:gd name="T9" fmla="*/ 106 h 1935"/>
                  <a:gd name="T10" fmla="*/ 0 w 1594"/>
                  <a:gd name="T11" fmla="*/ 712 h 1935"/>
                  <a:gd name="T12" fmla="*/ 517 w 1594"/>
                  <a:gd name="T13" fmla="*/ 728 h 1935"/>
                  <a:gd name="T14" fmla="*/ 1196 w 1594"/>
                  <a:gd name="T15" fmla="*/ 1377 h 1935"/>
                  <a:gd name="T16" fmla="*/ 1433 w 1594"/>
                  <a:gd name="T17" fmla="*/ 1911 h 1935"/>
                  <a:gd name="T18" fmla="*/ 1594 w 1594"/>
                  <a:gd name="T19" fmla="*/ 1910 h 1935"/>
                  <a:gd name="T20" fmla="*/ 1485 w 1594"/>
                  <a:gd name="T21" fmla="*/ 1698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4" h="1935">
                    <a:moveTo>
                      <a:pt x="1485" y="1698"/>
                    </a:moveTo>
                    <a:cubicBezTo>
                      <a:pt x="1493" y="1508"/>
                      <a:pt x="1394" y="1334"/>
                      <a:pt x="1235" y="1212"/>
                    </a:cubicBezTo>
                    <a:cubicBezTo>
                      <a:pt x="1076" y="1091"/>
                      <a:pt x="750" y="606"/>
                      <a:pt x="530" y="553"/>
                    </a:cubicBezTo>
                    <a:cubicBezTo>
                      <a:pt x="311" y="500"/>
                      <a:pt x="303" y="0"/>
                      <a:pt x="303" y="0"/>
                    </a:cubicBezTo>
                    <a:lnTo>
                      <a:pt x="0" y="106"/>
                    </a:lnTo>
                    <a:lnTo>
                      <a:pt x="0" y="712"/>
                    </a:lnTo>
                    <a:cubicBezTo>
                      <a:pt x="0" y="712"/>
                      <a:pt x="417" y="697"/>
                      <a:pt x="517" y="728"/>
                    </a:cubicBezTo>
                    <a:cubicBezTo>
                      <a:pt x="616" y="758"/>
                      <a:pt x="1013" y="1201"/>
                      <a:pt x="1196" y="1377"/>
                    </a:cubicBezTo>
                    <a:cubicBezTo>
                      <a:pt x="1380" y="1553"/>
                      <a:pt x="1364" y="1904"/>
                      <a:pt x="1433" y="1911"/>
                    </a:cubicBezTo>
                    <a:cubicBezTo>
                      <a:pt x="1469" y="1915"/>
                      <a:pt x="1534" y="1935"/>
                      <a:pt x="1594" y="1910"/>
                    </a:cubicBezTo>
                    <a:cubicBezTo>
                      <a:pt x="1533" y="1884"/>
                      <a:pt x="1480" y="1829"/>
                      <a:pt x="1485" y="1698"/>
                    </a:cubicBezTo>
                    <a:close/>
                  </a:path>
                </a:pathLst>
              </a:custGeom>
              <a:solidFill>
                <a:srgbClr val="D58C55"/>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8" name="Freeform 103">
                <a:extLst>
                  <a:ext uri="{FF2B5EF4-FFF2-40B4-BE49-F238E27FC236}">
                    <a16:creationId xmlns:a16="http://schemas.microsoft.com/office/drawing/2014/main" id="{F6D1C3FE-99B6-4523-B93E-C71BBA1DBF5A}"/>
                  </a:ext>
                </a:extLst>
              </p:cNvPr>
              <p:cNvSpPr>
                <a:spLocks/>
              </p:cNvSpPr>
              <p:nvPr/>
            </p:nvSpPr>
            <p:spPr bwMode="auto">
              <a:xfrm>
                <a:off x="7658940" y="2997009"/>
                <a:ext cx="784001" cy="373708"/>
              </a:xfrm>
              <a:custGeom>
                <a:avLst/>
                <a:gdLst>
                  <a:gd name="T0" fmla="*/ 88 w 926"/>
                  <a:gd name="T1" fmla="*/ 302 h 442"/>
                  <a:gd name="T2" fmla="*/ 248 w 926"/>
                  <a:gd name="T3" fmla="*/ 238 h 442"/>
                  <a:gd name="T4" fmla="*/ 855 w 926"/>
                  <a:gd name="T5" fmla="*/ 214 h 442"/>
                  <a:gd name="T6" fmla="*/ 920 w 926"/>
                  <a:gd name="T7" fmla="*/ 0 h 442"/>
                  <a:gd name="T8" fmla="*/ 496 w 926"/>
                  <a:gd name="T9" fmla="*/ 156 h 442"/>
                  <a:gd name="T10" fmla="*/ 26 w 926"/>
                  <a:gd name="T11" fmla="*/ 254 h 442"/>
                  <a:gd name="T12" fmla="*/ 108 w 926"/>
                  <a:gd name="T13" fmla="*/ 442 h 442"/>
                  <a:gd name="T14" fmla="*/ 88 w 926"/>
                  <a:gd name="T15" fmla="*/ 302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6" h="442">
                    <a:moveTo>
                      <a:pt x="88" y="302"/>
                    </a:moveTo>
                    <a:cubicBezTo>
                      <a:pt x="112" y="271"/>
                      <a:pt x="173" y="252"/>
                      <a:pt x="248" y="238"/>
                    </a:cubicBezTo>
                    <a:cubicBezTo>
                      <a:pt x="446" y="271"/>
                      <a:pt x="785" y="258"/>
                      <a:pt x="855" y="214"/>
                    </a:cubicBezTo>
                    <a:cubicBezTo>
                      <a:pt x="904" y="184"/>
                      <a:pt x="926" y="85"/>
                      <a:pt x="920" y="0"/>
                    </a:cubicBezTo>
                    <a:cubicBezTo>
                      <a:pt x="864" y="59"/>
                      <a:pt x="706" y="198"/>
                      <a:pt x="496" y="156"/>
                    </a:cubicBezTo>
                    <a:cubicBezTo>
                      <a:pt x="231" y="103"/>
                      <a:pt x="64" y="194"/>
                      <a:pt x="26" y="254"/>
                    </a:cubicBezTo>
                    <a:cubicBezTo>
                      <a:pt x="0" y="297"/>
                      <a:pt x="55" y="384"/>
                      <a:pt x="108" y="442"/>
                    </a:cubicBezTo>
                    <a:cubicBezTo>
                      <a:pt x="77" y="382"/>
                      <a:pt x="63" y="334"/>
                      <a:pt x="88" y="302"/>
                    </a:cubicBezTo>
                    <a:close/>
                  </a:path>
                </a:pathLst>
              </a:custGeom>
              <a:solidFill>
                <a:srgbClr val="D58C55"/>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9" name="Freeform 104">
                <a:extLst>
                  <a:ext uri="{FF2B5EF4-FFF2-40B4-BE49-F238E27FC236}">
                    <a16:creationId xmlns:a16="http://schemas.microsoft.com/office/drawing/2014/main" id="{7C4FB4CC-87F5-48AA-AAA4-6A3983FDAD90}"/>
                  </a:ext>
                </a:extLst>
              </p:cNvPr>
              <p:cNvSpPr>
                <a:spLocks/>
              </p:cNvSpPr>
              <p:nvPr/>
            </p:nvSpPr>
            <p:spPr bwMode="auto">
              <a:xfrm>
                <a:off x="7938568" y="2691247"/>
                <a:ext cx="504375" cy="203840"/>
              </a:xfrm>
              <a:custGeom>
                <a:avLst/>
                <a:gdLst>
                  <a:gd name="T0" fmla="*/ 591 w 597"/>
                  <a:gd name="T1" fmla="*/ 0 h 241"/>
                  <a:gd name="T2" fmla="*/ 0 w 597"/>
                  <a:gd name="T3" fmla="*/ 131 h 241"/>
                  <a:gd name="T4" fmla="*/ 509 w 597"/>
                  <a:gd name="T5" fmla="*/ 220 h 241"/>
                  <a:gd name="T6" fmla="*/ 522 w 597"/>
                  <a:gd name="T7" fmla="*/ 214 h 241"/>
                  <a:gd name="T8" fmla="*/ 591 w 597"/>
                  <a:gd name="T9" fmla="*/ 0 h 241"/>
                </a:gdLst>
                <a:ahLst/>
                <a:cxnLst>
                  <a:cxn ang="0">
                    <a:pos x="T0" y="T1"/>
                  </a:cxn>
                  <a:cxn ang="0">
                    <a:pos x="T2" y="T3"/>
                  </a:cxn>
                  <a:cxn ang="0">
                    <a:pos x="T4" y="T5"/>
                  </a:cxn>
                  <a:cxn ang="0">
                    <a:pos x="T6" y="T7"/>
                  </a:cxn>
                  <a:cxn ang="0">
                    <a:pos x="T8" y="T9"/>
                  </a:cxn>
                </a:cxnLst>
                <a:rect l="0" t="0" r="r" b="b"/>
                <a:pathLst>
                  <a:path w="597" h="241">
                    <a:moveTo>
                      <a:pt x="591" y="0"/>
                    </a:moveTo>
                    <a:cubicBezTo>
                      <a:pt x="538" y="45"/>
                      <a:pt x="339" y="182"/>
                      <a:pt x="0" y="131"/>
                    </a:cubicBezTo>
                    <a:cubicBezTo>
                      <a:pt x="0" y="131"/>
                      <a:pt x="260" y="241"/>
                      <a:pt x="509" y="220"/>
                    </a:cubicBezTo>
                    <a:cubicBezTo>
                      <a:pt x="514" y="218"/>
                      <a:pt x="519" y="216"/>
                      <a:pt x="522" y="214"/>
                    </a:cubicBezTo>
                    <a:cubicBezTo>
                      <a:pt x="574" y="184"/>
                      <a:pt x="597" y="86"/>
                      <a:pt x="591" y="0"/>
                    </a:cubicBezTo>
                    <a:close/>
                  </a:path>
                </a:pathLst>
              </a:custGeom>
              <a:solidFill>
                <a:srgbClr val="D58C55"/>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0" name="Freeform 105">
                <a:extLst>
                  <a:ext uri="{FF2B5EF4-FFF2-40B4-BE49-F238E27FC236}">
                    <a16:creationId xmlns:a16="http://schemas.microsoft.com/office/drawing/2014/main" id="{85A63DBE-508E-4029-ACD2-58E55270FB45}"/>
                  </a:ext>
                </a:extLst>
              </p:cNvPr>
              <p:cNvSpPr>
                <a:spLocks/>
              </p:cNvSpPr>
              <p:nvPr/>
            </p:nvSpPr>
            <p:spPr bwMode="auto">
              <a:xfrm>
                <a:off x="7943795" y="2367194"/>
                <a:ext cx="433814" cy="253495"/>
              </a:xfrm>
              <a:custGeom>
                <a:avLst/>
                <a:gdLst>
                  <a:gd name="T0" fmla="*/ 437 w 511"/>
                  <a:gd name="T1" fmla="*/ 224 h 302"/>
                  <a:gd name="T2" fmla="*/ 502 w 511"/>
                  <a:gd name="T3" fmla="*/ 0 h 302"/>
                  <a:gd name="T4" fmla="*/ 0 w 511"/>
                  <a:gd name="T5" fmla="*/ 169 h 302"/>
                  <a:gd name="T6" fmla="*/ 437 w 511"/>
                  <a:gd name="T7" fmla="*/ 224 h 302"/>
                </a:gdLst>
                <a:ahLst/>
                <a:cxnLst>
                  <a:cxn ang="0">
                    <a:pos x="T0" y="T1"/>
                  </a:cxn>
                  <a:cxn ang="0">
                    <a:pos x="T2" y="T3"/>
                  </a:cxn>
                  <a:cxn ang="0">
                    <a:pos x="T4" y="T5"/>
                  </a:cxn>
                  <a:cxn ang="0">
                    <a:pos x="T6" y="T7"/>
                  </a:cxn>
                </a:cxnLst>
                <a:rect l="0" t="0" r="r" b="b"/>
                <a:pathLst>
                  <a:path w="511" h="302">
                    <a:moveTo>
                      <a:pt x="437" y="224"/>
                    </a:moveTo>
                    <a:cubicBezTo>
                      <a:pt x="489" y="192"/>
                      <a:pt x="511" y="87"/>
                      <a:pt x="502" y="0"/>
                    </a:cubicBezTo>
                    <a:cubicBezTo>
                      <a:pt x="463" y="76"/>
                      <a:pt x="346" y="189"/>
                      <a:pt x="0" y="169"/>
                    </a:cubicBezTo>
                    <a:cubicBezTo>
                      <a:pt x="0" y="169"/>
                      <a:pt x="223" y="302"/>
                      <a:pt x="437" y="224"/>
                    </a:cubicBezTo>
                    <a:close/>
                  </a:path>
                </a:pathLst>
              </a:custGeom>
              <a:solidFill>
                <a:srgbClr val="D58C55"/>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1" name="Freeform 106">
                <a:extLst>
                  <a:ext uri="{FF2B5EF4-FFF2-40B4-BE49-F238E27FC236}">
                    <a16:creationId xmlns:a16="http://schemas.microsoft.com/office/drawing/2014/main" id="{48294272-F8B8-475F-9A5C-4020AD0A4D2D}"/>
                  </a:ext>
                </a:extLst>
              </p:cNvPr>
              <p:cNvSpPr>
                <a:spLocks/>
              </p:cNvSpPr>
              <p:nvPr/>
            </p:nvSpPr>
            <p:spPr bwMode="auto">
              <a:xfrm>
                <a:off x="7964701" y="2082341"/>
                <a:ext cx="334507" cy="196001"/>
              </a:xfrm>
              <a:custGeom>
                <a:avLst/>
                <a:gdLst>
                  <a:gd name="T0" fmla="*/ 0 w 399"/>
                  <a:gd name="T1" fmla="*/ 178 h 230"/>
                  <a:gd name="T2" fmla="*/ 334 w 399"/>
                  <a:gd name="T3" fmla="*/ 192 h 230"/>
                  <a:gd name="T4" fmla="*/ 393 w 399"/>
                  <a:gd name="T5" fmla="*/ 0 h 230"/>
                  <a:gd name="T6" fmla="*/ 0 w 399"/>
                  <a:gd name="T7" fmla="*/ 178 h 230"/>
                </a:gdLst>
                <a:ahLst/>
                <a:cxnLst>
                  <a:cxn ang="0">
                    <a:pos x="T0" y="T1"/>
                  </a:cxn>
                  <a:cxn ang="0">
                    <a:pos x="T2" y="T3"/>
                  </a:cxn>
                  <a:cxn ang="0">
                    <a:pos x="T4" y="T5"/>
                  </a:cxn>
                  <a:cxn ang="0">
                    <a:pos x="T6" y="T7"/>
                  </a:cxn>
                </a:cxnLst>
                <a:rect l="0" t="0" r="r" b="b"/>
                <a:pathLst>
                  <a:path w="399" h="230">
                    <a:moveTo>
                      <a:pt x="0" y="178"/>
                    </a:moveTo>
                    <a:cubicBezTo>
                      <a:pt x="0" y="178"/>
                      <a:pt x="183" y="230"/>
                      <a:pt x="334" y="192"/>
                    </a:cubicBezTo>
                    <a:cubicBezTo>
                      <a:pt x="380" y="166"/>
                      <a:pt x="399" y="76"/>
                      <a:pt x="393" y="0"/>
                    </a:cubicBezTo>
                    <a:cubicBezTo>
                      <a:pt x="369" y="55"/>
                      <a:pt x="285" y="172"/>
                      <a:pt x="0" y="178"/>
                    </a:cubicBezTo>
                    <a:close/>
                  </a:path>
                </a:pathLst>
              </a:custGeom>
              <a:solidFill>
                <a:srgbClr val="D58C55"/>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2" name="Freeform 107">
                <a:extLst>
                  <a:ext uri="{FF2B5EF4-FFF2-40B4-BE49-F238E27FC236}">
                    <a16:creationId xmlns:a16="http://schemas.microsoft.com/office/drawing/2014/main" id="{5BA1537F-32DA-44AC-81D7-9E30DDD0DDA9}"/>
                  </a:ext>
                </a:extLst>
              </p:cNvPr>
              <p:cNvSpPr>
                <a:spLocks/>
              </p:cNvSpPr>
              <p:nvPr/>
            </p:nvSpPr>
            <p:spPr bwMode="auto">
              <a:xfrm>
                <a:off x="6689393" y="2045754"/>
                <a:ext cx="572322" cy="237814"/>
              </a:xfrm>
              <a:custGeom>
                <a:avLst/>
                <a:gdLst>
                  <a:gd name="T0" fmla="*/ 677 w 677"/>
                  <a:gd name="T1" fmla="*/ 0 h 281"/>
                  <a:gd name="T2" fmla="*/ 320 w 677"/>
                  <a:gd name="T3" fmla="*/ 191 h 281"/>
                  <a:gd name="T4" fmla="*/ 41 w 677"/>
                  <a:gd name="T5" fmla="*/ 191 h 281"/>
                  <a:gd name="T6" fmla="*/ 0 w 677"/>
                  <a:gd name="T7" fmla="*/ 266 h 281"/>
                  <a:gd name="T8" fmla="*/ 369 w 677"/>
                  <a:gd name="T9" fmla="*/ 246 h 281"/>
                  <a:gd name="T10" fmla="*/ 677 w 677"/>
                  <a:gd name="T11" fmla="*/ 0 h 281"/>
                </a:gdLst>
                <a:ahLst/>
                <a:cxnLst>
                  <a:cxn ang="0">
                    <a:pos x="T0" y="T1"/>
                  </a:cxn>
                  <a:cxn ang="0">
                    <a:pos x="T2" y="T3"/>
                  </a:cxn>
                  <a:cxn ang="0">
                    <a:pos x="T4" y="T5"/>
                  </a:cxn>
                  <a:cxn ang="0">
                    <a:pos x="T6" y="T7"/>
                  </a:cxn>
                  <a:cxn ang="0">
                    <a:pos x="T8" y="T9"/>
                  </a:cxn>
                  <a:cxn ang="0">
                    <a:pos x="T10" y="T11"/>
                  </a:cxn>
                </a:cxnLst>
                <a:rect l="0" t="0" r="r" b="b"/>
                <a:pathLst>
                  <a:path w="677" h="281">
                    <a:moveTo>
                      <a:pt x="677" y="0"/>
                    </a:moveTo>
                    <a:cubicBezTo>
                      <a:pt x="448" y="82"/>
                      <a:pt x="357" y="191"/>
                      <a:pt x="320" y="191"/>
                    </a:cubicBezTo>
                    <a:lnTo>
                      <a:pt x="41" y="191"/>
                    </a:lnTo>
                    <a:lnTo>
                      <a:pt x="0" y="266"/>
                    </a:lnTo>
                    <a:cubicBezTo>
                      <a:pt x="0" y="266"/>
                      <a:pt x="329" y="281"/>
                      <a:pt x="369" y="246"/>
                    </a:cubicBezTo>
                    <a:cubicBezTo>
                      <a:pt x="424" y="198"/>
                      <a:pt x="598" y="62"/>
                      <a:pt x="677" y="0"/>
                    </a:cubicBezTo>
                    <a:close/>
                  </a:path>
                </a:pathLst>
              </a:custGeom>
              <a:solidFill>
                <a:srgbClr val="F79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108">
                <a:extLst>
                  <a:ext uri="{FF2B5EF4-FFF2-40B4-BE49-F238E27FC236}">
                    <a16:creationId xmlns:a16="http://schemas.microsoft.com/office/drawing/2014/main" id="{7771C20F-936E-4527-A0CF-7528B9B0B491}"/>
                  </a:ext>
                </a:extLst>
              </p:cNvPr>
              <p:cNvSpPr>
                <a:spLocks/>
              </p:cNvSpPr>
              <p:nvPr/>
            </p:nvSpPr>
            <p:spPr bwMode="auto">
              <a:xfrm>
                <a:off x="6381019" y="2092794"/>
                <a:ext cx="373708" cy="1053176"/>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4" name="Freeform 59">
                <a:extLst>
                  <a:ext uri="{FF2B5EF4-FFF2-40B4-BE49-F238E27FC236}">
                    <a16:creationId xmlns:a16="http://schemas.microsoft.com/office/drawing/2014/main" id="{9227167D-6052-4BFB-A2EC-4ECFFD734468}"/>
                  </a:ext>
                </a:extLst>
              </p:cNvPr>
              <p:cNvSpPr>
                <a:spLocks/>
              </p:cNvSpPr>
              <p:nvPr/>
            </p:nvSpPr>
            <p:spPr bwMode="auto">
              <a:xfrm>
                <a:off x="5858353" y="1941549"/>
                <a:ext cx="595840" cy="1343106"/>
              </a:xfrm>
              <a:prstGeom prst="rect">
                <a:avLst/>
              </a:prstGeom>
              <a:solidFill>
                <a:schemeClr val="tx1">
                  <a:lumMod val="75000"/>
                  <a:lumOff val="25000"/>
                </a:schemeClr>
              </a:solidFill>
              <a:ln>
                <a:noFill/>
              </a:ln>
            </p:spPr>
            <p:txBody>
              <a:bodyPr vert="horz" wrap="square" lIns="68580" tIns="34290" rIns="68580" bIns="34290" numCol="1" anchor="t" anchorCtr="0" compatLnSpc="1">
                <a:prstTxWarp prst="textNoShape">
                  <a:avLst/>
                </a:prstTxWarp>
              </a:bodyPr>
              <a:lstStyle/>
              <a:p>
                <a:endParaRPr lang="en-US" sz="1350"/>
              </a:p>
            </p:txBody>
          </p:sp>
        </p:grpSp>
      </p:grpSp>
      <p:graphicFrame>
        <p:nvGraphicFramePr>
          <p:cNvPr id="47" name="Table 46">
            <a:extLst>
              <a:ext uri="{FF2B5EF4-FFF2-40B4-BE49-F238E27FC236}">
                <a16:creationId xmlns:a16="http://schemas.microsoft.com/office/drawing/2014/main" id="{5C8C52F7-A70D-48F2-825C-14A42F5BF783}"/>
              </a:ext>
            </a:extLst>
          </p:cNvPr>
          <p:cNvGraphicFramePr>
            <a:graphicFrameLocks noGrp="1"/>
          </p:cNvGraphicFramePr>
          <p:nvPr>
            <p:extLst>
              <p:ext uri="{D42A27DB-BD31-4B8C-83A1-F6EECF244321}">
                <p14:modId xmlns:p14="http://schemas.microsoft.com/office/powerpoint/2010/main" val="297246450"/>
              </p:ext>
            </p:extLst>
          </p:nvPr>
        </p:nvGraphicFramePr>
        <p:xfrm>
          <a:off x="872564" y="2104885"/>
          <a:ext cx="7542426" cy="1580645"/>
        </p:xfrm>
        <a:graphic>
          <a:graphicData uri="http://schemas.openxmlformats.org/drawingml/2006/table">
            <a:tbl>
              <a:tblPr firstRow="1">
                <a:tableStyleId>{21E4AEA4-8DFA-4A89-87EB-49C32662AFE0}</a:tableStyleId>
              </a:tblPr>
              <a:tblGrid>
                <a:gridCol w="3771213">
                  <a:extLst>
                    <a:ext uri="{9D8B030D-6E8A-4147-A177-3AD203B41FA5}">
                      <a16:colId xmlns:a16="http://schemas.microsoft.com/office/drawing/2014/main" val="1672689313"/>
                    </a:ext>
                  </a:extLst>
                </a:gridCol>
                <a:gridCol w="3771213">
                  <a:extLst>
                    <a:ext uri="{9D8B030D-6E8A-4147-A177-3AD203B41FA5}">
                      <a16:colId xmlns:a16="http://schemas.microsoft.com/office/drawing/2014/main" val="3488445958"/>
                    </a:ext>
                  </a:extLst>
                </a:gridCol>
              </a:tblGrid>
              <a:tr h="427372">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AU" sz="2400" b="1" dirty="0"/>
                        <a:t>In annual report</a:t>
                      </a:r>
                      <a:endParaRPr lang="en-AU" altLang="zh-CN" sz="2400" b="1" dirty="0">
                        <a:latin typeface="+mn-lt"/>
                        <a:ea typeface="+mn-ea"/>
                      </a:endParaRPr>
                    </a:p>
                  </a:txBody>
                  <a:tcPr>
                    <a:solidFill>
                      <a:schemeClr val="accent2">
                        <a:lumMod val="60000"/>
                        <a:lumOff val="40000"/>
                      </a:schemeClr>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AU" altLang="zh-CN" sz="2400" b="1">
                          <a:latin typeface="+mn-lt"/>
                          <a:ea typeface="+mn-ea"/>
                        </a:rPr>
                        <a:t>Outside annual report</a:t>
                      </a:r>
                    </a:p>
                  </a:txBody>
                  <a:tcPr>
                    <a:solidFill>
                      <a:schemeClr val="accent2">
                        <a:lumMod val="60000"/>
                        <a:lumOff val="40000"/>
                      </a:schemeClr>
                    </a:solidFill>
                  </a:tcPr>
                </a:tc>
                <a:extLst>
                  <a:ext uri="{0D108BD9-81ED-4DB2-BD59-A6C34878D82A}">
                    <a16:rowId xmlns:a16="http://schemas.microsoft.com/office/drawing/2014/main" val="892211844"/>
                  </a:ext>
                </a:extLst>
              </a:tr>
              <a:tr h="1123445">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AU" altLang="en-US" sz="2000" b="0" dirty="0">
                          <a:latin typeface="+mn-lt"/>
                        </a:rPr>
                        <a:t>Revised auditing standards requires the auditor to “read and consider the other information”</a:t>
                      </a:r>
                      <a:endParaRPr lang="zh-CN" altLang="en-US" sz="1400" b="0" dirty="0">
                        <a:latin typeface="+mn-lt"/>
                      </a:endParaRPr>
                    </a:p>
                  </a:txBody>
                  <a:tcPr/>
                </a:tc>
                <a:tc>
                  <a:txBody>
                    <a:bodyPr/>
                    <a:lstStyle/>
                    <a:p>
                      <a:pPr algn="ctr"/>
                      <a:r>
                        <a:rPr lang="en-AU" altLang="en-US" sz="2000" b="0" kern="1200" dirty="0">
                          <a:solidFill>
                            <a:schemeClr val="dk1"/>
                          </a:solidFill>
                          <a:latin typeface="+mn-lt"/>
                          <a:ea typeface="+mn-ea"/>
                          <a:cs typeface="+mn-cs"/>
                        </a:rPr>
                        <a:t>About 50% of NFI reports assured, </a:t>
                      </a:r>
                    </a:p>
                    <a:p>
                      <a:pPr algn="ctr"/>
                      <a:r>
                        <a:rPr lang="en-AU" altLang="en-US" sz="2000" b="0" kern="1200" dirty="0">
                          <a:solidFill>
                            <a:schemeClr val="dk1"/>
                          </a:solidFill>
                          <a:latin typeface="+mn-lt"/>
                          <a:ea typeface="+mn-ea"/>
                          <a:cs typeface="+mn-cs"/>
                        </a:rPr>
                        <a:t>and about 60% assured by accounting profession</a:t>
                      </a:r>
                      <a:endParaRPr lang="en-AU" sz="2000" b="0" kern="1200" dirty="0">
                        <a:solidFill>
                          <a:schemeClr val="dk1"/>
                        </a:solidFill>
                        <a:latin typeface="+mn-lt"/>
                        <a:ea typeface="+mn-ea"/>
                        <a:cs typeface="+mn-cs"/>
                      </a:endParaRPr>
                    </a:p>
                  </a:txBody>
                  <a:tcPr/>
                </a:tc>
                <a:extLst>
                  <a:ext uri="{0D108BD9-81ED-4DB2-BD59-A6C34878D82A}">
                    <a16:rowId xmlns:a16="http://schemas.microsoft.com/office/drawing/2014/main" val="315887426"/>
                  </a:ext>
                </a:extLst>
              </a:tr>
            </a:tbl>
          </a:graphicData>
        </a:graphic>
      </p:graphicFrame>
      <p:sp>
        <p:nvSpPr>
          <p:cNvPr id="7" name="Slide Number Placeholder 6">
            <a:extLst>
              <a:ext uri="{FF2B5EF4-FFF2-40B4-BE49-F238E27FC236}">
                <a16:creationId xmlns:a16="http://schemas.microsoft.com/office/drawing/2014/main" id="{9872720A-8F3B-4C2E-9071-5834CEE52F18}"/>
              </a:ext>
            </a:extLst>
          </p:cNvPr>
          <p:cNvSpPr>
            <a:spLocks noGrp="1"/>
          </p:cNvSpPr>
          <p:nvPr>
            <p:ph type="sldNum" sz="quarter" idx="10"/>
          </p:nvPr>
        </p:nvSpPr>
        <p:spPr/>
        <p:txBody>
          <a:bodyPr/>
          <a:lstStyle/>
          <a:p>
            <a:pPr algn="ctr"/>
            <a:r>
              <a:rPr lang="en-AU" dirty="0"/>
              <a:t>10</a:t>
            </a:r>
          </a:p>
        </p:txBody>
      </p:sp>
      <p:sp>
        <p:nvSpPr>
          <p:cNvPr id="48" name="TextBox 47">
            <a:extLst>
              <a:ext uri="{FF2B5EF4-FFF2-40B4-BE49-F238E27FC236}">
                <a16:creationId xmlns:a16="http://schemas.microsoft.com/office/drawing/2014/main" id="{397008FD-F54F-4754-BE9F-05B2B8236656}"/>
              </a:ext>
            </a:extLst>
          </p:cNvPr>
          <p:cNvSpPr txBox="1"/>
          <p:nvPr/>
        </p:nvSpPr>
        <p:spPr>
          <a:xfrm>
            <a:off x="5528926" y="132835"/>
            <a:ext cx="1766112" cy="261610"/>
          </a:xfrm>
          <a:prstGeom prst="rect">
            <a:avLst/>
          </a:prstGeom>
          <a:noFill/>
        </p:spPr>
        <p:txBody>
          <a:bodyPr wrap="square" rtlCol="0">
            <a:spAutoFit/>
          </a:bodyPr>
          <a:lstStyle/>
          <a:p>
            <a:pPr algn="ctr"/>
            <a:r>
              <a:rPr lang="en-AU" sz="1100" dirty="0">
                <a:solidFill>
                  <a:schemeClr val="bg1"/>
                </a:solidFill>
              </a:rPr>
              <a:t>NFI assurance research</a:t>
            </a:r>
          </a:p>
        </p:txBody>
      </p:sp>
    </p:spTree>
    <p:extLst>
      <p:ext uri="{BB962C8B-B14F-4D97-AF65-F5344CB8AC3E}">
        <p14:creationId xmlns:p14="http://schemas.microsoft.com/office/powerpoint/2010/main" val="4265634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F6C3B-6A98-4827-901B-D4D615535F75}"/>
              </a:ext>
            </a:extLst>
          </p:cNvPr>
          <p:cNvSpPr>
            <a:spLocks noGrp="1"/>
          </p:cNvSpPr>
          <p:nvPr>
            <p:ph type="title"/>
          </p:nvPr>
        </p:nvSpPr>
        <p:spPr/>
        <p:txBody>
          <a:bodyPr>
            <a:normAutofit/>
          </a:bodyPr>
          <a:lstStyle/>
          <a:p>
            <a:r>
              <a:rPr lang="en-AU" sz="3200" dirty="0">
                <a:solidFill>
                  <a:srgbClr val="85293F"/>
                </a:solidFill>
                <a:latin typeface="Arial Black" panose="020B0A04020102020204" pitchFamily="34" charset="0"/>
              </a:rPr>
              <a:t>Structure for Session</a:t>
            </a:r>
            <a:endParaRPr lang="en-AU" sz="3200" dirty="0"/>
          </a:p>
        </p:txBody>
      </p:sp>
      <p:sp>
        <p:nvSpPr>
          <p:cNvPr id="3" name="Content Placeholder 2">
            <a:extLst>
              <a:ext uri="{FF2B5EF4-FFF2-40B4-BE49-F238E27FC236}">
                <a16:creationId xmlns:a16="http://schemas.microsoft.com/office/drawing/2014/main" id="{8990756F-E7EC-402A-B263-2D297815731E}"/>
              </a:ext>
            </a:extLst>
          </p:cNvPr>
          <p:cNvSpPr>
            <a:spLocks noGrp="1"/>
          </p:cNvSpPr>
          <p:nvPr>
            <p:ph sz="quarter" idx="10"/>
          </p:nvPr>
        </p:nvSpPr>
        <p:spPr>
          <a:xfrm>
            <a:off x="1989976" y="1961396"/>
            <a:ext cx="5238750" cy="4038937"/>
          </a:xfrm>
        </p:spPr>
        <p:txBody>
          <a:bodyPr>
            <a:normAutofit fontScale="92500" lnSpcReduction="10000"/>
          </a:bodyPr>
          <a:lstStyle/>
          <a:p>
            <a:pPr marL="457200" indent="-457200">
              <a:spcAft>
                <a:spcPts val="1000"/>
              </a:spcAft>
              <a:buFont typeface="+mj-lt"/>
              <a:buAutoNum type="arabicPeriod"/>
            </a:pPr>
            <a:r>
              <a:rPr lang="en-US" sz="2400" dirty="0"/>
              <a:t>Role of sustainability (NFI) reporting and assurance: developing credibility and trust. </a:t>
            </a:r>
            <a:endParaRPr lang="en-US" sz="2400" i="1" dirty="0"/>
          </a:p>
          <a:p>
            <a:pPr marL="457200" indent="-457200">
              <a:spcAft>
                <a:spcPts val="1000"/>
              </a:spcAft>
              <a:buFont typeface="+mj-lt"/>
              <a:buAutoNum type="arabicPeriod"/>
            </a:pPr>
            <a:r>
              <a:rPr lang="en-US" sz="2400" b="1" dirty="0"/>
              <a:t>Trends and Drivers in NFI reporting and assurance</a:t>
            </a:r>
          </a:p>
          <a:p>
            <a:pPr marL="457200" indent="-457200">
              <a:spcAft>
                <a:spcPts val="1000"/>
              </a:spcAft>
              <a:buFont typeface="+mj-lt"/>
              <a:buAutoNum type="arabicPeriod"/>
            </a:pPr>
            <a:r>
              <a:rPr lang="en-US" sz="2400" dirty="0"/>
              <a:t>Assurance standards, and IAASB</a:t>
            </a:r>
          </a:p>
          <a:p>
            <a:pPr marL="457200" indent="-457200">
              <a:spcAft>
                <a:spcPts val="1000"/>
              </a:spcAft>
              <a:buFont typeface="+mj-lt"/>
              <a:buAutoNum type="arabicPeriod"/>
            </a:pPr>
            <a:r>
              <a:rPr lang="en-US" sz="2400" dirty="0"/>
              <a:t>Why undertake NFI assurance research, current knowledge, and research opportunities</a:t>
            </a:r>
          </a:p>
          <a:p>
            <a:pPr marL="457200" indent="-457200">
              <a:spcAft>
                <a:spcPts val="1000"/>
              </a:spcAft>
              <a:buFont typeface="+mj-lt"/>
              <a:buAutoNum type="arabicPeriod"/>
            </a:pPr>
            <a:r>
              <a:rPr lang="en-AU" sz="2400" dirty="0"/>
              <a:t>Conclusions</a:t>
            </a:r>
          </a:p>
          <a:p>
            <a:pPr marL="0" indent="0">
              <a:buNone/>
            </a:pPr>
            <a:endParaRPr lang="en-AU" sz="2400" dirty="0"/>
          </a:p>
        </p:txBody>
      </p:sp>
    </p:spTree>
    <p:extLst>
      <p:ext uri="{BB962C8B-B14F-4D97-AF65-F5344CB8AC3E}">
        <p14:creationId xmlns:p14="http://schemas.microsoft.com/office/powerpoint/2010/main" val="1039211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37B60-7D33-4B37-BB56-717BEA2B2CB1}"/>
              </a:ext>
            </a:extLst>
          </p:cNvPr>
          <p:cNvSpPr>
            <a:spLocks noGrp="1"/>
          </p:cNvSpPr>
          <p:nvPr>
            <p:ph type="title"/>
          </p:nvPr>
        </p:nvSpPr>
        <p:spPr>
          <a:xfrm>
            <a:off x="113466" y="779246"/>
            <a:ext cx="8897045" cy="909897"/>
          </a:xfrm>
        </p:spPr>
        <p:txBody>
          <a:bodyPr>
            <a:normAutofit/>
          </a:bodyPr>
          <a:lstStyle/>
          <a:p>
            <a:r>
              <a:rPr lang="en-AU" altLang="en-US" sz="2800" b="1" dirty="0">
                <a:ea typeface="ＭＳ Ｐゴシック" panose="020B0600070205080204" pitchFamily="34" charset="-128"/>
              </a:rPr>
              <a:t>NFI reporting mega trends</a:t>
            </a:r>
            <a:endParaRPr lang="en-AU" dirty="0"/>
          </a:p>
        </p:txBody>
      </p:sp>
      <p:sp>
        <p:nvSpPr>
          <p:cNvPr id="5" name="Rectangle: Top Corners Rounded 4">
            <a:extLst>
              <a:ext uri="{FF2B5EF4-FFF2-40B4-BE49-F238E27FC236}">
                <a16:creationId xmlns:a16="http://schemas.microsoft.com/office/drawing/2014/main" id="{976166BA-9E91-4F09-B175-BAC074499F70}"/>
              </a:ext>
            </a:extLst>
          </p:cNvPr>
          <p:cNvSpPr/>
          <p:nvPr/>
        </p:nvSpPr>
        <p:spPr>
          <a:xfrm flipV="1">
            <a:off x="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6" name="Rectangle: Top Corners Rounded 5">
            <a:extLst>
              <a:ext uri="{FF2B5EF4-FFF2-40B4-BE49-F238E27FC236}">
                <a16:creationId xmlns:a16="http://schemas.microsoft.com/office/drawing/2014/main" id="{8145B83F-AA41-4702-9BBA-1C0466658298}"/>
              </a:ext>
            </a:extLst>
          </p:cNvPr>
          <p:cNvSpPr/>
          <p:nvPr/>
        </p:nvSpPr>
        <p:spPr>
          <a:xfrm flipV="1">
            <a:off x="1837220" y="0"/>
            <a:ext cx="1766112" cy="527282"/>
          </a:xfrm>
          <a:prstGeom prst="round2SameRect">
            <a:avLst/>
          </a:prstGeom>
          <a:solidFill>
            <a:srgbClr val="ED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Top Corners Rounded 7">
            <a:extLst>
              <a:ext uri="{FF2B5EF4-FFF2-40B4-BE49-F238E27FC236}">
                <a16:creationId xmlns:a16="http://schemas.microsoft.com/office/drawing/2014/main" id="{9F1AC498-D0DE-4B47-85D0-2AFBB2CEA4B5}"/>
              </a:ext>
            </a:extLst>
          </p:cNvPr>
          <p:cNvSpPr/>
          <p:nvPr/>
        </p:nvSpPr>
        <p:spPr>
          <a:xfrm flipV="1">
            <a:off x="3674440" y="-6821"/>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Top Corners Rounded 8">
            <a:extLst>
              <a:ext uri="{FF2B5EF4-FFF2-40B4-BE49-F238E27FC236}">
                <a16:creationId xmlns:a16="http://schemas.microsoft.com/office/drawing/2014/main" id="{3A77B8AB-4509-4AE7-BCB2-E5BDC8EC127D}"/>
              </a:ext>
            </a:extLst>
          </p:cNvPr>
          <p:cNvSpPr/>
          <p:nvPr/>
        </p:nvSpPr>
        <p:spPr>
          <a:xfrm flipV="1">
            <a:off x="5526164"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Top Corners Rounded 9">
            <a:extLst>
              <a:ext uri="{FF2B5EF4-FFF2-40B4-BE49-F238E27FC236}">
                <a16:creationId xmlns:a16="http://schemas.microsoft.com/office/drawing/2014/main" id="{3335E762-9AEC-440B-B70C-0DC4DA5B9D6A}"/>
              </a:ext>
            </a:extLst>
          </p:cNvPr>
          <p:cNvSpPr/>
          <p:nvPr/>
        </p:nvSpPr>
        <p:spPr>
          <a:xfrm flipV="1">
            <a:off x="7377888"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E660B146-DDCE-4691-A99B-40AA1A7BA9D6}"/>
              </a:ext>
            </a:extLst>
          </p:cNvPr>
          <p:cNvSpPr txBox="1"/>
          <p:nvPr/>
        </p:nvSpPr>
        <p:spPr>
          <a:xfrm>
            <a:off x="0" y="48197"/>
            <a:ext cx="1766112" cy="430887"/>
          </a:xfrm>
          <a:prstGeom prst="rect">
            <a:avLst/>
          </a:prstGeom>
          <a:noFill/>
        </p:spPr>
        <p:txBody>
          <a:bodyPr wrap="square" rtlCol="0">
            <a:spAutoFit/>
          </a:bodyPr>
          <a:lstStyle/>
          <a:p>
            <a:pPr algn="ctr"/>
            <a:r>
              <a:rPr lang="en-AU" sz="1100" dirty="0">
                <a:solidFill>
                  <a:schemeClr val="bg1"/>
                </a:solidFill>
              </a:rPr>
              <a:t>Developing credibility and trust</a:t>
            </a:r>
          </a:p>
        </p:txBody>
      </p:sp>
      <p:sp>
        <p:nvSpPr>
          <p:cNvPr id="12" name="TextBox 11">
            <a:extLst>
              <a:ext uri="{FF2B5EF4-FFF2-40B4-BE49-F238E27FC236}">
                <a16:creationId xmlns:a16="http://schemas.microsoft.com/office/drawing/2014/main" id="{A776AED5-A633-40D7-9471-4233C4370F70}"/>
              </a:ext>
            </a:extLst>
          </p:cNvPr>
          <p:cNvSpPr txBox="1"/>
          <p:nvPr/>
        </p:nvSpPr>
        <p:spPr>
          <a:xfrm>
            <a:off x="1837220" y="48197"/>
            <a:ext cx="1766112" cy="430887"/>
          </a:xfrm>
          <a:prstGeom prst="rect">
            <a:avLst/>
          </a:prstGeom>
          <a:noFill/>
        </p:spPr>
        <p:txBody>
          <a:bodyPr wrap="square" rtlCol="0">
            <a:spAutoFit/>
          </a:bodyPr>
          <a:lstStyle/>
          <a:p>
            <a:pPr algn="ctr"/>
            <a:r>
              <a:rPr lang="en-US" sz="1100" b="1" dirty="0"/>
              <a:t>Current reporting trends and drivers</a:t>
            </a:r>
            <a:endParaRPr lang="en-AU" sz="1100" b="1" dirty="0"/>
          </a:p>
        </p:txBody>
      </p:sp>
      <p:sp>
        <p:nvSpPr>
          <p:cNvPr id="13" name="TextBox 12">
            <a:extLst>
              <a:ext uri="{FF2B5EF4-FFF2-40B4-BE49-F238E27FC236}">
                <a16:creationId xmlns:a16="http://schemas.microsoft.com/office/drawing/2014/main" id="{1EBECE11-1053-4667-87B4-76CC78DFA9F6}"/>
              </a:ext>
            </a:extLst>
          </p:cNvPr>
          <p:cNvSpPr txBox="1"/>
          <p:nvPr/>
        </p:nvSpPr>
        <p:spPr>
          <a:xfrm>
            <a:off x="3683876" y="48197"/>
            <a:ext cx="1766112" cy="430887"/>
          </a:xfrm>
          <a:prstGeom prst="rect">
            <a:avLst/>
          </a:prstGeom>
          <a:noFill/>
        </p:spPr>
        <p:txBody>
          <a:bodyPr wrap="square" rtlCol="0">
            <a:spAutoFit/>
          </a:bodyPr>
          <a:lstStyle/>
          <a:p>
            <a:pPr algn="ctr"/>
            <a:r>
              <a:rPr lang="en-US" sz="1100" dirty="0">
                <a:solidFill>
                  <a:schemeClr val="bg1"/>
                </a:solidFill>
              </a:rPr>
              <a:t>Current assurance standards and the IAASB</a:t>
            </a:r>
            <a:endParaRPr lang="en-AU" sz="1100" dirty="0">
              <a:solidFill>
                <a:schemeClr val="bg1"/>
              </a:solidFill>
            </a:endParaRPr>
          </a:p>
        </p:txBody>
      </p:sp>
      <p:sp>
        <p:nvSpPr>
          <p:cNvPr id="15" name="TextBox 14">
            <a:extLst>
              <a:ext uri="{FF2B5EF4-FFF2-40B4-BE49-F238E27FC236}">
                <a16:creationId xmlns:a16="http://schemas.microsoft.com/office/drawing/2014/main" id="{03D284CA-E492-4DEC-8973-3DDEBCBB259B}"/>
              </a:ext>
            </a:extLst>
          </p:cNvPr>
          <p:cNvSpPr txBox="1"/>
          <p:nvPr/>
        </p:nvSpPr>
        <p:spPr>
          <a:xfrm>
            <a:off x="7380650" y="126015"/>
            <a:ext cx="1766112" cy="261610"/>
          </a:xfrm>
          <a:prstGeom prst="rect">
            <a:avLst/>
          </a:prstGeom>
          <a:noFill/>
        </p:spPr>
        <p:txBody>
          <a:bodyPr wrap="square" rtlCol="0">
            <a:spAutoFit/>
          </a:bodyPr>
          <a:lstStyle/>
          <a:p>
            <a:pPr algn="ctr"/>
            <a:r>
              <a:rPr lang="en-AU" sz="1100" dirty="0">
                <a:solidFill>
                  <a:schemeClr val="bg1"/>
                </a:solidFill>
              </a:rPr>
              <a:t>Conclusions</a:t>
            </a:r>
          </a:p>
        </p:txBody>
      </p:sp>
      <p:sp>
        <p:nvSpPr>
          <p:cNvPr id="28" name="Slide Number Placeholder 27">
            <a:extLst>
              <a:ext uri="{FF2B5EF4-FFF2-40B4-BE49-F238E27FC236}">
                <a16:creationId xmlns:a16="http://schemas.microsoft.com/office/drawing/2014/main" id="{11AFD8E8-E8E1-497B-A5B6-607B3846D5AE}"/>
              </a:ext>
            </a:extLst>
          </p:cNvPr>
          <p:cNvSpPr>
            <a:spLocks noGrp="1"/>
          </p:cNvSpPr>
          <p:nvPr>
            <p:ph type="sldNum" sz="quarter" idx="10"/>
          </p:nvPr>
        </p:nvSpPr>
        <p:spPr/>
        <p:txBody>
          <a:bodyPr/>
          <a:lstStyle/>
          <a:p>
            <a:pPr algn="ctr"/>
            <a:r>
              <a:rPr lang="en-AU" dirty="0"/>
              <a:t>12</a:t>
            </a:r>
          </a:p>
        </p:txBody>
      </p:sp>
      <p:sp>
        <p:nvSpPr>
          <p:cNvPr id="27" name="Content Placeholder 2">
            <a:extLst>
              <a:ext uri="{FF2B5EF4-FFF2-40B4-BE49-F238E27FC236}">
                <a16:creationId xmlns:a16="http://schemas.microsoft.com/office/drawing/2014/main" id="{B80CF09F-68D0-4C29-9E17-58DBA48526F9}"/>
              </a:ext>
            </a:extLst>
          </p:cNvPr>
          <p:cNvSpPr txBox="1">
            <a:spLocks/>
          </p:cNvSpPr>
          <p:nvPr/>
        </p:nvSpPr>
        <p:spPr>
          <a:xfrm>
            <a:off x="594025" y="1689143"/>
            <a:ext cx="8216251" cy="4355024"/>
          </a:xfrm>
          <a:prstGeom prst="rect">
            <a:avLst/>
          </a:prstGeom>
        </p:spPr>
        <p:txBody>
          <a:bodyPr>
            <a:normAutofit/>
          </a:bodyPr>
          <a:lstStyle>
            <a:defPPr>
              <a:defRPr lang="en-US"/>
            </a:defPPr>
            <a:lvl1pPr marL="0" algn="l" defTabSz="914400" rtl="0" eaLnBrk="1" latinLnBrk="0" hangingPunct="1">
              <a:defRPr sz="1800" kern="1200">
                <a:solidFill>
                  <a:srgbClr val="7198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US" sz="2200" dirty="0">
                <a:solidFill>
                  <a:schemeClr val="tx1"/>
                </a:solidFill>
              </a:rPr>
              <a:t>80% of the largest 100 companies (N100) in each of 52 countries currently report on NFI (KPMG 2020).</a:t>
            </a:r>
          </a:p>
          <a:p>
            <a:pPr marL="285750" indent="-285750">
              <a:lnSpc>
                <a:spcPct val="150000"/>
              </a:lnSpc>
              <a:buFont typeface="Arial" panose="020B0604020202020204" pitchFamily="34" charset="0"/>
              <a:buChar char="•"/>
            </a:pPr>
            <a:r>
              <a:rPr lang="en-US" sz="2200" dirty="0">
                <a:solidFill>
                  <a:schemeClr val="tx1"/>
                </a:solidFill>
              </a:rPr>
              <a:t>Significant impetus at moment with recent announcements.</a:t>
            </a:r>
          </a:p>
          <a:p>
            <a:pPr marL="285750" indent="-285750">
              <a:lnSpc>
                <a:spcPct val="150000"/>
              </a:lnSpc>
              <a:buFont typeface="Arial" panose="020B0604020202020204" pitchFamily="34" charset="0"/>
              <a:buChar char="•"/>
            </a:pPr>
            <a:r>
              <a:rPr lang="en-US" sz="2200" dirty="0">
                <a:solidFill>
                  <a:schemeClr val="tx1"/>
                </a:solidFill>
              </a:rPr>
              <a:t>Percentage of companies investing in independent assurance of this sustainability information increased from 45% to 51% for the N100 companies from 2017 to 2020 (KPMG 2020).</a:t>
            </a:r>
          </a:p>
          <a:p>
            <a:pPr marL="285750" indent="-285750">
              <a:lnSpc>
                <a:spcPct val="150000"/>
              </a:lnSpc>
              <a:buFont typeface="Arial" panose="020B0604020202020204" pitchFamily="34" charset="0"/>
              <a:buChar char="•"/>
            </a:pPr>
            <a:r>
              <a:rPr lang="en-US" sz="2200" dirty="0">
                <a:solidFill>
                  <a:schemeClr val="tx1"/>
                </a:solidFill>
              </a:rPr>
              <a:t>Approximately 60% of assurance provided by accounting profession.</a:t>
            </a:r>
            <a:endParaRPr lang="en-AU" sz="2200" dirty="0">
              <a:solidFill>
                <a:schemeClr val="tx1"/>
              </a:solidFill>
            </a:endParaRPr>
          </a:p>
        </p:txBody>
      </p:sp>
      <p:sp>
        <p:nvSpPr>
          <p:cNvPr id="16" name="TextBox 15">
            <a:extLst>
              <a:ext uri="{FF2B5EF4-FFF2-40B4-BE49-F238E27FC236}">
                <a16:creationId xmlns:a16="http://schemas.microsoft.com/office/drawing/2014/main" id="{DD496A30-937C-408E-A851-A8567FBF1DF4}"/>
              </a:ext>
            </a:extLst>
          </p:cNvPr>
          <p:cNvSpPr txBox="1"/>
          <p:nvPr/>
        </p:nvSpPr>
        <p:spPr>
          <a:xfrm>
            <a:off x="5528926" y="132835"/>
            <a:ext cx="1766112" cy="261610"/>
          </a:xfrm>
          <a:prstGeom prst="rect">
            <a:avLst/>
          </a:prstGeom>
          <a:noFill/>
        </p:spPr>
        <p:txBody>
          <a:bodyPr wrap="square" rtlCol="0">
            <a:spAutoFit/>
          </a:bodyPr>
          <a:lstStyle/>
          <a:p>
            <a:pPr algn="ctr"/>
            <a:r>
              <a:rPr lang="en-AU" sz="1100" dirty="0">
                <a:solidFill>
                  <a:schemeClr val="bg1"/>
                </a:solidFill>
              </a:rPr>
              <a:t>NFI assurance research</a:t>
            </a:r>
          </a:p>
        </p:txBody>
      </p:sp>
    </p:spTree>
    <p:extLst>
      <p:ext uri="{BB962C8B-B14F-4D97-AF65-F5344CB8AC3E}">
        <p14:creationId xmlns:p14="http://schemas.microsoft.com/office/powerpoint/2010/main" val="2056127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37B60-7D33-4B37-BB56-717BEA2B2CB1}"/>
              </a:ext>
            </a:extLst>
          </p:cNvPr>
          <p:cNvSpPr>
            <a:spLocks noGrp="1"/>
          </p:cNvSpPr>
          <p:nvPr>
            <p:ph type="title"/>
          </p:nvPr>
        </p:nvSpPr>
        <p:spPr>
          <a:xfrm>
            <a:off x="113466" y="634438"/>
            <a:ext cx="8897045" cy="909897"/>
          </a:xfrm>
        </p:spPr>
        <p:txBody>
          <a:bodyPr>
            <a:normAutofit/>
          </a:bodyPr>
          <a:lstStyle/>
          <a:p>
            <a:r>
              <a:rPr lang="en-US" altLang="en-US" sz="2800" b="1" dirty="0">
                <a:ea typeface="ＭＳ Ｐゴシック" panose="020B0600070205080204" pitchFamily="34" charset="-128"/>
              </a:rPr>
              <a:t>GHG Reporting</a:t>
            </a:r>
            <a:endParaRPr lang="en-AU" dirty="0"/>
          </a:p>
        </p:txBody>
      </p:sp>
      <p:sp>
        <p:nvSpPr>
          <p:cNvPr id="5" name="Rectangle: Top Corners Rounded 4">
            <a:extLst>
              <a:ext uri="{FF2B5EF4-FFF2-40B4-BE49-F238E27FC236}">
                <a16:creationId xmlns:a16="http://schemas.microsoft.com/office/drawing/2014/main" id="{976166BA-9E91-4F09-B175-BAC074499F70}"/>
              </a:ext>
            </a:extLst>
          </p:cNvPr>
          <p:cNvSpPr/>
          <p:nvPr/>
        </p:nvSpPr>
        <p:spPr>
          <a:xfrm flipV="1">
            <a:off x="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6" name="Rectangle: Top Corners Rounded 5">
            <a:extLst>
              <a:ext uri="{FF2B5EF4-FFF2-40B4-BE49-F238E27FC236}">
                <a16:creationId xmlns:a16="http://schemas.microsoft.com/office/drawing/2014/main" id="{8145B83F-AA41-4702-9BBA-1C0466658298}"/>
              </a:ext>
            </a:extLst>
          </p:cNvPr>
          <p:cNvSpPr/>
          <p:nvPr/>
        </p:nvSpPr>
        <p:spPr>
          <a:xfrm flipV="1">
            <a:off x="1837220" y="0"/>
            <a:ext cx="1766112" cy="527282"/>
          </a:xfrm>
          <a:prstGeom prst="round2SameRect">
            <a:avLst/>
          </a:prstGeom>
          <a:solidFill>
            <a:srgbClr val="ED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Top Corners Rounded 7">
            <a:extLst>
              <a:ext uri="{FF2B5EF4-FFF2-40B4-BE49-F238E27FC236}">
                <a16:creationId xmlns:a16="http://schemas.microsoft.com/office/drawing/2014/main" id="{9F1AC498-D0DE-4B47-85D0-2AFBB2CEA4B5}"/>
              </a:ext>
            </a:extLst>
          </p:cNvPr>
          <p:cNvSpPr/>
          <p:nvPr/>
        </p:nvSpPr>
        <p:spPr>
          <a:xfrm flipV="1">
            <a:off x="3674440" y="-6821"/>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Top Corners Rounded 8">
            <a:extLst>
              <a:ext uri="{FF2B5EF4-FFF2-40B4-BE49-F238E27FC236}">
                <a16:creationId xmlns:a16="http://schemas.microsoft.com/office/drawing/2014/main" id="{3A77B8AB-4509-4AE7-BCB2-E5BDC8EC127D}"/>
              </a:ext>
            </a:extLst>
          </p:cNvPr>
          <p:cNvSpPr/>
          <p:nvPr/>
        </p:nvSpPr>
        <p:spPr>
          <a:xfrm flipV="1">
            <a:off x="5526164"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Top Corners Rounded 9">
            <a:extLst>
              <a:ext uri="{FF2B5EF4-FFF2-40B4-BE49-F238E27FC236}">
                <a16:creationId xmlns:a16="http://schemas.microsoft.com/office/drawing/2014/main" id="{3335E762-9AEC-440B-B70C-0DC4DA5B9D6A}"/>
              </a:ext>
            </a:extLst>
          </p:cNvPr>
          <p:cNvSpPr/>
          <p:nvPr/>
        </p:nvSpPr>
        <p:spPr>
          <a:xfrm flipV="1">
            <a:off x="7377888"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E660B146-DDCE-4691-A99B-40AA1A7BA9D6}"/>
              </a:ext>
            </a:extLst>
          </p:cNvPr>
          <p:cNvSpPr txBox="1"/>
          <p:nvPr/>
        </p:nvSpPr>
        <p:spPr>
          <a:xfrm>
            <a:off x="0" y="48197"/>
            <a:ext cx="1766112" cy="430887"/>
          </a:xfrm>
          <a:prstGeom prst="rect">
            <a:avLst/>
          </a:prstGeom>
          <a:noFill/>
        </p:spPr>
        <p:txBody>
          <a:bodyPr wrap="square" rtlCol="0">
            <a:spAutoFit/>
          </a:bodyPr>
          <a:lstStyle/>
          <a:p>
            <a:pPr algn="ctr"/>
            <a:r>
              <a:rPr lang="en-AU" sz="1100" dirty="0">
                <a:solidFill>
                  <a:schemeClr val="bg1"/>
                </a:solidFill>
              </a:rPr>
              <a:t>Developing credibility and trust</a:t>
            </a:r>
          </a:p>
        </p:txBody>
      </p:sp>
      <p:sp>
        <p:nvSpPr>
          <p:cNvPr id="12" name="TextBox 11">
            <a:extLst>
              <a:ext uri="{FF2B5EF4-FFF2-40B4-BE49-F238E27FC236}">
                <a16:creationId xmlns:a16="http://schemas.microsoft.com/office/drawing/2014/main" id="{A776AED5-A633-40D7-9471-4233C4370F70}"/>
              </a:ext>
            </a:extLst>
          </p:cNvPr>
          <p:cNvSpPr txBox="1"/>
          <p:nvPr/>
        </p:nvSpPr>
        <p:spPr>
          <a:xfrm>
            <a:off x="1837220" y="48197"/>
            <a:ext cx="1766112" cy="430887"/>
          </a:xfrm>
          <a:prstGeom prst="rect">
            <a:avLst/>
          </a:prstGeom>
          <a:noFill/>
        </p:spPr>
        <p:txBody>
          <a:bodyPr wrap="square" rtlCol="0">
            <a:spAutoFit/>
          </a:bodyPr>
          <a:lstStyle/>
          <a:p>
            <a:pPr algn="ctr"/>
            <a:r>
              <a:rPr lang="en-US" sz="1100" b="1" dirty="0"/>
              <a:t>Current reporting trends and drivers</a:t>
            </a:r>
            <a:endParaRPr lang="en-AU" sz="1100" b="1" dirty="0"/>
          </a:p>
        </p:txBody>
      </p:sp>
      <p:sp>
        <p:nvSpPr>
          <p:cNvPr id="13" name="TextBox 12">
            <a:extLst>
              <a:ext uri="{FF2B5EF4-FFF2-40B4-BE49-F238E27FC236}">
                <a16:creationId xmlns:a16="http://schemas.microsoft.com/office/drawing/2014/main" id="{1EBECE11-1053-4667-87B4-76CC78DFA9F6}"/>
              </a:ext>
            </a:extLst>
          </p:cNvPr>
          <p:cNvSpPr txBox="1"/>
          <p:nvPr/>
        </p:nvSpPr>
        <p:spPr>
          <a:xfrm>
            <a:off x="3683876" y="48197"/>
            <a:ext cx="1766112" cy="430887"/>
          </a:xfrm>
          <a:prstGeom prst="rect">
            <a:avLst/>
          </a:prstGeom>
          <a:noFill/>
        </p:spPr>
        <p:txBody>
          <a:bodyPr wrap="square" rtlCol="0">
            <a:spAutoFit/>
          </a:bodyPr>
          <a:lstStyle/>
          <a:p>
            <a:pPr algn="ctr"/>
            <a:r>
              <a:rPr lang="en-US" sz="1100" dirty="0">
                <a:solidFill>
                  <a:schemeClr val="bg1"/>
                </a:solidFill>
              </a:rPr>
              <a:t>Current assurance standards and the IAASB</a:t>
            </a:r>
            <a:endParaRPr lang="en-AU" sz="1100" dirty="0">
              <a:solidFill>
                <a:schemeClr val="bg1"/>
              </a:solidFill>
            </a:endParaRPr>
          </a:p>
        </p:txBody>
      </p:sp>
      <p:sp>
        <p:nvSpPr>
          <p:cNvPr id="15" name="TextBox 14">
            <a:extLst>
              <a:ext uri="{FF2B5EF4-FFF2-40B4-BE49-F238E27FC236}">
                <a16:creationId xmlns:a16="http://schemas.microsoft.com/office/drawing/2014/main" id="{03D284CA-E492-4DEC-8973-3DDEBCBB259B}"/>
              </a:ext>
            </a:extLst>
          </p:cNvPr>
          <p:cNvSpPr txBox="1"/>
          <p:nvPr/>
        </p:nvSpPr>
        <p:spPr>
          <a:xfrm>
            <a:off x="7380650" y="126015"/>
            <a:ext cx="1766112" cy="261610"/>
          </a:xfrm>
          <a:prstGeom prst="rect">
            <a:avLst/>
          </a:prstGeom>
          <a:noFill/>
        </p:spPr>
        <p:txBody>
          <a:bodyPr wrap="square" rtlCol="0">
            <a:spAutoFit/>
          </a:bodyPr>
          <a:lstStyle/>
          <a:p>
            <a:pPr algn="ctr"/>
            <a:r>
              <a:rPr lang="en-AU" sz="1100" dirty="0">
                <a:solidFill>
                  <a:schemeClr val="bg1"/>
                </a:solidFill>
              </a:rPr>
              <a:t>Conclusions</a:t>
            </a:r>
          </a:p>
        </p:txBody>
      </p:sp>
      <p:sp>
        <p:nvSpPr>
          <p:cNvPr id="28" name="Slide Number Placeholder 27">
            <a:extLst>
              <a:ext uri="{FF2B5EF4-FFF2-40B4-BE49-F238E27FC236}">
                <a16:creationId xmlns:a16="http://schemas.microsoft.com/office/drawing/2014/main" id="{11AFD8E8-E8E1-497B-A5B6-607B3846D5AE}"/>
              </a:ext>
            </a:extLst>
          </p:cNvPr>
          <p:cNvSpPr>
            <a:spLocks noGrp="1"/>
          </p:cNvSpPr>
          <p:nvPr>
            <p:ph type="sldNum" sz="quarter" idx="10"/>
          </p:nvPr>
        </p:nvSpPr>
        <p:spPr/>
        <p:txBody>
          <a:bodyPr/>
          <a:lstStyle/>
          <a:p>
            <a:pPr algn="ctr"/>
            <a:r>
              <a:rPr lang="en-AU" dirty="0"/>
              <a:t>13</a:t>
            </a:r>
          </a:p>
        </p:txBody>
      </p:sp>
      <p:sp>
        <p:nvSpPr>
          <p:cNvPr id="16" name="Rectangle 3">
            <a:extLst>
              <a:ext uri="{FF2B5EF4-FFF2-40B4-BE49-F238E27FC236}">
                <a16:creationId xmlns:a16="http://schemas.microsoft.com/office/drawing/2014/main" id="{6C0C184B-BBD9-4E34-8EA5-D4B95C51C2FA}"/>
              </a:ext>
            </a:extLst>
          </p:cNvPr>
          <p:cNvSpPr>
            <a:spLocks noGrp="1" noChangeArrowheads="1"/>
          </p:cNvSpPr>
          <p:nvPr>
            <p:ph sz="quarter" idx="12"/>
          </p:nvPr>
        </p:nvSpPr>
        <p:spPr>
          <a:xfrm>
            <a:off x="1075267" y="2152622"/>
            <a:ext cx="6429461" cy="3784069"/>
          </a:xfrm>
        </p:spPr>
        <p:txBody>
          <a:bodyPr/>
          <a:lstStyle/>
          <a:p>
            <a:pPr marL="457200" lvl="1" indent="0">
              <a:spcAft>
                <a:spcPts val="1200"/>
              </a:spcAft>
              <a:buClr>
                <a:schemeClr val="accent6"/>
              </a:buClr>
              <a:buFont typeface="Arial" panose="020B0604020202020204" pitchFamily="34" charset="0"/>
              <a:buNone/>
              <a:defRPr/>
            </a:pPr>
            <a:endParaRPr lang="en-AU" i="1" dirty="0"/>
          </a:p>
          <a:p>
            <a:pPr marL="360363" lvl="1" indent="-342900" algn="just">
              <a:buClr>
                <a:schemeClr val="accent6"/>
              </a:buClr>
              <a:buFont typeface="Wingdings" panose="05000000000000000000" pitchFamily="2" charset="2"/>
              <a:buChar char="Ø"/>
              <a:defRPr/>
            </a:pPr>
            <a:endParaRPr lang="en-AU" sz="1800" dirty="0"/>
          </a:p>
        </p:txBody>
      </p:sp>
      <p:sp>
        <p:nvSpPr>
          <p:cNvPr id="17" name="圆角矩形 5">
            <a:extLst>
              <a:ext uri="{FF2B5EF4-FFF2-40B4-BE49-F238E27FC236}">
                <a16:creationId xmlns:a16="http://schemas.microsoft.com/office/drawing/2014/main" id="{D1824988-B806-411B-8468-00A80FD04B39}"/>
              </a:ext>
            </a:extLst>
          </p:cNvPr>
          <p:cNvSpPr>
            <a:spLocks noChangeArrowheads="1"/>
          </p:cNvSpPr>
          <p:nvPr/>
        </p:nvSpPr>
        <p:spPr bwMode="auto">
          <a:xfrm>
            <a:off x="395288" y="1723884"/>
            <a:ext cx="4105275" cy="1132784"/>
          </a:xfrm>
          <a:prstGeom prst="roundRect">
            <a:avLst>
              <a:gd name="adj" fmla="val 16667"/>
            </a:avLst>
          </a:prstGeom>
          <a:solidFill>
            <a:schemeClr val="accent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ct val="20000"/>
              </a:spcBef>
              <a:spcAft>
                <a:spcPts val="0"/>
              </a:spcAft>
              <a:defRPr/>
            </a:pPr>
            <a:r>
              <a:rPr lang="en-AU" sz="2000" b="1" dirty="0"/>
              <a:t>Increasing </a:t>
            </a:r>
            <a:r>
              <a:rPr lang="en-AU" sz="2000" b="1" dirty="0">
                <a:solidFill>
                  <a:srgbClr val="0070C0"/>
                </a:solidFill>
              </a:rPr>
              <a:t>interest in GHG</a:t>
            </a:r>
          </a:p>
          <a:p>
            <a:pPr algn="ctr" fontAlgn="auto">
              <a:spcBef>
                <a:spcPct val="20000"/>
              </a:spcBef>
              <a:spcAft>
                <a:spcPts val="0"/>
              </a:spcAft>
              <a:defRPr/>
            </a:pPr>
            <a:r>
              <a:rPr lang="en-AU" sz="2000" b="1" dirty="0">
                <a:solidFill>
                  <a:srgbClr val="0070C0"/>
                </a:solidFill>
              </a:rPr>
              <a:t>emissions </a:t>
            </a:r>
            <a:r>
              <a:rPr lang="en-AU" sz="2000" b="1" dirty="0"/>
              <a:t>by regulators</a:t>
            </a:r>
            <a:endParaRPr lang="en-AU" altLang="en-US" sz="2000" b="1" dirty="0">
              <a:solidFill>
                <a:schemeClr val="accent1">
                  <a:lumMod val="75000"/>
                </a:schemeClr>
              </a:solidFill>
            </a:endParaRPr>
          </a:p>
        </p:txBody>
      </p:sp>
      <p:sp>
        <p:nvSpPr>
          <p:cNvPr id="18" name="圆角矩形 5">
            <a:extLst>
              <a:ext uri="{FF2B5EF4-FFF2-40B4-BE49-F238E27FC236}">
                <a16:creationId xmlns:a16="http://schemas.microsoft.com/office/drawing/2014/main" id="{FFFF4623-D159-491D-904C-544304208CCE}"/>
              </a:ext>
            </a:extLst>
          </p:cNvPr>
          <p:cNvSpPr>
            <a:spLocks noChangeArrowheads="1"/>
          </p:cNvSpPr>
          <p:nvPr/>
        </p:nvSpPr>
        <p:spPr bwMode="auto">
          <a:xfrm>
            <a:off x="4643438" y="1723883"/>
            <a:ext cx="4105275" cy="1132784"/>
          </a:xfrm>
          <a:prstGeom prst="roundRect">
            <a:avLst>
              <a:gd name="adj" fmla="val 16667"/>
            </a:avLst>
          </a:prstGeom>
          <a:solidFill>
            <a:schemeClr val="accent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Aft>
                <a:spcPts val="1200"/>
              </a:spcAft>
              <a:buClr>
                <a:schemeClr val="accent6"/>
              </a:buClr>
              <a:defRPr/>
            </a:pPr>
            <a:r>
              <a:rPr lang="en-AU" sz="2000" b="1" dirty="0"/>
              <a:t>Increasing number of corporations </a:t>
            </a:r>
            <a:r>
              <a:rPr lang="en-AU" sz="2000" b="1" dirty="0">
                <a:solidFill>
                  <a:srgbClr val="0070C0"/>
                </a:solidFill>
              </a:rPr>
              <a:t>voluntarily disclose</a:t>
            </a:r>
            <a:r>
              <a:rPr lang="en-AU" sz="2000" b="1" dirty="0"/>
              <a:t> GHG emissions</a:t>
            </a:r>
            <a:endParaRPr lang="en-AU" sz="1600" dirty="0"/>
          </a:p>
        </p:txBody>
      </p:sp>
      <p:sp>
        <p:nvSpPr>
          <p:cNvPr id="19" name="圆角矩形 5">
            <a:extLst>
              <a:ext uri="{FF2B5EF4-FFF2-40B4-BE49-F238E27FC236}">
                <a16:creationId xmlns:a16="http://schemas.microsoft.com/office/drawing/2014/main" id="{E104F2EF-01ED-48A6-A9FA-C250C1B739FD}"/>
              </a:ext>
            </a:extLst>
          </p:cNvPr>
          <p:cNvSpPr>
            <a:spLocks noChangeArrowheads="1"/>
          </p:cNvSpPr>
          <p:nvPr/>
        </p:nvSpPr>
        <p:spPr bwMode="auto">
          <a:xfrm>
            <a:off x="392048" y="3366749"/>
            <a:ext cx="4108516" cy="2592167"/>
          </a:xfrm>
          <a:prstGeom prst="roundRect">
            <a:avLst>
              <a:gd name="adj" fmla="val 16667"/>
            </a:avLst>
          </a:prstGeom>
          <a:solidFill>
            <a:srgbClr val="C5D5DC"/>
          </a:solidFill>
          <a:ln>
            <a:noFill/>
          </a:ln>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lvl="1" indent="0" algn="ctr">
              <a:spcAft>
                <a:spcPts val="1200"/>
              </a:spcAft>
              <a:buClr>
                <a:schemeClr val="accent6"/>
              </a:buClr>
              <a:defRPr/>
            </a:pPr>
            <a:r>
              <a:rPr lang="en-AU" sz="1800" b="1" dirty="0"/>
              <a:t>e.g. over </a:t>
            </a:r>
            <a:r>
              <a:rPr lang="en-AU" sz="1800" b="1" dirty="0">
                <a:solidFill>
                  <a:srgbClr val="0070C0"/>
                </a:solidFill>
              </a:rPr>
              <a:t>40 national and 20 sub-national government jurisdictions </a:t>
            </a:r>
            <a:r>
              <a:rPr lang="en-AU" sz="1800" b="1" dirty="0"/>
              <a:t>have either implemented or are considering carbon pricing mechanisms</a:t>
            </a:r>
            <a:endParaRPr lang="en-AU" altLang="en-US" sz="1500" b="1" dirty="0">
              <a:solidFill>
                <a:schemeClr val="accent1">
                  <a:lumMod val="75000"/>
                </a:schemeClr>
              </a:solidFill>
            </a:endParaRPr>
          </a:p>
        </p:txBody>
      </p:sp>
      <p:sp>
        <p:nvSpPr>
          <p:cNvPr id="20" name="圆角矩形 5">
            <a:extLst>
              <a:ext uri="{FF2B5EF4-FFF2-40B4-BE49-F238E27FC236}">
                <a16:creationId xmlns:a16="http://schemas.microsoft.com/office/drawing/2014/main" id="{FB31DD2B-3104-404C-AFE8-CBE51B76A9D4}"/>
              </a:ext>
            </a:extLst>
          </p:cNvPr>
          <p:cNvSpPr>
            <a:spLocks noChangeArrowheads="1"/>
          </p:cNvSpPr>
          <p:nvPr/>
        </p:nvSpPr>
        <p:spPr bwMode="auto">
          <a:xfrm>
            <a:off x="4640198" y="3366749"/>
            <a:ext cx="4111754" cy="2592167"/>
          </a:xfrm>
          <a:prstGeom prst="roundRect">
            <a:avLst>
              <a:gd name="adj" fmla="val 16667"/>
            </a:avLst>
          </a:prstGeom>
          <a:solidFill>
            <a:srgbClr val="C5D5DC"/>
          </a:solidFill>
          <a:ln>
            <a:noFill/>
          </a:ln>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lvl="1" indent="0" algn="ctr">
              <a:spcAft>
                <a:spcPts val="1200"/>
              </a:spcAft>
              <a:buClr>
                <a:schemeClr val="accent6"/>
              </a:buClr>
              <a:defRPr/>
            </a:pPr>
            <a:r>
              <a:rPr lang="en-AU" sz="1800" b="1" dirty="0">
                <a:solidFill>
                  <a:srgbClr val="0070C0"/>
                </a:solidFill>
              </a:rPr>
              <a:t>51.3%</a:t>
            </a:r>
            <a:r>
              <a:rPr lang="en-AU" sz="1800" b="1" dirty="0">
                <a:solidFill>
                  <a:schemeClr val="accent6">
                    <a:lumMod val="75000"/>
                  </a:schemeClr>
                </a:solidFill>
              </a:rPr>
              <a:t>  </a:t>
            </a:r>
            <a:r>
              <a:rPr lang="en-AU" sz="1800" b="1" dirty="0"/>
              <a:t>of </a:t>
            </a:r>
            <a:r>
              <a:rPr lang="en-AU" sz="1800" b="1" dirty="0">
                <a:solidFill>
                  <a:srgbClr val="0070C0"/>
                </a:solidFill>
              </a:rPr>
              <a:t>largest organisations </a:t>
            </a:r>
            <a:r>
              <a:rPr lang="en-AU" sz="1800" b="1" dirty="0"/>
              <a:t>around the world </a:t>
            </a:r>
            <a:r>
              <a:rPr lang="en-AU" sz="1800" b="1" dirty="0">
                <a:solidFill>
                  <a:srgbClr val="0070C0"/>
                </a:solidFill>
              </a:rPr>
              <a:t>report to </a:t>
            </a:r>
            <a:r>
              <a:rPr lang="en-AU" sz="1800" b="1" dirty="0"/>
              <a:t>Carbon Disclosure Project (</a:t>
            </a:r>
            <a:r>
              <a:rPr lang="en-AU" sz="1800" b="1" dirty="0">
                <a:solidFill>
                  <a:srgbClr val="0070C0"/>
                </a:solidFill>
              </a:rPr>
              <a:t>CDP</a:t>
            </a:r>
            <a:r>
              <a:rPr lang="en-AU" sz="1800" b="1" dirty="0"/>
              <a:t>) Data Base</a:t>
            </a:r>
            <a:endParaRPr lang="en-AU" sz="1800" b="1" i="1" dirty="0"/>
          </a:p>
          <a:p>
            <a:pPr marL="0" lvl="1" indent="0" algn="ctr">
              <a:spcAft>
                <a:spcPts val="1200"/>
              </a:spcAft>
              <a:buClr>
                <a:schemeClr val="accent6"/>
              </a:buClr>
              <a:defRPr/>
            </a:pPr>
            <a:r>
              <a:rPr lang="en-AU" sz="1800" b="1" dirty="0">
                <a:solidFill>
                  <a:srgbClr val="0070C0"/>
                </a:solidFill>
              </a:rPr>
              <a:t>95%</a:t>
            </a:r>
            <a:r>
              <a:rPr lang="en-AU" sz="1800" b="1" dirty="0">
                <a:solidFill>
                  <a:schemeClr val="accent6">
                    <a:lumMod val="75000"/>
                  </a:schemeClr>
                </a:solidFill>
              </a:rPr>
              <a:t> </a:t>
            </a:r>
            <a:r>
              <a:rPr lang="en-AU" sz="1800" b="1" dirty="0"/>
              <a:t>of the </a:t>
            </a:r>
            <a:r>
              <a:rPr lang="en-AU" sz="1800" b="1" dirty="0">
                <a:solidFill>
                  <a:srgbClr val="0070C0"/>
                </a:solidFill>
              </a:rPr>
              <a:t>largest firms </a:t>
            </a:r>
            <a:r>
              <a:rPr lang="en-AU" sz="1800" b="1" dirty="0"/>
              <a:t>around the world </a:t>
            </a:r>
            <a:r>
              <a:rPr lang="en-AU" sz="1800" b="1" dirty="0">
                <a:solidFill>
                  <a:srgbClr val="0070C0"/>
                </a:solidFill>
              </a:rPr>
              <a:t>issue sustainability reports</a:t>
            </a:r>
            <a:r>
              <a:rPr lang="en-AU" sz="1800" b="1" dirty="0"/>
              <a:t> and nearly all contain GHG information</a:t>
            </a:r>
            <a:endParaRPr lang="en-AU" altLang="en-US" sz="1600" b="1" dirty="0">
              <a:solidFill>
                <a:schemeClr val="accent1">
                  <a:lumMod val="75000"/>
                </a:schemeClr>
              </a:solidFill>
            </a:endParaRPr>
          </a:p>
        </p:txBody>
      </p:sp>
      <p:sp>
        <p:nvSpPr>
          <p:cNvPr id="21" name="Right Arrow 1">
            <a:extLst>
              <a:ext uri="{FF2B5EF4-FFF2-40B4-BE49-F238E27FC236}">
                <a16:creationId xmlns:a16="http://schemas.microsoft.com/office/drawing/2014/main" id="{49CA58D8-E446-452D-9EAD-7D351E6066A2}"/>
              </a:ext>
            </a:extLst>
          </p:cNvPr>
          <p:cNvSpPr/>
          <p:nvPr/>
        </p:nvSpPr>
        <p:spPr>
          <a:xfrm rot="5400000">
            <a:off x="2193893" y="2918279"/>
            <a:ext cx="504825" cy="404813"/>
          </a:xfrm>
          <a:prstGeom prst="rightArrow">
            <a:avLst/>
          </a:prstGeom>
          <a:solidFill>
            <a:srgbClr val="ED86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2" name="Right Arrow 9">
            <a:extLst>
              <a:ext uri="{FF2B5EF4-FFF2-40B4-BE49-F238E27FC236}">
                <a16:creationId xmlns:a16="http://schemas.microsoft.com/office/drawing/2014/main" id="{C640A485-4B50-4821-8D89-ABBB8612D7D2}"/>
              </a:ext>
            </a:extLst>
          </p:cNvPr>
          <p:cNvSpPr/>
          <p:nvPr/>
        </p:nvSpPr>
        <p:spPr>
          <a:xfrm rot="5400000">
            <a:off x="6443662" y="2911931"/>
            <a:ext cx="504825" cy="404812"/>
          </a:xfrm>
          <a:prstGeom prst="rightArrow">
            <a:avLst/>
          </a:prstGeom>
          <a:solidFill>
            <a:srgbClr val="ED86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3" name="TextBox 22">
            <a:extLst>
              <a:ext uri="{FF2B5EF4-FFF2-40B4-BE49-F238E27FC236}">
                <a16:creationId xmlns:a16="http://schemas.microsoft.com/office/drawing/2014/main" id="{DCE932BD-72D3-4000-A56E-9A1BDE90555B}"/>
              </a:ext>
            </a:extLst>
          </p:cNvPr>
          <p:cNvSpPr txBox="1"/>
          <p:nvPr/>
        </p:nvSpPr>
        <p:spPr>
          <a:xfrm>
            <a:off x="5528926" y="132835"/>
            <a:ext cx="1766112" cy="261610"/>
          </a:xfrm>
          <a:prstGeom prst="rect">
            <a:avLst/>
          </a:prstGeom>
          <a:noFill/>
        </p:spPr>
        <p:txBody>
          <a:bodyPr wrap="square" rtlCol="0">
            <a:spAutoFit/>
          </a:bodyPr>
          <a:lstStyle/>
          <a:p>
            <a:pPr algn="ctr"/>
            <a:r>
              <a:rPr lang="en-AU" sz="1100" dirty="0">
                <a:solidFill>
                  <a:schemeClr val="bg1"/>
                </a:solidFill>
              </a:rPr>
              <a:t>NFI assurance research</a:t>
            </a:r>
          </a:p>
        </p:txBody>
      </p:sp>
    </p:spTree>
    <p:extLst>
      <p:ext uri="{BB962C8B-B14F-4D97-AF65-F5344CB8AC3E}">
        <p14:creationId xmlns:p14="http://schemas.microsoft.com/office/powerpoint/2010/main" val="587941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37B60-7D33-4B37-BB56-717BEA2B2CB1}"/>
              </a:ext>
            </a:extLst>
          </p:cNvPr>
          <p:cNvSpPr>
            <a:spLocks noGrp="1"/>
          </p:cNvSpPr>
          <p:nvPr>
            <p:ph type="title"/>
          </p:nvPr>
        </p:nvSpPr>
        <p:spPr>
          <a:xfrm>
            <a:off x="113466" y="634438"/>
            <a:ext cx="8897045" cy="909897"/>
          </a:xfrm>
        </p:spPr>
        <p:txBody>
          <a:bodyPr>
            <a:normAutofit/>
          </a:bodyPr>
          <a:lstStyle/>
          <a:p>
            <a:r>
              <a:rPr lang="en-AU" altLang="en-US" sz="2800" b="1" dirty="0">
                <a:ea typeface="ＭＳ Ｐゴシック" panose="020B0600070205080204" pitchFamily="34" charset="-128"/>
              </a:rPr>
              <a:t>Integrated Reporting &lt;IR&gt;</a:t>
            </a:r>
            <a:endParaRPr lang="en-AU" dirty="0"/>
          </a:p>
        </p:txBody>
      </p:sp>
      <p:sp>
        <p:nvSpPr>
          <p:cNvPr id="5" name="Rectangle: Top Corners Rounded 4">
            <a:extLst>
              <a:ext uri="{FF2B5EF4-FFF2-40B4-BE49-F238E27FC236}">
                <a16:creationId xmlns:a16="http://schemas.microsoft.com/office/drawing/2014/main" id="{976166BA-9E91-4F09-B175-BAC074499F70}"/>
              </a:ext>
            </a:extLst>
          </p:cNvPr>
          <p:cNvSpPr/>
          <p:nvPr/>
        </p:nvSpPr>
        <p:spPr>
          <a:xfrm flipV="1">
            <a:off x="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6" name="Rectangle: Top Corners Rounded 5">
            <a:extLst>
              <a:ext uri="{FF2B5EF4-FFF2-40B4-BE49-F238E27FC236}">
                <a16:creationId xmlns:a16="http://schemas.microsoft.com/office/drawing/2014/main" id="{8145B83F-AA41-4702-9BBA-1C0466658298}"/>
              </a:ext>
            </a:extLst>
          </p:cNvPr>
          <p:cNvSpPr/>
          <p:nvPr/>
        </p:nvSpPr>
        <p:spPr>
          <a:xfrm flipV="1">
            <a:off x="1837220" y="0"/>
            <a:ext cx="1766112" cy="527282"/>
          </a:xfrm>
          <a:prstGeom prst="round2SameRect">
            <a:avLst/>
          </a:prstGeom>
          <a:solidFill>
            <a:srgbClr val="ED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Top Corners Rounded 7">
            <a:extLst>
              <a:ext uri="{FF2B5EF4-FFF2-40B4-BE49-F238E27FC236}">
                <a16:creationId xmlns:a16="http://schemas.microsoft.com/office/drawing/2014/main" id="{9F1AC498-D0DE-4B47-85D0-2AFBB2CEA4B5}"/>
              </a:ext>
            </a:extLst>
          </p:cNvPr>
          <p:cNvSpPr/>
          <p:nvPr/>
        </p:nvSpPr>
        <p:spPr>
          <a:xfrm flipV="1">
            <a:off x="3674440" y="-6821"/>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Top Corners Rounded 8">
            <a:extLst>
              <a:ext uri="{FF2B5EF4-FFF2-40B4-BE49-F238E27FC236}">
                <a16:creationId xmlns:a16="http://schemas.microsoft.com/office/drawing/2014/main" id="{3A77B8AB-4509-4AE7-BCB2-E5BDC8EC127D}"/>
              </a:ext>
            </a:extLst>
          </p:cNvPr>
          <p:cNvSpPr/>
          <p:nvPr/>
        </p:nvSpPr>
        <p:spPr>
          <a:xfrm flipV="1">
            <a:off x="5526164"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Top Corners Rounded 9">
            <a:extLst>
              <a:ext uri="{FF2B5EF4-FFF2-40B4-BE49-F238E27FC236}">
                <a16:creationId xmlns:a16="http://schemas.microsoft.com/office/drawing/2014/main" id="{3335E762-9AEC-440B-B70C-0DC4DA5B9D6A}"/>
              </a:ext>
            </a:extLst>
          </p:cNvPr>
          <p:cNvSpPr/>
          <p:nvPr/>
        </p:nvSpPr>
        <p:spPr>
          <a:xfrm flipV="1">
            <a:off x="7377888"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E660B146-DDCE-4691-A99B-40AA1A7BA9D6}"/>
              </a:ext>
            </a:extLst>
          </p:cNvPr>
          <p:cNvSpPr txBox="1"/>
          <p:nvPr/>
        </p:nvSpPr>
        <p:spPr>
          <a:xfrm>
            <a:off x="0" y="48197"/>
            <a:ext cx="1766112" cy="430887"/>
          </a:xfrm>
          <a:prstGeom prst="rect">
            <a:avLst/>
          </a:prstGeom>
          <a:noFill/>
        </p:spPr>
        <p:txBody>
          <a:bodyPr wrap="square" rtlCol="0">
            <a:spAutoFit/>
          </a:bodyPr>
          <a:lstStyle/>
          <a:p>
            <a:pPr algn="ctr"/>
            <a:r>
              <a:rPr lang="en-AU" sz="1100" dirty="0">
                <a:solidFill>
                  <a:schemeClr val="bg1"/>
                </a:solidFill>
              </a:rPr>
              <a:t>Developing credibility and trust</a:t>
            </a:r>
          </a:p>
        </p:txBody>
      </p:sp>
      <p:sp>
        <p:nvSpPr>
          <p:cNvPr id="12" name="TextBox 11">
            <a:extLst>
              <a:ext uri="{FF2B5EF4-FFF2-40B4-BE49-F238E27FC236}">
                <a16:creationId xmlns:a16="http://schemas.microsoft.com/office/drawing/2014/main" id="{A776AED5-A633-40D7-9471-4233C4370F70}"/>
              </a:ext>
            </a:extLst>
          </p:cNvPr>
          <p:cNvSpPr txBox="1"/>
          <p:nvPr/>
        </p:nvSpPr>
        <p:spPr>
          <a:xfrm>
            <a:off x="1837220" y="48197"/>
            <a:ext cx="1766112" cy="430887"/>
          </a:xfrm>
          <a:prstGeom prst="rect">
            <a:avLst/>
          </a:prstGeom>
          <a:noFill/>
        </p:spPr>
        <p:txBody>
          <a:bodyPr wrap="square" rtlCol="0">
            <a:spAutoFit/>
          </a:bodyPr>
          <a:lstStyle/>
          <a:p>
            <a:pPr algn="ctr"/>
            <a:r>
              <a:rPr lang="en-US" sz="1100" b="1" dirty="0"/>
              <a:t>Current reporting trends and drivers</a:t>
            </a:r>
            <a:endParaRPr lang="en-AU" sz="1100" b="1" dirty="0"/>
          </a:p>
        </p:txBody>
      </p:sp>
      <p:sp>
        <p:nvSpPr>
          <p:cNvPr id="13" name="TextBox 12">
            <a:extLst>
              <a:ext uri="{FF2B5EF4-FFF2-40B4-BE49-F238E27FC236}">
                <a16:creationId xmlns:a16="http://schemas.microsoft.com/office/drawing/2014/main" id="{1EBECE11-1053-4667-87B4-76CC78DFA9F6}"/>
              </a:ext>
            </a:extLst>
          </p:cNvPr>
          <p:cNvSpPr txBox="1"/>
          <p:nvPr/>
        </p:nvSpPr>
        <p:spPr>
          <a:xfrm>
            <a:off x="3683876" y="48197"/>
            <a:ext cx="1766112" cy="430887"/>
          </a:xfrm>
          <a:prstGeom prst="rect">
            <a:avLst/>
          </a:prstGeom>
          <a:noFill/>
        </p:spPr>
        <p:txBody>
          <a:bodyPr wrap="square" rtlCol="0">
            <a:spAutoFit/>
          </a:bodyPr>
          <a:lstStyle/>
          <a:p>
            <a:pPr algn="ctr"/>
            <a:r>
              <a:rPr lang="en-US" sz="1100" dirty="0">
                <a:solidFill>
                  <a:schemeClr val="bg1"/>
                </a:solidFill>
              </a:rPr>
              <a:t>Current assurance standards and the IAASB</a:t>
            </a:r>
            <a:endParaRPr lang="en-AU" sz="1100" dirty="0">
              <a:solidFill>
                <a:schemeClr val="bg1"/>
              </a:solidFill>
            </a:endParaRPr>
          </a:p>
        </p:txBody>
      </p:sp>
      <p:sp>
        <p:nvSpPr>
          <p:cNvPr id="15" name="TextBox 14">
            <a:extLst>
              <a:ext uri="{FF2B5EF4-FFF2-40B4-BE49-F238E27FC236}">
                <a16:creationId xmlns:a16="http://schemas.microsoft.com/office/drawing/2014/main" id="{03D284CA-E492-4DEC-8973-3DDEBCBB259B}"/>
              </a:ext>
            </a:extLst>
          </p:cNvPr>
          <p:cNvSpPr txBox="1"/>
          <p:nvPr/>
        </p:nvSpPr>
        <p:spPr>
          <a:xfrm>
            <a:off x="7380650" y="126015"/>
            <a:ext cx="1766112" cy="261610"/>
          </a:xfrm>
          <a:prstGeom prst="rect">
            <a:avLst/>
          </a:prstGeom>
          <a:noFill/>
        </p:spPr>
        <p:txBody>
          <a:bodyPr wrap="square" rtlCol="0">
            <a:spAutoFit/>
          </a:bodyPr>
          <a:lstStyle/>
          <a:p>
            <a:pPr algn="ctr"/>
            <a:r>
              <a:rPr lang="en-AU" sz="1100" dirty="0">
                <a:solidFill>
                  <a:schemeClr val="bg1"/>
                </a:solidFill>
              </a:rPr>
              <a:t>Conclusions</a:t>
            </a:r>
          </a:p>
        </p:txBody>
      </p:sp>
      <p:sp>
        <p:nvSpPr>
          <p:cNvPr id="28" name="Slide Number Placeholder 27">
            <a:extLst>
              <a:ext uri="{FF2B5EF4-FFF2-40B4-BE49-F238E27FC236}">
                <a16:creationId xmlns:a16="http://schemas.microsoft.com/office/drawing/2014/main" id="{11AFD8E8-E8E1-497B-A5B6-607B3846D5AE}"/>
              </a:ext>
            </a:extLst>
          </p:cNvPr>
          <p:cNvSpPr>
            <a:spLocks noGrp="1"/>
          </p:cNvSpPr>
          <p:nvPr>
            <p:ph type="sldNum" sz="quarter" idx="10"/>
          </p:nvPr>
        </p:nvSpPr>
        <p:spPr/>
        <p:txBody>
          <a:bodyPr/>
          <a:lstStyle/>
          <a:p>
            <a:pPr algn="ctr"/>
            <a:r>
              <a:rPr lang="en-AU" dirty="0"/>
              <a:t>14</a:t>
            </a:r>
          </a:p>
        </p:txBody>
      </p:sp>
      <p:sp>
        <p:nvSpPr>
          <p:cNvPr id="23" name="Rectangle 22">
            <a:extLst>
              <a:ext uri="{FF2B5EF4-FFF2-40B4-BE49-F238E27FC236}">
                <a16:creationId xmlns:a16="http://schemas.microsoft.com/office/drawing/2014/main" id="{0CC550D1-35E6-4A2F-8557-1FC6925F8FFF}"/>
              </a:ext>
            </a:extLst>
          </p:cNvPr>
          <p:cNvSpPr/>
          <p:nvPr/>
        </p:nvSpPr>
        <p:spPr>
          <a:xfrm>
            <a:off x="371025" y="1385518"/>
            <a:ext cx="8783638" cy="830262"/>
          </a:xfrm>
          <a:prstGeom prst="rect">
            <a:avLst/>
          </a:prstGeom>
        </p:spPr>
        <p:txBody>
          <a:bodyPr>
            <a:spAutoFit/>
          </a:bodyPr>
          <a:lstStyle/>
          <a:p>
            <a:pPr fontAlgn="auto">
              <a:spcBef>
                <a:spcPct val="20000"/>
              </a:spcBef>
              <a:spcAft>
                <a:spcPts val="0"/>
              </a:spcAft>
              <a:defRPr/>
            </a:pPr>
            <a:r>
              <a:rPr lang="en-AU" b="1" dirty="0">
                <a:latin typeface="+mj-lt"/>
              </a:rPr>
              <a:t>Aims to clearly communicate a company’s sustainable value creation story in one report:</a:t>
            </a:r>
          </a:p>
        </p:txBody>
      </p:sp>
      <p:grpSp>
        <p:nvGrpSpPr>
          <p:cNvPr id="39" name="Group 38">
            <a:extLst>
              <a:ext uri="{FF2B5EF4-FFF2-40B4-BE49-F238E27FC236}">
                <a16:creationId xmlns:a16="http://schemas.microsoft.com/office/drawing/2014/main" id="{A6F2B206-B494-4A96-9B8A-8D3AF59238E8}"/>
              </a:ext>
            </a:extLst>
          </p:cNvPr>
          <p:cNvGrpSpPr/>
          <p:nvPr/>
        </p:nvGrpSpPr>
        <p:grpSpPr>
          <a:xfrm>
            <a:off x="3364664" y="3017493"/>
            <a:ext cx="2405522" cy="2160240"/>
            <a:chOff x="3364664" y="2945969"/>
            <a:chExt cx="2405522" cy="2160240"/>
          </a:xfrm>
          <a:solidFill>
            <a:schemeClr val="accent2">
              <a:lumMod val="20000"/>
              <a:lumOff val="80000"/>
            </a:schemeClr>
          </a:solidFill>
        </p:grpSpPr>
        <p:sp>
          <p:nvSpPr>
            <p:cNvPr id="24" name="椭圆 5">
              <a:extLst>
                <a:ext uri="{FF2B5EF4-FFF2-40B4-BE49-F238E27FC236}">
                  <a16:creationId xmlns:a16="http://schemas.microsoft.com/office/drawing/2014/main" id="{ABD7E4B2-88DB-42C5-95D8-629D41FA82EC}"/>
                </a:ext>
              </a:extLst>
            </p:cNvPr>
            <p:cNvSpPr/>
            <p:nvPr/>
          </p:nvSpPr>
          <p:spPr>
            <a:xfrm>
              <a:off x="3364664" y="2945969"/>
              <a:ext cx="2405522" cy="2160240"/>
            </a:xfrm>
            <a:prstGeom prst="ellipse">
              <a:avLst/>
            </a:prstGeom>
            <a:grp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CN" altLang="en-US" b="1" dirty="0">
                <a:solidFill>
                  <a:srgbClr val="FFFFFF"/>
                </a:solidFill>
                <a:cs typeface="Arial"/>
              </a:endParaRPr>
            </a:p>
          </p:txBody>
        </p:sp>
        <p:sp>
          <p:nvSpPr>
            <p:cNvPr id="25" name="Rectangle 1">
              <a:extLst>
                <a:ext uri="{FF2B5EF4-FFF2-40B4-BE49-F238E27FC236}">
                  <a16:creationId xmlns:a16="http://schemas.microsoft.com/office/drawing/2014/main" id="{CC373A1B-C8A3-43F8-9236-03E7BF541A81}"/>
                </a:ext>
              </a:extLst>
            </p:cNvPr>
            <p:cNvSpPr>
              <a:spLocks noChangeArrowheads="1"/>
            </p:cNvSpPr>
            <p:nvPr/>
          </p:nvSpPr>
          <p:spPr bwMode="auto">
            <a:xfrm>
              <a:off x="3426545" y="3385458"/>
              <a:ext cx="2261902" cy="1477328"/>
            </a:xfrm>
            <a:prstGeom prst="rect">
              <a:avLst/>
            </a:prstGeom>
            <a:noFill/>
            <a:ln w="9525">
              <a:noFill/>
              <a:miter lim="800000"/>
              <a:headEnd/>
              <a:tailEnd/>
            </a:ln>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AU" altLang="en-US" sz="1800" b="1" dirty="0"/>
                <a:t>Addresses current </a:t>
              </a:r>
            </a:p>
            <a:p>
              <a:pPr algn="ctr" eaLnBrk="1" hangingPunct="1"/>
              <a:r>
                <a:rPr lang="en-AU" altLang="en-US" sz="1800" b="1" dirty="0"/>
                <a:t>reporting concerns </a:t>
              </a:r>
            </a:p>
            <a:p>
              <a:pPr algn="ctr" eaLnBrk="1" hangingPunct="1"/>
              <a:r>
                <a:rPr lang="en-AU" altLang="en-US" sz="1800" b="1" dirty="0"/>
                <a:t>within organisations</a:t>
              </a:r>
              <a:endParaRPr lang="en-AU" altLang="en-US" sz="1800" dirty="0"/>
            </a:p>
          </p:txBody>
        </p:sp>
      </p:grpSp>
      <p:sp>
        <p:nvSpPr>
          <p:cNvPr id="27" name="椭圆 7">
            <a:extLst>
              <a:ext uri="{FF2B5EF4-FFF2-40B4-BE49-F238E27FC236}">
                <a16:creationId xmlns:a16="http://schemas.microsoft.com/office/drawing/2014/main" id="{98CF133D-0585-4AE9-B240-5E4988C56668}"/>
              </a:ext>
            </a:extLst>
          </p:cNvPr>
          <p:cNvSpPr/>
          <p:nvPr/>
        </p:nvSpPr>
        <p:spPr>
          <a:xfrm>
            <a:off x="371026" y="1988742"/>
            <a:ext cx="2576304" cy="2037347"/>
          </a:xfrm>
          <a:prstGeom prst="ellipse">
            <a:avLst/>
          </a:prstGeom>
          <a:solidFill>
            <a:srgbClr val="C5D5DC"/>
          </a:solidFill>
          <a:ln w="28575">
            <a:solidFill>
              <a:schemeClr val="bg1">
                <a:lumMod val="50000"/>
              </a:schemeClr>
            </a:solidFill>
          </a:ln>
        </p:spPr>
        <p:style>
          <a:lnRef idx="1">
            <a:schemeClr val="accent2"/>
          </a:lnRef>
          <a:fillRef idx="2">
            <a:schemeClr val="accent2"/>
          </a:fillRef>
          <a:effectRef idx="1">
            <a:schemeClr val="accent2"/>
          </a:effectRef>
          <a:fontRef idx="minor">
            <a:schemeClr val="dk1"/>
          </a:fontRef>
        </p:style>
        <p:txBody>
          <a:bodyPr anchor="ctr"/>
          <a:lstStyle/>
          <a:p>
            <a:pPr marL="0" lvl="1" algn="ctr" fontAlgn="auto">
              <a:lnSpc>
                <a:spcPct val="150000"/>
              </a:lnSpc>
              <a:spcBef>
                <a:spcPct val="20000"/>
              </a:spcBef>
              <a:spcAft>
                <a:spcPts val="0"/>
              </a:spcAft>
              <a:defRPr/>
            </a:pPr>
            <a:r>
              <a:rPr lang="en-AU" sz="1600" b="1" dirty="0">
                <a:solidFill>
                  <a:schemeClr val="tx1"/>
                </a:solidFill>
              </a:rPr>
              <a:t>Broad (all resources and relationships), not narrow</a:t>
            </a:r>
          </a:p>
        </p:txBody>
      </p:sp>
      <p:sp>
        <p:nvSpPr>
          <p:cNvPr id="30" name="椭圆 6">
            <a:extLst>
              <a:ext uri="{FF2B5EF4-FFF2-40B4-BE49-F238E27FC236}">
                <a16:creationId xmlns:a16="http://schemas.microsoft.com/office/drawing/2014/main" id="{98BD7F93-C3DB-497D-9B1F-DF625507981B}"/>
              </a:ext>
            </a:extLst>
          </p:cNvPr>
          <p:cNvSpPr/>
          <p:nvPr/>
        </p:nvSpPr>
        <p:spPr>
          <a:xfrm>
            <a:off x="371026" y="4127274"/>
            <a:ext cx="2576304" cy="2037347"/>
          </a:xfrm>
          <a:prstGeom prst="ellipse">
            <a:avLst/>
          </a:prstGeom>
          <a:solidFill>
            <a:srgbClr val="C5D5DC"/>
          </a:solidFill>
          <a:ln w="28575">
            <a:solidFill>
              <a:schemeClr val="bg1">
                <a:lumMod val="50000"/>
              </a:schemeClr>
            </a:solidFill>
          </a:ln>
        </p:spPr>
        <p:style>
          <a:lnRef idx="1">
            <a:schemeClr val="accent2"/>
          </a:lnRef>
          <a:fillRef idx="2">
            <a:schemeClr val="accent2"/>
          </a:fillRef>
          <a:effectRef idx="1">
            <a:schemeClr val="accent2"/>
          </a:effectRef>
          <a:fontRef idx="minor">
            <a:schemeClr val="dk1"/>
          </a:fontRef>
        </p:style>
        <p:txBody>
          <a:bodyPr anchor="ctr"/>
          <a:lstStyle/>
          <a:p>
            <a:pPr marL="0" lvl="1" algn="ctr" fontAlgn="auto">
              <a:lnSpc>
                <a:spcPct val="150000"/>
              </a:lnSpc>
              <a:spcBef>
                <a:spcPct val="20000"/>
              </a:spcBef>
              <a:spcAft>
                <a:spcPts val="0"/>
              </a:spcAft>
              <a:defRPr/>
            </a:pPr>
            <a:r>
              <a:rPr lang="en-AU" sz="1600" b="1" dirty="0">
                <a:solidFill>
                  <a:schemeClr val="tx1"/>
                </a:solidFill>
              </a:rPr>
              <a:t>Concise, not Cluttered</a:t>
            </a:r>
          </a:p>
        </p:txBody>
      </p:sp>
      <p:sp>
        <p:nvSpPr>
          <p:cNvPr id="32" name="椭圆 10">
            <a:extLst>
              <a:ext uri="{FF2B5EF4-FFF2-40B4-BE49-F238E27FC236}">
                <a16:creationId xmlns:a16="http://schemas.microsoft.com/office/drawing/2014/main" id="{04087B05-E2D8-429F-A645-ADB24EAEAAD9}"/>
              </a:ext>
            </a:extLst>
          </p:cNvPr>
          <p:cNvSpPr/>
          <p:nvPr/>
        </p:nvSpPr>
        <p:spPr>
          <a:xfrm>
            <a:off x="6187520" y="4124122"/>
            <a:ext cx="2576303" cy="2040499"/>
          </a:xfrm>
          <a:prstGeom prst="ellipse">
            <a:avLst/>
          </a:prstGeom>
          <a:solidFill>
            <a:srgbClr val="C5D5DC"/>
          </a:solidFill>
          <a:ln w="28575">
            <a:solidFill>
              <a:schemeClr val="bg1">
                <a:lumMod val="50000"/>
              </a:schemeClr>
            </a:solidFill>
          </a:ln>
        </p:spPr>
        <p:style>
          <a:lnRef idx="1">
            <a:schemeClr val="accent2"/>
          </a:lnRef>
          <a:fillRef idx="2">
            <a:schemeClr val="accent2"/>
          </a:fillRef>
          <a:effectRef idx="1">
            <a:schemeClr val="accent2"/>
          </a:effectRef>
          <a:fontRef idx="minor">
            <a:schemeClr val="dk1"/>
          </a:fontRef>
        </p:style>
        <p:txBody>
          <a:bodyPr anchor="ctr"/>
          <a:lstStyle/>
          <a:p>
            <a:pPr marL="0" lvl="1" algn="ctr" fontAlgn="auto">
              <a:lnSpc>
                <a:spcPct val="150000"/>
              </a:lnSpc>
              <a:spcBef>
                <a:spcPct val="20000"/>
              </a:spcBef>
              <a:spcAft>
                <a:spcPts val="0"/>
              </a:spcAft>
              <a:defRPr/>
            </a:pPr>
            <a:r>
              <a:rPr lang="en-AU" sz="1600" b="1" dirty="0">
                <a:solidFill>
                  <a:schemeClr val="tx1"/>
                </a:solidFill>
              </a:rPr>
              <a:t>Longer-term, not Short-term focussed</a:t>
            </a:r>
          </a:p>
        </p:txBody>
      </p:sp>
      <p:sp>
        <p:nvSpPr>
          <p:cNvPr id="33" name="椭圆 6">
            <a:extLst>
              <a:ext uri="{FF2B5EF4-FFF2-40B4-BE49-F238E27FC236}">
                <a16:creationId xmlns:a16="http://schemas.microsoft.com/office/drawing/2014/main" id="{1C6D8579-DB63-442A-9646-AC1C3E4A1336}"/>
              </a:ext>
            </a:extLst>
          </p:cNvPr>
          <p:cNvSpPr/>
          <p:nvPr/>
        </p:nvSpPr>
        <p:spPr>
          <a:xfrm>
            <a:off x="6187518" y="1988743"/>
            <a:ext cx="2576305" cy="2037346"/>
          </a:xfrm>
          <a:prstGeom prst="ellipse">
            <a:avLst/>
          </a:prstGeom>
          <a:solidFill>
            <a:srgbClr val="C5D5DC"/>
          </a:solidFill>
          <a:ln w="28575">
            <a:solidFill>
              <a:schemeClr val="bg1">
                <a:lumMod val="50000"/>
              </a:schemeClr>
            </a:solidFill>
          </a:ln>
        </p:spPr>
        <p:style>
          <a:lnRef idx="1">
            <a:schemeClr val="accent2"/>
          </a:lnRef>
          <a:fillRef idx="2">
            <a:schemeClr val="accent2"/>
          </a:fillRef>
          <a:effectRef idx="1">
            <a:schemeClr val="accent2"/>
          </a:effectRef>
          <a:fontRef idx="minor">
            <a:schemeClr val="dk1"/>
          </a:fontRef>
        </p:style>
        <p:txBody>
          <a:bodyPr anchor="ctr"/>
          <a:lstStyle/>
          <a:p>
            <a:pPr marL="0" lvl="1" algn="ctr" fontAlgn="auto">
              <a:lnSpc>
                <a:spcPct val="150000"/>
              </a:lnSpc>
              <a:spcBef>
                <a:spcPct val="20000"/>
              </a:spcBef>
              <a:spcAft>
                <a:spcPts val="0"/>
              </a:spcAft>
              <a:defRPr/>
            </a:pPr>
            <a:r>
              <a:rPr lang="en-AU" sz="1600" b="1" dirty="0">
                <a:solidFill>
                  <a:schemeClr val="tx1"/>
                </a:solidFill>
              </a:rPr>
              <a:t>Connects information, not Siloed</a:t>
            </a:r>
          </a:p>
        </p:txBody>
      </p:sp>
      <p:cxnSp>
        <p:nvCxnSpPr>
          <p:cNvPr id="51" name="Connector: Elbow 50">
            <a:extLst>
              <a:ext uri="{FF2B5EF4-FFF2-40B4-BE49-F238E27FC236}">
                <a16:creationId xmlns:a16="http://schemas.microsoft.com/office/drawing/2014/main" id="{E307E336-AC5E-4096-958F-D467994F8A73}"/>
              </a:ext>
            </a:extLst>
          </p:cNvPr>
          <p:cNvCxnSpPr>
            <a:stCxn id="24" idx="1"/>
            <a:endCxn id="27" idx="5"/>
          </p:cNvCxnSpPr>
          <p:nvPr/>
        </p:nvCxnSpPr>
        <p:spPr>
          <a:xfrm rot="16200000" flipH="1" flipV="1">
            <a:off x="2946555" y="2957336"/>
            <a:ext cx="393873" cy="1146906"/>
          </a:xfrm>
          <a:prstGeom prst="bentConnector5">
            <a:avLst>
              <a:gd name="adj1" fmla="val -58039"/>
              <a:gd name="adj2" fmla="val 48910"/>
              <a:gd name="adj3" fmla="val 158039"/>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E30315E5-C721-41EF-AECD-C84ECE1F4C8B}"/>
              </a:ext>
            </a:extLst>
          </p:cNvPr>
          <p:cNvCxnSpPr>
            <a:cxnSpLocks/>
            <a:stCxn id="24" idx="3"/>
            <a:endCxn id="30" idx="7"/>
          </p:cNvCxnSpPr>
          <p:nvPr/>
        </p:nvCxnSpPr>
        <p:spPr>
          <a:xfrm rot="5400000" flipH="1">
            <a:off x="2925624" y="4070052"/>
            <a:ext cx="435736" cy="1146906"/>
          </a:xfrm>
          <a:prstGeom prst="bentConnector5">
            <a:avLst>
              <a:gd name="adj1" fmla="val -52463"/>
              <a:gd name="adj2" fmla="val 48910"/>
              <a:gd name="adj3" fmla="val 152463"/>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4E70E512-3D60-4CD1-AFBE-0A510160F505}"/>
              </a:ext>
            </a:extLst>
          </p:cNvPr>
          <p:cNvCxnSpPr>
            <a:cxnSpLocks/>
            <a:stCxn id="33" idx="3"/>
            <a:endCxn id="24" idx="7"/>
          </p:cNvCxnSpPr>
          <p:nvPr/>
        </p:nvCxnSpPr>
        <p:spPr>
          <a:xfrm rot="5400000" flipH="1">
            <a:off x="5794420" y="2957338"/>
            <a:ext cx="393874" cy="1146904"/>
          </a:xfrm>
          <a:prstGeom prst="bentConnector5">
            <a:avLst>
              <a:gd name="adj1" fmla="val -58039"/>
              <a:gd name="adj2" fmla="val 51090"/>
              <a:gd name="adj3" fmla="val 158039"/>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24E7177B-6531-4B56-8554-C90CD994B3C6}"/>
              </a:ext>
            </a:extLst>
          </p:cNvPr>
          <p:cNvCxnSpPr>
            <a:cxnSpLocks/>
            <a:stCxn id="32" idx="1"/>
            <a:endCxn id="24" idx="5"/>
          </p:cNvCxnSpPr>
          <p:nvPr/>
        </p:nvCxnSpPr>
        <p:spPr>
          <a:xfrm rot="16200000" flipH="1" flipV="1">
            <a:off x="5772144" y="4068706"/>
            <a:ext cx="438427" cy="1146906"/>
          </a:xfrm>
          <a:prstGeom prst="bentConnector5">
            <a:avLst>
              <a:gd name="adj1" fmla="val -52141"/>
              <a:gd name="adj2" fmla="val 51090"/>
              <a:gd name="adj3" fmla="val 152141"/>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1D4761C-4BD7-435F-AFE9-005D240767E1}"/>
              </a:ext>
            </a:extLst>
          </p:cNvPr>
          <p:cNvSpPr txBox="1"/>
          <p:nvPr/>
        </p:nvSpPr>
        <p:spPr>
          <a:xfrm>
            <a:off x="5528926" y="132835"/>
            <a:ext cx="1766112" cy="261610"/>
          </a:xfrm>
          <a:prstGeom prst="rect">
            <a:avLst/>
          </a:prstGeom>
          <a:noFill/>
        </p:spPr>
        <p:txBody>
          <a:bodyPr wrap="square" rtlCol="0">
            <a:spAutoFit/>
          </a:bodyPr>
          <a:lstStyle/>
          <a:p>
            <a:pPr algn="ctr"/>
            <a:r>
              <a:rPr lang="en-AU" sz="1100" dirty="0">
                <a:solidFill>
                  <a:schemeClr val="bg1"/>
                </a:solidFill>
              </a:rPr>
              <a:t>NFI assurance research</a:t>
            </a:r>
          </a:p>
        </p:txBody>
      </p:sp>
    </p:spTree>
    <p:extLst>
      <p:ext uri="{BB962C8B-B14F-4D97-AF65-F5344CB8AC3E}">
        <p14:creationId xmlns:p14="http://schemas.microsoft.com/office/powerpoint/2010/main" val="1714042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37B60-7D33-4B37-BB56-717BEA2B2CB1}"/>
              </a:ext>
            </a:extLst>
          </p:cNvPr>
          <p:cNvSpPr>
            <a:spLocks noGrp="1"/>
          </p:cNvSpPr>
          <p:nvPr>
            <p:ph type="title"/>
          </p:nvPr>
        </p:nvSpPr>
        <p:spPr>
          <a:xfrm>
            <a:off x="113466" y="634438"/>
            <a:ext cx="8897045" cy="909897"/>
          </a:xfrm>
        </p:spPr>
        <p:txBody>
          <a:bodyPr>
            <a:normAutofit/>
          </a:bodyPr>
          <a:lstStyle/>
          <a:p>
            <a:r>
              <a:rPr kumimoji="0" lang="en-AU" altLang="zh-CN" sz="2800" b="1" dirty="0">
                <a:solidFill>
                  <a:srgbClr val="85293F"/>
                </a:solidFill>
                <a:ea typeface="ＭＳ Ｐゴシック" panose="020B0600070205080204" pitchFamily="34" charset="-128"/>
              </a:rPr>
              <a:t>The Trends of Integrated Reporting</a:t>
            </a:r>
            <a:endParaRPr lang="en-AU" dirty="0"/>
          </a:p>
        </p:txBody>
      </p:sp>
      <p:sp>
        <p:nvSpPr>
          <p:cNvPr id="5" name="Rectangle: Top Corners Rounded 4">
            <a:extLst>
              <a:ext uri="{FF2B5EF4-FFF2-40B4-BE49-F238E27FC236}">
                <a16:creationId xmlns:a16="http://schemas.microsoft.com/office/drawing/2014/main" id="{976166BA-9E91-4F09-B175-BAC074499F70}"/>
              </a:ext>
            </a:extLst>
          </p:cNvPr>
          <p:cNvSpPr/>
          <p:nvPr/>
        </p:nvSpPr>
        <p:spPr>
          <a:xfrm flipV="1">
            <a:off x="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6" name="Rectangle: Top Corners Rounded 5">
            <a:extLst>
              <a:ext uri="{FF2B5EF4-FFF2-40B4-BE49-F238E27FC236}">
                <a16:creationId xmlns:a16="http://schemas.microsoft.com/office/drawing/2014/main" id="{8145B83F-AA41-4702-9BBA-1C0466658298}"/>
              </a:ext>
            </a:extLst>
          </p:cNvPr>
          <p:cNvSpPr/>
          <p:nvPr/>
        </p:nvSpPr>
        <p:spPr>
          <a:xfrm flipV="1">
            <a:off x="1837220" y="0"/>
            <a:ext cx="1766112" cy="527282"/>
          </a:xfrm>
          <a:prstGeom prst="round2SameRect">
            <a:avLst/>
          </a:prstGeom>
          <a:solidFill>
            <a:srgbClr val="ED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Top Corners Rounded 7">
            <a:extLst>
              <a:ext uri="{FF2B5EF4-FFF2-40B4-BE49-F238E27FC236}">
                <a16:creationId xmlns:a16="http://schemas.microsoft.com/office/drawing/2014/main" id="{9F1AC498-D0DE-4B47-85D0-2AFBB2CEA4B5}"/>
              </a:ext>
            </a:extLst>
          </p:cNvPr>
          <p:cNvSpPr/>
          <p:nvPr/>
        </p:nvSpPr>
        <p:spPr>
          <a:xfrm flipV="1">
            <a:off x="3674440" y="-6821"/>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Top Corners Rounded 8">
            <a:extLst>
              <a:ext uri="{FF2B5EF4-FFF2-40B4-BE49-F238E27FC236}">
                <a16:creationId xmlns:a16="http://schemas.microsoft.com/office/drawing/2014/main" id="{3A77B8AB-4509-4AE7-BCB2-E5BDC8EC127D}"/>
              </a:ext>
            </a:extLst>
          </p:cNvPr>
          <p:cNvSpPr/>
          <p:nvPr/>
        </p:nvSpPr>
        <p:spPr>
          <a:xfrm flipV="1">
            <a:off x="5526164"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Top Corners Rounded 9">
            <a:extLst>
              <a:ext uri="{FF2B5EF4-FFF2-40B4-BE49-F238E27FC236}">
                <a16:creationId xmlns:a16="http://schemas.microsoft.com/office/drawing/2014/main" id="{3335E762-9AEC-440B-B70C-0DC4DA5B9D6A}"/>
              </a:ext>
            </a:extLst>
          </p:cNvPr>
          <p:cNvSpPr/>
          <p:nvPr/>
        </p:nvSpPr>
        <p:spPr>
          <a:xfrm flipV="1">
            <a:off x="7377888"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E660B146-DDCE-4691-A99B-40AA1A7BA9D6}"/>
              </a:ext>
            </a:extLst>
          </p:cNvPr>
          <p:cNvSpPr txBox="1"/>
          <p:nvPr/>
        </p:nvSpPr>
        <p:spPr>
          <a:xfrm>
            <a:off x="0" y="48197"/>
            <a:ext cx="1766112" cy="430887"/>
          </a:xfrm>
          <a:prstGeom prst="rect">
            <a:avLst/>
          </a:prstGeom>
          <a:noFill/>
        </p:spPr>
        <p:txBody>
          <a:bodyPr wrap="square" rtlCol="0">
            <a:spAutoFit/>
          </a:bodyPr>
          <a:lstStyle/>
          <a:p>
            <a:pPr algn="ctr"/>
            <a:r>
              <a:rPr lang="en-AU" sz="1100" dirty="0">
                <a:solidFill>
                  <a:schemeClr val="bg1"/>
                </a:solidFill>
              </a:rPr>
              <a:t>Developing credibility and trust</a:t>
            </a:r>
          </a:p>
        </p:txBody>
      </p:sp>
      <p:sp>
        <p:nvSpPr>
          <p:cNvPr id="12" name="TextBox 11">
            <a:extLst>
              <a:ext uri="{FF2B5EF4-FFF2-40B4-BE49-F238E27FC236}">
                <a16:creationId xmlns:a16="http://schemas.microsoft.com/office/drawing/2014/main" id="{A776AED5-A633-40D7-9471-4233C4370F70}"/>
              </a:ext>
            </a:extLst>
          </p:cNvPr>
          <p:cNvSpPr txBox="1"/>
          <p:nvPr/>
        </p:nvSpPr>
        <p:spPr>
          <a:xfrm>
            <a:off x="1837220" y="48197"/>
            <a:ext cx="1766112" cy="430887"/>
          </a:xfrm>
          <a:prstGeom prst="rect">
            <a:avLst/>
          </a:prstGeom>
          <a:noFill/>
        </p:spPr>
        <p:txBody>
          <a:bodyPr wrap="square" rtlCol="0">
            <a:spAutoFit/>
          </a:bodyPr>
          <a:lstStyle/>
          <a:p>
            <a:pPr algn="ctr"/>
            <a:r>
              <a:rPr lang="en-US" sz="1100" b="1" dirty="0"/>
              <a:t>Current reporting trends and drivers</a:t>
            </a:r>
            <a:endParaRPr lang="en-AU" sz="1100" b="1" dirty="0"/>
          </a:p>
        </p:txBody>
      </p:sp>
      <p:sp>
        <p:nvSpPr>
          <p:cNvPr id="13" name="TextBox 12">
            <a:extLst>
              <a:ext uri="{FF2B5EF4-FFF2-40B4-BE49-F238E27FC236}">
                <a16:creationId xmlns:a16="http://schemas.microsoft.com/office/drawing/2014/main" id="{1EBECE11-1053-4667-87B4-76CC78DFA9F6}"/>
              </a:ext>
            </a:extLst>
          </p:cNvPr>
          <p:cNvSpPr txBox="1"/>
          <p:nvPr/>
        </p:nvSpPr>
        <p:spPr>
          <a:xfrm>
            <a:off x="3683876" y="48197"/>
            <a:ext cx="1766112" cy="430887"/>
          </a:xfrm>
          <a:prstGeom prst="rect">
            <a:avLst/>
          </a:prstGeom>
          <a:noFill/>
        </p:spPr>
        <p:txBody>
          <a:bodyPr wrap="square" rtlCol="0">
            <a:spAutoFit/>
          </a:bodyPr>
          <a:lstStyle/>
          <a:p>
            <a:pPr algn="ctr"/>
            <a:r>
              <a:rPr lang="en-US" sz="1100" dirty="0">
                <a:solidFill>
                  <a:schemeClr val="bg1"/>
                </a:solidFill>
              </a:rPr>
              <a:t>Current assurance standards and the IAASB</a:t>
            </a:r>
            <a:endParaRPr lang="en-AU" sz="1100" dirty="0">
              <a:solidFill>
                <a:schemeClr val="bg1"/>
              </a:solidFill>
            </a:endParaRPr>
          </a:p>
        </p:txBody>
      </p:sp>
      <p:sp>
        <p:nvSpPr>
          <p:cNvPr id="15" name="TextBox 14">
            <a:extLst>
              <a:ext uri="{FF2B5EF4-FFF2-40B4-BE49-F238E27FC236}">
                <a16:creationId xmlns:a16="http://schemas.microsoft.com/office/drawing/2014/main" id="{03D284CA-E492-4DEC-8973-3DDEBCBB259B}"/>
              </a:ext>
            </a:extLst>
          </p:cNvPr>
          <p:cNvSpPr txBox="1"/>
          <p:nvPr/>
        </p:nvSpPr>
        <p:spPr>
          <a:xfrm>
            <a:off x="7380650" y="126015"/>
            <a:ext cx="1766112" cy="261610"/>
          </a:xfrm>
          <a:prstGeom prst="rect">
            <a:avLst/>
          </a:prstGeom>
          <a:noFill/>
        </p:spPr>
        <p:txBody>
          <a:bodyPr wrap="square" rtlCol="0">
            <a:spAutoFit/>
          </a:bodyPr>
          <a:lstStyle/>
          <a:p>
            <a:pPr algn="ctr"/>
            <a:r>
              <a:rPr lang="en-AU" sz="1100" dirty="0">
                <a:solidFill>
                  <a:schemeClr val="bg1"/>
                </a:solidFill>
              </a:rPr>
              <a:t>Conclusions</a:t>
            </a:r>
          </a:p>
        </p:txBody>
      </p:sp>
      <p:sp>
        <p:nvSpPr>
          <p:cNvPr id="28" name="Slide Number Placeholder 27">
            <a:extLst>
              <a:ext uri="{FF2B5EF4-FFF2-40B4-BE49-F238E27FC236}">
                <a16:creationId xmlns:a16="http://schemas.microsoft.com/office/drawing/2014/main" id="{11AFD8E8-E8E1-497B-A5B6-607B3846D5AE}"/>
              </a:ext>
            </a:extLst>
          </p:cNvPr>
          <p:cNvSpPr>
            <a:spLocks noGrp="1"/>
          </p:cNvSpPr>
          <p:nvPr>
            <p:ph type="sldNum" sz="quarter" idx="10"/>
          </p:nvPr>
        </p:nvSpPr>
        <p:spPr/>
        <p:txBody>
          <a:bodyPr/>
          <a:lstStyle/>
          <a:p>
            <a:pPr algn="ctr"/>
            <a:r>
              <a:rPr lang="en-AU" dirty="0"/>
              <a:t>15</a:t>
            </a:r>
          </a:p>
        </p:txBody>
      </p:sp>
      <p:sp>
        <p:nvSpPr>
          <p:cNvPr id="29" name="Rectangle 2">
            <a:extLst>
              <a:ext uri="{FF2B5EF4-FFF2-40B4-BE49-F238E27FC236}">
                <a16:creationId xmlns:a16="http://schemas.microsoft.com/office/drawing/2014/main" id="{C02EF18D-7E2F-4360-B2CA-A92E5AC6FA61}"/>
              </a:ext>
            </a:extLst>
          </p:cNvPr>
          <p:cNvSpPr>
            <a:spLocks noChangeArrowheads="1"/>
          </p:cNvSpPr>
          <p:nvPr/>
        </p:nvSpPr>
        <p:spPr bwMode="auto">
          <a:xfrm>
            <a:off x="143192" y="1404921"/>
            <a:ext cx="57610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AU" altLang="en-US" sz="1500" dirty="0"/>
              <a:t>Not only global, but also national and regional levels:</a:t>
            </a:r>
          </a:p>
          <a:p>
            <a:pPr eaLnBrk="1" hangingPunct="1"/>
            <a:endParaRPr lang="en-AU" altLang="en-US" sz="1500" dirty="0"/>
          </a:p>
          <a:p>
            <a:pPr eaLnBrk="1" hangingPunct="1"/>
            <a:r>
              <a:rPr lang="en-AU" altLang="en-US" sz="1600" b="1" dirty="0"/>
              <a:t>Disclosure</a:t>
            </a:r>
            <a:r>
              <a:rPr lang="en-AU" altLang="en-US" sz="1600" dirty="0"/>
              <a:t> </a:t>
            </a:r>
            <a:r>
              <a:rPr lang="en-AU" altLang="en-US" dirty="0"/>
              <a:t> </a:t>
            </a:r>
          </a:p>
        </p:txBody>
      </p:sp>
      <p:pic>
        <p:nvPicPr>
          <p:cNvPr id="31" name="Picture 30">
            <a:extLst>
              <a:ext uri="{FF2B5EF4-FFF2-40B4-BE49-F238E27FC236}">
                <a16:creationId xmlns:a16="http://schemas.microsoft.com/office/drawing/2014/main" id="{264B34EB-117E-41B5-8299-8619974FA25C}"/>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47833" y="3015352"/>
            <a:ext cx="7407736" cy="3249007"/>
          </a:xfrm>
          <a:prstGeom prst="rect">
            <a:avLst/>
          </a:prstGeom>
          <a:ln>
            <a:noFill/>
          </a:ln>
          <a:effectLst>
            <a:softEdge rad="112500"/>
          </a:effectLst>
        </p:spPr>
      </p:pic>
      <p:cxnSp>
        <p:nvCxnSpPr>
          <p:cNvPr id="34" name="直线连接符 4">
            <a:extLst>
              <a:ext uri="{FF2B5EF4-FFF2-40B4-BE49-F238E27FC236}">
                <a16:creationId xmlns:a16="http://schemas.microsoft.com/office/drawing/2014/main" id="{3007DC8C-A2B5-4815-9ED1-D769430A79C3}"/>
              </a:ext>
            </a:extLst>
          </p:cNvPr>
          <p:cNvCxnSpPr>
            <a:cxnSpLocks noChangeShapeType="1"/>
          </p:cNvCxnSpPr>
          <p:nvPr/>
        </p:nvCxnSpPr>
        <p:spPr bwMode="auto">
          <a:xfrm flipH="1">
            <a:off x="1411614" y="3883607"/>
            <a:ext cx="647700" cy="269875"/>
          </a:xfrm>
          <a:prstGeom prst="line">
            <a:avLst/>
          </a:prstGeom>
          <a:noFill/>
          <a:ln w="381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5" name="TextBox 34">
            <a:extLst>
              <a:ext uri="{FF2B5EF4-FFF2-40B4-BE49-F238E27FC236}">
                <a16:creationId xmlns:a16="http://schemas.microsoft.com/office/drawing/2014/main" id="{226D76B6-540F-41E2-8EDB-0877C748E42A}"/>
              </a:ext>
            </a:extLst>
          </p:cNvPr>
          <p:cNvSpPr txBox="1"/>
          <p:nvPr/>
        </p:nvSpPr>
        <p:spPr>
          <a:xfrm>
            <a:off x="5729719" y="1944983"/>
            <a:ext cx="2835161" cy="1036638"/>
          </a:xfrm>
          <a:prstGeom prst="rect">
            <a:avLst/>
          </a:prstGeom>
          <a:noFill/>
        </p:spPr>
        <p:txBody>
          <a:bodyPr wrap="square">
            <a:spAutoFit/>
          </a:bodyPr>
          <a:lstStyle/>
          <a:p>
            <a:pPr marL="342900" indent="-342900" fontAlgn="auto">
              <a:spcBef>
                <a:spcPct val="20000"/>
              </a:spcBef>
              <a:spcAft>
                <a:spcPts val="0"/>
              </a:spcAft>
              <a:defRPr/>
            </a:pPr>
            <a:r>
              <a:rPr lang="en-AU" sz="1400" b="1" dirty="0"/>
              <a:t>European Union: disclosure of </a:t>
            </a:r>
          </a:p>
          <a:p>
            <a:pPr marL="342900" indent="-342900" fontAlgn="auto">
              <a:spcBef>
                <a:spcPct val="20000"/>
              </a:spcBef>
              <a:spcAft>
                <a:spcPts val="0"/>
              </a:spcAft>
              <a:defRPr/>
            </a:pPr>
            <a:r>
              <a:rPr lang="en-AU" sz="1400" b="1" dirty="0"/>
              <a:t>non-financial information by large </a:t>
            </a:r>
          </a:p>
          <a:p>
            <a:pPr marL="342900" indent="-342900" fontAlgn="auto">
              <a:spcBef>
                <a:spcPct val="20000"/>
              </a:spcBef>
              <a:spcAft>
                <a:spcPts val="0"/>
              </a:spcAft>
              <a:defRPr/>
            </a:pPr>
            <a:r>
              <a:rPr lang="en-AU" sz="1400" b="1" dirty="0"/>
              <a:t>companies </a:t>
            </a:r>
          </a:p>
          <a:p>
            <a:pPr marL="342900" indent="-342900" fontAlgn="auto">
              <a:spcBef>
                <a:spcPct val="20000"/>
              </a:spcBef>
              <a:spcAft>
                <a:spcPts val="0"/>
              </a:spcAft>
              <a:buFont typeface="Arial" pitchFamily="34" charset="0"/>
              <a:buNone/>
              <a:defRPr/>
            </a:pPr>
            <a:endParaRPr lang="en-AU" sz="1150" b="1" dirty="0">
              <a:latin typeface="Sommet bold"/>
              <a:ea typeface="+mn-ea"/>
            </a:endParaRPr>
          </a:p>
        </p:txBody>
      </p:sp>
      <p:cxnSp>
        <p:nvCxnSpPr>
          <p:cNvPr id="36" name="直线连接符 4">
            <a:extLst>
              <a:ext uri="{FF2B5EF4-FFF2-40B4-BE49-F238E27FC236}">
                <a16:creationId xmlns:a16="http://schemas.microsoft.com/office/drawing/2014/main" id="{C5BC9A26-83D0-4463-9A97-1C14538BD5FB}"/>
              </a:ext>
            </a:extLst>
          </p:cNvPr>
          <p:cNvCxnSpPr>
            <a:cxnSpLocks noChangeShapeType="1"/>
          </p:cNvCxnSpPr>
          <p:nvPr/>
        </p:nvCxnSpPr>
        <p:spPr bwMode="auto">
          <a:xfrm flipH="1">
            <a:off x="4723139" y="2665995"/>
            <a:ext cx="992187" cy="1000125"/>
          </a:xfrm>
          <a:prstGeom prst="line">
            <a:avLst/>
          </a:prstGeom>
          <a:noFill/>
          <a:ln w="381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7" name="TextBox 36">
            <a:extLst>
              <a:ext uri="{FF2B5EF4-FFF2-40B4-BE49-F238E27FC236}">
                <a16:creationId xmlns:a16="http://schemas.microsoft.com/office/drawing/2014/main" id="{9017D7BB-B415-4B7B-83A9-7F9FC0CEDD49}"/>
              </a:ext>
            </a:extLst>
          </p:cNvPr>
          <p:cNvSpPr txBox="1"/>
          <p:nvPr/>
        </p:nvSpPr>
        <p:spPr>
          <a:xfrm>
            <a:off x="2224670" y="1944984"/>
            <a:ext cx="3816350" cy="950913"/>
          </a:xfrm>
          <a:prstGeom prst="rect">
            <a:avLst/>
          </a:prstGeom>
        </p:spPr>
        <p:txBody>
          <a:bodyPr>
            <a:spAutoFit/>
          </a:bodyPr>
          <a:lstStyle/>
          <a:p>
            <a:pPr>
              <a:defRPr/>
            </a:pPr>
            <a:r>
              <a:rPr lang="en-AU" sz="1400" b="1" dirty="0"/>
              <a:t>Netherlands: Listed companies, private companies and public organisations are encouraged to report ESG information</a:t>
            </a:r>
          </a:p>
          <a:p>
            <a:pPr marL="342900" indent="-342900" fontAlgn="auto">
              <a:spcBef>
                <a:spcPct val="20000"/>
              </a:spcBef>
              <a:spcAft>
                <a:spcPts val="0"/>
              </a:spcAft>
              <a:buFont typeface="Arial" pitchFamily="34" charset="0"/>
              <a:buNone/>
              <a:defRPr/>
            </a:pPr>
            <a:endParaRPr lang="en-AU" sz="1150" b="1" dirty="0">
              <a:latin typeface="Sommet bold"/>
              <a:ea typeface="+mn-ea"/>
            </a:endParaRPr>
          </a:p>
        </p:txBody>
      </p:sp>
      <p:cxnSp>
        <p:nvCxnSpPr>
          <p:cNvPr id="38" name="直线连接符 4">
            <a:extLst>
              <a:ext uri="{FF2B5EF4-FFF2-40B4-BE49-F238E27FC236}">
                <a16:creationId xmlns:a16="http://schemas.microsoft.com/office/drawing/2014/main" id="{5AA6516E-FC8A-4765-AF42-22F11FE1C86B}"/>
              </a:ext>
            </a:extLst>
          </p:cNvPr>
          <p:cNvCxnSpPr>
            <a:cxnSpLocks noChangeShapeType="1"/>
          </p:cNvCxnSpPr>
          <p:nvPr/>
        </p:nvCxnSpPr>
        <p:spPr bwMode="auto">
          <a:xfrm>
            <a:off x="4219901" y="2665995"/>
            <a:ext cx="0" cy="952500"/>
          </a:xfrm>
          <a:prstGeom prst="line">
            <a:avLst/>
          </a:prstGeom>
          <a:noFill/>
          <a:ln w="381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0" name="TextBox 39">
            <a:extLst>
              <a:ext uri="{FF2B5EF4-FFF2-40B4-BE49-F238E27FC236}">
                <a16:creationId xmlns:a16="http://schemas.microsoft.com/office/drawing/2014/main" id="{0A2E8096-E5A0-4890-95E6-A580F85FE96E}"/>
              </a:ext>
            </a:extLst>
          </p:cNvPr>
          <p:cNvSpPr txBox="1"/>
          <p:nvPr/>
        </p:nvSpPr>
        <p:spPr>
          <a:xfrm>
            <a:off x="133489" y="4182626"/>
            <a:ext cx="2252662" cy="1382713"/>
          </a:xfrm>
          <a:prstGeom prst="rect">
            <a:avLst/>
          </a:prstGeom>
        </p:spPr>
        <p:txBody>
          <a:bodyPr>
            <a:spAutoFit/>
          </a:bodyPr>
          <a:lstStyle/>
          <a:p>
            <a:pPr>
              <a:defRPr/>
            </a:pPr>
            <a:r>
              <a:rPr lang="en-AU" sz="1400" b="1" dirty="0"/>
              <a:t>US: Sustainability Accounting Standards</a:t>
            </a:r>
          </a:p>
          <a:p>
            <a:pPr>
              <a:defRPr/>
            </a:pPr>
            <a:r>
              <a:rPr lang="en-AU" sz="1400" b="1" dirty="0"/>
              <a:t>Board - developing Standards for reporting sustainability indicators </a:t>
            </a:r>
          </a:p>
          <a:p>
            <a:pPr marL="342900" indent="-342900" fontAlgn="auto">
              <a:spcBef>
                <a:spcPct val="20000"/>
              </a:spcBef>
              <a:spcAft>
                <a:spcPts val="0"/>
              </a:spcAft>
              <a:buFont typeface="Arial" pitchFamily="34" charset="0"/>
              <a:buNone/>
              <a:defRPr/>
            </a:pPr>
            <a:endParaRPr lang="en-AU" sz="1150" b="1" dirty="0">
              <a:latin typeface="Sommet bold"/>
              <a:ea typeface="+mn-ea"/>
            </a:endParaRPr>
          </a:p>
        </p:txBody>
      </p:sp>
      <p:cxnSp>
        <p:nvCxnSpPr>
          <p:cNvPr id="41" name="直线连接符 4">
            <a:extLst>
              <a:ext uri="{FF2B5EF4-FFF2-40B4-BE49-F238E27FC236}">
                <a16:creationId xmlns:a16="http://schemas.microsoft.com/office/drawing/2014/main" id="{70D5C2D9-AC34-4FA5-A84D-FC8E172C7921}"/>
              </a:ext>
            </a:extLst>
          </p:cNvPr>
          <p:cNvCxnSpPr>
            <a:cxnSpLocks noChangeShapeType="1"/>
          </p:cNvCxnSpPr>
          <p:nvPr/>
        </p:nvCxnSpPr>
        <p:spPr bwMode="auto">
          <a:xfrm>
            <a:off x="1627514" y="2997782"/>
            <a:ext cx="2376487" cy="576263"/>
          </a:xfrm>
          <a:prstGeom prst="line">
            <a:avLst/>
          </a:prstGeom>
          <a:noFill/>
          <a:ln w="381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2" name="TextBox 41">
            <a:extLst>
              <a:ext uri="{FF2B5EF4-FFF2-40B4-BE49-F238E27FC236}">
                <a16:creationId xmlns:a16="http://schemas.microsoft.com/office/drawing/2014/main" id="{B5A42FD7-568E-4E4E-95DF-AD8C8B3CE6C0}"/>
              </a:ext>
            </a:extLst>
          </p:cNvPr>
          <p:cNvSpPr txBox="1"/>
          <p:nvPr/>
        </p:nvSpPr>
        <p:spPr>
          <a:xfrm>
            <a:off x="233574" y="2738225"/>
            <a:ext cx="2108200" cy="519113"/>
          </a:xfrm>
          <a:prstGeom prst="rect">
            <a:avLst/>
          </a:prstGeom>
        </p:spPr>
        <p:txBody>
          <a:bodyPr>
            <a:spAutoFit/>
          </a:bodyPr>
          <a:lstStyle/>
          <a:p>
            <a:pPr>
              <a:defRPr/>
            </a:pPr>
            <a:r>
              <a:rPr lang="en-AU" sz="1400" b="1" dirty="0"/>
              <a:t>UK: Strategic report</a:t>
            </a:r>
          </a:p>
          <a:p>
            <a:pPr marL="342900" indent="-342900" fontAlgn="auto">
              <a:spcBef>
                <a:spcPct val="20000"/>
              </a:spcBef>
              <a:spcAft>
                <a:spcPts val="0"/>
              </a:spcAft>
              <a:buFont typeface="Arial" pitchFamily="34" charset="0"/>
              <a:buNone/>
              <a:defRPr/>
            </a:pPr>
            <a:endParaRPr lang="en-AU" sz="1150" b="1" dirty="0">
              <a:latin typeface="Sommet bold"/>
              <a:ea typeface="+mn-ea"/>
            </a:endParaRPr>
          </a:p>
        </p:txBody>
      </p:sp>
      <p:cxnSp>
        <p:nvCxnSpPr>
          <p:cNvPr id="43" name="直线连接符 4">
            <a:extLst>
              <a:ext uri="{FF2B5EF4-FFF2-40B4-BE49-F238E27FC236}">
                <a16:creationId xmlns:a16="http://schemas.microsoft.com/office/drawing/2014/main" id="{5ED7BE6D-70D7-4DEA-8BDD-333D9F569E05}"/>
              </a:ext>
            </a:extLst>
          </p:cNvPr>
          <p:cNvCxnSpPr>
            <a:cxnSpLocks noChangeShapeType="1"/>
          </p:cNvCxnSpPr>
          <p:nvPr/>
        </p:nvCxnSpPr>
        <p:spPr bwMode="auto">
          <a:xfrm flipV="1">
            <a:off x="4807694" y="5576451"/>
            <a:ext cx="0" cy="441325"/>
          </a:xfrm>
          <a:prstGeom prst="line">
            <a:avLst/>
          </a:prstGeom>
          <a:noFill/>
          <a:ln w="381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4" name="TextBox 43">
            <a:extLst>
              <a:ext uri="{FF2B5EF4-FFF2-40B4-BE49-F238E27FC236}">
                <a16:creationId xmlns:a16="http://schemas.microsoft.com/office/drawing/2014/main" id="{DAE5DD18-31B2-4A91-94CC-5BCFFAFE5F6E}"/>
              </a:ext>
            </a:extLst>
          </p:cNvPr>
          <p:cNvSpPr txBox="1"/>
          <p:nvPr/>
        </p:nvSpPr>
        <p:spPr>
          <a:xfrm>
            <a:off x="3715870" y="6004010"/>
            <a:ext cx="3455988" cy="520700"/>
          </a:xfrm>
          <a:prstGeom prst="rect">
            <a:avLst/>
          </a:prstGeom>
        </p:spPr>
        <p:txBody>
          <a:bodyPr>
            <a:spAutoFit/>
          </a:bodyPr>
          <a:lstStyle/>
          <a:p>
            <a:pPr>
              <a:defRPr/>
            </a:pPr>
            <a:r>
              <a:rPr lang="en-AU" sz="1400" b="1" dirty="0"/>
              <a:t>South Africa: Integrated reporting</a:t>
            </a:r>
          </a:p>
          <a:p>
            <a:pPr marL="342900" indent="-342900" fontAlgn="auto">
              <a:spcBef>
                <a:spcPct val="20000"/>
              </a:spcBef>
              <a:spcAft>
                <a:spcPts val="0"/>
              </a:spcAft>
              <a:buFont typeface="Arial" pitchFamily="34" charset="0"/>
              <a:buNone/>
              <a:defRPr/>
            </a:pPr>
            <a:endParaRPr lang="en-AU" sz="1150" b="1" dirty="0">
              <a:latin typeface="Sommet bold"/>
              <a:ea typeface="+mn-ea"/>
            </a:endParaRPr>
          </a:p>
        </p:txBody>
      </p:sp>
      <p:cxnSp>
        <p:nvCxnSpPr>
          <p:cNvPr id="45" name="直线连接符 4">
            <a:extLst>
              <a:ext uri="{FF2B5EF4-FFF2-40B4-BE49-F238E27FC236}">
                <a16:creationId xmlns:a16="http://schemas.microsoft.com/office/drawing/2014/main" id="{123859A7-2E3F-48A4-9C20-1F08CC515D19}"/>
              </a:ext>
            </a:extLst>
          </p:cNvPr>
          <p:cNvCxnSpPr>
            <a:cxnSpLocks noChangeShapeType="1"/>
          </p:cNvCxnSpPr>
          <p:nvPr/>
        </p:nvCxnSpPr>
        <p:spPr bwMode="auto">
          <a:xfrm flipH="1">
            <a:off x="2964189" y="4040770"/>
            <a:ext cx="3703637" cy="900112"/>
          </a:xfrm>
          <a:prstGeom prst="line">
            <a:avLst/>
          </a:prstGeom>
          <a:noFill/>
          <a:ln w="381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6" name="TextBox 45">
            <a:extLst>
              <a:ext uri="{FF2B5EF4-FFF2-40B4-BE49-F238E27FC236}">
                <a16:creationId xmlns:a16="http://schemas.microsoft.com/office/drawing/2014/main" id="{4EFECECD-52B9-4979-94C2-E45B35F8688D}"/>
              </a:ext>
            </a:extLst>
          </p:cNvPr>
          <p:cNvSpPr txBox="1"/>
          <p:nvPr/>
        </p:nvSpPr>
        <p:spPr>
          <a:xfrm>
            <a:off x="7158761" y="3707169"/>
            <a:ext cx="1985239" cy="950913"/>
          </a:xfrm>
          <a:prstGeom prst="rect">
            <a:avLst/>
          </a:prstGeom>
        </p:spPr>
        <p:txBody>
          <a:bodyPr wrap="square">
            <a:spAutoFit/>
          </a:bodyPr>
          <a:lstStyle/>
          <a:p>
            <a:pPr>
              <a:defRPr/>
            </a:pPr>
            <a:r>
              <a:rPr lang="en-AU" sz="1400" b="1" dirty="0"/>
              <a:t>Asia and South America: </a:t>
            </a:r>
          </a:p>
          <a:p>
            <a:pPr>
              <a:defRPr/>
            </a:pPr>
            <a:r>
              <a:rPr lang="en-AU" sz="1400" b="1" dirty="0"/>
              <a:t>disclosure of NFI, </a:t>
            </a:r>
          </a:p>
          <a:p>
            <a:pPr>
              <a:defRPr/>
            </a:pPr>
            <a:r>
              <a:rPr lang="en-AU" sz="1400" b="1" dirty="0"/>
              <a:t>and &lt;IR&gt; journey </a:t>
            </a:r>
          </a:p>
          <a:p>
            <a:pPr marL="342900" indent="-342900" fontAlgn="auto">
              <a:spcBef>
                <a:spcPct val="20000"/>
              </a:spcBef>
              <a:spcAft>
                <a:spcPts val="0"/>
              </a:spcAft>
              <a:buFont typeface="Arial" pitchFamily="34" charset="0"/>
              <a:buNone/>
              <a:defRPr/>
            </a:pPr>
            <a:endParaRPr lang="en-AU" sz="1150" b="1" dirty="0">
              <a:latin typeface="Sommet bold"/>
              <a:ea typeface="+mn-ea"/>
            </a:endParaRPr>
          </a:p>
        </p:txBody>
      </p:sp>
      <p:cxnSp>
        <p:nvCxnSpPr>
          <p:cNvPr id="47" name="直线连接符 4">
            <a:extLst>
              <a:ext uri="{FF2B5EF4-FFF2-40B4-BE49-F238E27FC236}">
                <a16:creationId xmlns:a16="http://schemas.microsoft.com/office/drawing/2014/main" id="{B69C6720-355B-48C1-AB37-FA3246F93833}"/>
              </a:ext>
            </a:extLst>
          </p:cNvPr>
          <p:cNvCxnSpPr>
            <a:cxnSpLocks noChangeShapeType="1"/>
          </p:cNvCxnSpPr>
          <p:nvPr/>
        </p:nvCxnSpPr>
        <p:spPr bwMode="auto">
          <a:xfrm flipH="1">
            <a:off x="5443864" y="4040770"/>
            <a:ext cx="1223962" cy="0"/>
          </a:xfrm>
          <a:prstGeom prst="line">
            <a:avLst/>
          </a:prstGeom>
          <a:noFill/>
          <a:ln w="381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0" name="TextBox 29">
            <a:extLst>
              <a:ext uri="{FF2B5EF4-FFF2-40B4-BE49-F238E27FC236}">
                <a16:creationId xmlns:a16="http://schemas.microsoft.com/office/drawing/2014/main" id="{9B0F28EF-A575-497D-8596-97384595CFF7}"/>
              </a:ext>
            </a:extLst>
          </p:cNvPr>
          <p:cNvSpPr txBox="1"/>
          <p:nvPr/>
        </p:nvSpPr>
        <p:spPr>
          <a:xfrm>
            <a:off x="5528926" y="132835"/>
            <a:ext cx="1766112" cy="261610"/>
          </a:xfrm>
          <a:prstGeom prst="rect">
            <a:avLst/>
          </a:prstGeom>
          <a:noFill/>
        </p:spPr>
        <p:txBody>
          <a:bodyPr wrap="square" rtlCol="0">
            <a:spAutoFit/>
          </a:bodyPr>
          <a:lstStyle/>
          <a:p>
            <a:pPr algn="ctr"/>
            <a:r>
              <a:rPr lang="en-AU" sz="1100" dirty="0">
                <a:solidFill>
                  <a:schemeClr val="bg1"/>
                </a:solidFill>
              </a:rPr>
              <a:t>NFI assurance research</a:t>
            </a:r>
          </a:p>
        </p:txBody>
      </p:sp>
    </p:spTree>
    <p:extLst>
      <p:ext uri="{BB962C8B-B14F-4D97-AF65-F5344CB8AC3E}">
        <p14:creationId xmlns:p14="http://schemas.microsoft.com/office/powerpoint/2010/main" val="2856890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37B60-7D33-4B37-BB56-717BEA2B2CB1}"/>
              </a:ext>
            </a:extLst>
          </p:cNvPr>
          <p:cNvSpPr>
            <a:spLocks noGrp="1"/>
          </p:cNvSpPr>
          <p:nvPr>
            <p:ph type="title"/>
          </p:nvPr>
        </p:nvSpPr>
        <p:spPr>
          <a:xfrm>
            <a:off x="113466" y="634438"/>
            <a:ext cx="8897045" cy="909897"/>
          </a:xfrm>
        </p:spPr>
        <p:txBody>
          <a:bodyPr>
            <a:noAutofit/>
          </a:bodyPr>
          <a:lstStyle/>
          <a:p>
            <a:r>
              <a:rPr lang="en-US" sz="2800" dirty="0">
                <a:solidFill>
                  <a:srgbClr val="85293F"/>
                </a:solidFill>
              </a:rPr>
              <a:t>Other forms of NFI reporting and assurance</a:t>
            </a:r>
            <a:endParaRPr lang="en-AU" sz="2000" dirty="0"/>
          </a:p>
        </p:txBody>
      </p:sp>
      <p:sp>
        <p:nvSpPr>
          <p:cNvPr id="5" name="Rectangle: Top Corners Rounded 4">
            <a:extLst>
              <a:ext uri="{FF2B5EF4-FFF2-40B4-BE49-F238E27FC236}">
                <a16:creationId xmlns:a16="http://schemas.microsoft.com/office/drawing/2014/main" id="{976166BA-9E91-4F09-B175-BAC074499F70}"/>
              </a:ext>
            </a:extLst>
          </p:cNvPr>
          <p:cNvSpPr/>
          <p:nvPr/>
        </p:nvSpPr>
        <p:spPr>
          <a:xfrm flipV="1">
            <a:off x="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6" name="Rectangle: Top Corners Rounded 5">
            <a:extLst>
              <a:ext uri="{FF2B5EF4-FFF2-40B4-BE49-F238E27FC236}">
                <a16:creationId xmlns:a16="http://schemas.microsoft.com/office/drawing/2014/main" id="{8145B83F-AA41-4702-9BBA-1C0466658298}"/>
              </a:ext>
            </a:extLst>
          </p:cNvPr>
          <p:cNvSpPr/>
          <p:nvPr/>
        </p:nvSpPr>
        <p:spPr>
          <a:xfrm flipV="1">
            <a:off x="1837220" y="0"/>
            <a:ext cx="1766112" cy="527282"/>
          </a:xfrm>
          <a:prstGeom prst="round2SameRect">
            <a:avLst/>
          </a:prstGeom>
          <a:solidFill>
            <a:srgbClr val="ED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Top Corners Rounded 7">
            <a:extLst>
              <a:ext uri="{FF2B5EF4-FFF2-40B4-BE49-F238E27FC236}">
                <a16:creationId xmlns:a16="http://schemas.microsoft.com/office/drawing/2014/main" id="{9F1AC498-D0DE-4B47-85D0-2AFBB2CEA4B5}"/>
              </a:ext>
            </a:extLst>
          </p:cNvPr>
          <p:cNvSpPr/>
          <p:nvPr/>
        </p:nvSpPr>
        <p:spPr>
          <a:xfrm flipV="1">
            <a:off x="3674440" y="-6821"/>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Top Corners Rounded 8">
            <a:extLst>
              <a:ext uri="{FF2B5EF4-FFF2-40B4-BE49-F238E27FC236}">
                <a16:creationId xmlns:a16="http://schemas.microsoft.com/office/drawing/2014/main" id="{3A77B8AB-4509-4AE7-BCB2-E5BDC8EC127D}"/>
              </a:ext>
            </a:extLst>
          </p:cNvPr>
          <p:cNvSpPr/>
          <p:nvPr/>
        </p:nvSpPr>
        <p:spPr>
          <a:xfrm flipV="1">
            <a:off x="5526164"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Top Corners Rounded 9">
            <a:extLst>
              <a:ext uri="{FF2B5EF4-FFF2-40B4-BE49-F238E27FC236}">
                <a16:creationId xmlns:a16="http://schemas.microsoft.com/office/drawing/2014/main" id="{3335E762-9AEC-440B-B70C-0DC4DA5B9D6A}"/>
              </a:ext>
            </a:extLst>
          </p:cNvPr>
          <p:cNvSpPr/>
          <p:nvPr/>
        </p:nvSpPr>
        <p:spPr>
          <a:xfrm flipV="1">
            <a:off x="7377888"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E660B146-DDCE-4691-A99B-40AA1A7BA9D6}"/>
              </a:ext>
            </a:extLst>
          </p:cNvPr>
          <p:cNvSpPr txBox="1"/>
          <p:nvPr/>
        </p:nvSpPr>
        <p:spPr>
          <a:xfrm>
            <a:off x="0" y="48197"/>
            <a:ext cx="1766112" cy="430887"/>
          </a:xfrm>
          <a:prstGeom prst="rect">
            <a:avLst/>
          </a:prstGeom>
          <a:noFill/>
        </p:spPr>
        <p:txBody>
          <a:bodyPr wrap="square" rtlCol="0">
            <a:spAutoFit/>
          </a:bodyPr>
          <a:lstStyle/>
          <a:p>
            <a:pPr algn="ctr"/>
            <a:r>
              <a:rPr lang="en-AU" sz="1100" dirty="0">
                <a:solidFill>
                  <a:schemeClr val="bg1"/>
                </a:solidFill>
              </a:rPr>
              <a:t>Developing credibility and trust</a:t>
            </a:r>
          </a:p>
        </p:txBody>
      </p:sp>
      <p:sp>
        <p:nvSpPr>
          <p:cNvPr id="12" name="TextBox 11">
            <a:extLst>
              <a:ext uri="{FF2B5EF4-FFF2-40B4-BE49-F238E27FC236}">
                <a16:creationId xmlns:a16="http://schemas.microsoft.com/office/drawing/2014/main" id="{A776AED5-A633-40D7-9471-4233C4370F70}"/>
              </a:ext>
            </a:extLst>
          </p:cNvPr>
          <p:cNvSpPr txBox="1"/>
          <p:nvPr/>
        </p:nvSpPr>
        <p:spPr>
          <a:xfrm>
            <a:off x="1837220" y="48197"/>
            <a:ext cx="1766112" cy="430887"/>
          </a:xfrm>
          <a:prstGeom prst="rect">
            <a:avLst/>
          </a:prstGeom>
          <a:noFill/>
        </p:spPr>
        <p:txBody>
          <a:bodyPr wrap="square" rtlCol="0">
            <a:spAutoFit/>
          </a:bodyPr>
          <a:lstStyle/>
          <a:p>
            <a:pPr algn="ctr"/>
            <a:r>
              <a:rPr lang="en-US" sz="1100" b="1" dirty="0"/>
              <a:t>Current reporting trends and drivers</a:t>
            </a:r>
            <a:endParaRPr lang="en-AU" sz="1100" b="1" dirty="0"/>
          </a:p>
        </p:txBody>
      </p:sp>
      <p:sp>
        <p:nvSpPr>
          <p:cNvPr id="13" name="TextBox 12">
            <a:extLst>
              <a:ext uri="{FF2B5EF4-FFF2-40B4-BE49-F238E27FC236}">
                <a16:creationId xmlns:a16="http://schemas.microsoft.com/office/drawing/2014/main" id="{1EBECE11-1053-4667-87B4-76CC78DFA9F6}"/>
              </a:ext>
            </a:extLst>
          </p:cNvPr>
          <p:cNvSpPr txBox="1"/>
          <p:nvPr/>
        </p:nvSpPr>
        <p:spPr>
          <a:xfrm>
            <a:off x="3683876" y="48197"/>
            <a:ext cx="1766112" cy="430887"/>
          </a:xfrm>
          <a:prstGeom prst="rect">
            <a:avLst/>
          </a:prstGeom>
          <a:noFill/>
        </p:spPr>
        <p:txBody>
          <a:bodyPr wrap="square" rtlCol="0">
            <a:spAutoFit/>
          </a:bodyPr>
          <a:lstStyle/>
          <a:p>
            <a:pPr algn="ctr"/>
            <a:r>
              <a:rPr lang="en-US" sz="1100" dirty="0">
                <a:solidFill>
                  <a:schemeClr val="bg1"/>
                </a:solidFill>
              </a:rPr>
              <a:t>Current assurance standards and the IAASB</a:t>
            </a:r>
            <a:endParaRPr lang="en-AU" sz="1100" dirty="0">
              <a:solidFill>
                <a:schemeClr val="bg1"/>
              </a:solidFill>
            </a:endParaRPr>
          </a:p>
        </p:txBody>
      </p:sp>
      <p:sp>
        <p:nvSpPr>
          <p:cNvPr id="15" name="TextBox 14">
            <a:extLst>
              <a:ext uri="{FF2B5EF4-FFF2-40B4-BE49-F238E27FC236}">
                <a16:creationId xmlns:a16="http://schemas.microsoft.com/office/drawing/2014/main" id="{03D284CA-E492-4DEC-8973-3DDEBCBB259B}"/>
              </a:ext>
            </a:extLst>
          </p:cNvPr>
          <p:cNvSpPr txBox="1"/>
          <p:nvPr/>
        </p:nvSpPr>
        <p:spPr>
          <a:xfrm>
            <a:off x="7380650" y="126015"/>
            <a:ext cx="1766112" cy="261610"/>
          </a:xfrm>
          <a:prstGeom prst="rect">
            <a:avLst/>
          </a:prstGeom>
          <a:noFill/>
        </p:spPr>
        <p:txBody>
          <a:bodyPr wrap="square" rtlCol="0">
            <a:spAutoFit/>
          </a:bodyPr>
          <a:lstStyle/>
          <a:p>
            <a:pPr algn="ctr"/>
            <a:r>
              <a:rPr lang="en-AU" sz="1100" dirty="0">
                <a:solidFill>
                  <a:schemeClr val="bg1"/>
                </a:solidFill>
              </a:rPr>
              <a:t>Conclusions</a:t>
            </a:r>
          </a:p>
        </p:txBody>
      </p:sp>
      <p:sp>
        <p:nvSpPr>
          <p:cNvPr id="28" name="Slide Number Placeholder 27">
            <a:extLst>
              <a:ext uri="{FF2B5EF4-FFF2-40B4-BE49-F238E27FC236}">
                <a16:creationId xmlns:a16="http://schemas.microsoft.com/office/drawing/2014/main" id="{11AFD8E8-E8E1-497B-A5B6-607B3846D5AE}"/>
              </a:ext>
            </a:extLst>
          </p:cNvPr>
          <p:cNvSpPr>
            <a:spLocks noGrp="1"/>
          </p:cNvSpPr>
          <p:nvPr>
            <p:ph type="sldNum" sz="quarter" idx="10"/>
          </p:nvPr>
        </p:nvSpPr>
        <p:spPr/>
        <p:txBody>
          <a:bodyPr/>
          <a:lstStyle/>
          <a:p>
            <a:pPr algn="ctr"/>
            <a:r>
              <a:rPr lang="en-AU" dirty="0"/>
              <a:t>16</a:t>
            </a:r>
          </a:p>
        </p:txBody>
      </p:sp>
      <p:sp>
        <p:nvSpPr>
          <p:cNvPr id="30" name="TextBox 29">
            <a:extLst>
              <a:ext uri="{FF2B5EF4-FFF2-40B4-BE49-F238E27FC236}">
                <a16:creationId xmlns:a16="http://schemas.microsoft.com/office/drawing/2014/main" id="{3B499B5A-EC22-42C6-83FD-CF29560B86ED}"/>
              </a:ext>
            </a:extLst>
          </p:cNvPr>
          <p:cNvSpPr txBox="1"/>
          <p:nvPr/>
        </p:nvSpPr>
        <p:spPr>
          <a:xfrm>
            <a:off x="367448" y="1544335"/>
            <a:ext cx="8380096" cy="4467057"/>
          </a:xfrm>
          <a:prstGeom prst="rect">
            <a:avLst/>
          </a:prstGeom>
          <a:noFill/>
        </p:spPr>
        <p:txBody>
          <a:bodyPr wrap="square">
            <a:spAutoFit/>
          </a:bodyPr>
          <a:lstStyle/>
          <a:p>
            <a:pPr marL="0" indent="0">
              <a:lnSpc>
                <a:spcPct val="150000"/>
              </a:lnSpc>
              <a:buNone/>
            </a:pPr>
            <a:r>
              <a:rPr lang="en-US" sz="2400" dirty="0"/>
              <a:t>Many other forms of more specific reporting and associated assurance approaches. Examples include:</a:t>
            </a:r>
          </a:p>
          <a:p>
            <a:pPr marL="800100" lvl="1" indent="-342900">
              <a:lnSpc>
                <a:spcPct val="150000"/>
              </a:lnSpc>
              <a:buFont typeface="Arial" panose="020B0604020202020204" pitchFamily="34" charset="0"/>
              <a:buChar char="•"/>
            </a:pPr>
            <a:r>
              <a:rPr lang="en-AU" sz="2400" dirty="0">
                <a:solidFill>
                  <a:srgbClr val="00B0F0"/>
                </a:solidFill>
              </a:rPr>
              <a:t>TCFD: </a:t>
            </a:r>
            <a:r>
              <a:rPr lang="en-AU" sz="2400" dirty="0"/>
              <a:t>Task Force on Climate-Related Financial Disclosures (push for mainstream reporting and monetizing , thus audit of financial statements becomes relevant)</a:t>
            </a:r>
          </a:p>
          <a:p>
            <a:pPr marL="800100" lvl="1" indent="-342900">
              <a:lnSpc>
                <a:spcPct val="150000"/>
              </a:lnSpc>
              <a:buFont typeface="Arial" panose="020B0604020202020204" pitchFamily="34" charset="0"/>
              <a:buChar char="•"/>
            </a:pPr>
            <a:r>
              <a:rPr lang="en-AU" sz="2400" dirty="0">
                <a:solidFill>
                  <a:srgbClr val="00B0F0"/>
                </a:solidFill>
              </a:rPr>
              <a:t>SDGs: </a:t>
            </a:r>
            <a:r>
              <a:rPr lang="en-AU" sz="2400" dirty="0"/>
              <a:t>UN Sustainable Development Goals, encouraged by many governments</a:t>
            </a:r>
          </a:p>
          <a:p>
            <a:pPr marL="800100" lvl="1" indent="-342900">
              <a:lnSpc>
                <a:spcPct val="150000"/>
              </a:lnSpc>
              <a:buFont typeface="Arial" panose="020B0604020202020204" pitchFamily="34" charset="0"/>
              <a:buChar char="•"/>
            </a:pPr>
            <a:r>
              <a:rPr lang="en-AU" sz="2400" dirty="0">
                <a:solidFill>
                  <a:srgbClr val="00B0F0"/>
                </a:solidFill>
              </a:rPr>
              <a:t>Modern Slavery </a:t>
            </a:r>
            <a:r>
              <a:rPr lang="en-AU" sz="2400" dirty="0"/>
              <a:t>etc. </a:t>
            </a:r>
          </a:p>
        </p:txBody>
      </p:sp>
      <p:sp>
        <p:nvSpPr>
          <p:cNvPr id="16" name="TextBox 15">
            <a:extLst>
              <a:ext uri="{FF2B5EF4-FFF2-40B4-BE49-F238E27FC236}">
                <a16:creationId xmlns:a16="http://schemas.microsoft.com/office/drawing/2014/main" id="{7604E1AA-639E-4403-AB30-EDC9A6B23381}"/>
              </a:ext>
            </a:extLst>
          </p:cNvPr>
          <p:cNvSpPr txBox="1"/>
          <p:nvPr/>
        </p:nvSpPr>
        <p:spPr>
          <a:xfrm>
            <a:off x="5528926" y="132835"/>
            <a:ext cx="1766112" cy="261610"/>
          </a:xfrm>
          <a:prstGeom prst="rect">
            <a:avLst/>
          </a:prstGeom>
          <a:noFill/>
        </p:spPr>
        <p:txBody>
          <a:bodyPr wrap="square" rtlCol="0">
            <a:spAutoFit/>
          </a:bodyPr>
          <a:lstStyle/>
          <a:p>
            <a:pPr algn="ctr"/>
            <a:r>
              <a:rPr lang="en-AU" sz="1100" dirty="0">
                <a:solidFill>
                  <a:schemeClr val="bg1"/>
                </a:solidFill>
              </a:rPr>
              <a:t>NFI assurance research</a:t>
            </a:r>
          </a:p>
        </p:txBody>
      </p:sp>
    </p:spTree>
    <p:extLst>
      <p:ext uri="{BB962C8B-B14F-4D97-AF65-F5344CB8AC3E}">
        <p14:creationId xmlns:p14="http://schemas.microsoft.com/office/powerpoint/2010/main" val="4190059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37B60-7D33-4B37-BB56-717BEA2B2CB1}"/>
              </a:ext>
            </a:extLst>
          </p:cNvPr>
          <p:cNvSpPr>
            <a:spLocks noGrp="1"/>
          </p:cNvSpPr>
          <p:nvPr>
            <p:ph type="title"/>
          </p:nvPr>
        </p:nvSpPr>
        <p:spPr>
          <a:xfrm>
            <a:off x="113466" y="634438"/>
            <a:ext cx="8897045" cy="909897"/>
          </a:xfrm>
        </p:spPr>
        <p:txBody>
          <a:bodyPr>
            <a:noAutofit/>
          </a:bodyPr>
          <a:lstStyle/>
          <a:p>
            <a:r>
              <a:rPr kumimoji="0" lang="en-AU" altLang="zh-CN" sz="2800" b="1" dirty="0">
                <a:solidFill>
                  <a:srgbClr val="85293F"/>
                </a:solidFill>
                <a:ea typeface="ＭＳ Ｐゴシック" panose="020B0600070205080204" pitchFamily="34" charset="-128"/>
              </a:rPr>
              <a:t>Consequences of NFI reporting</a:t>
            </a:r>
            <a:endParaRPr lang="en-AU" sz="2000" dirty="0"/>
          </a:p>
        </p:txBody>
      </p:sp>
      <p:sp>
        <p:nvSpPr>
          <p:cNvPr id="5" name="Rectangle: Top Corners Rounded 4">
            <a:extLst>
              <a:ext uri="{FF2B5EF4-FFF2-40B4-BE49-F238E27FC236}">
                <a16:creationId xmlns:a16="http://schemas.microsoft.com/office/drawing/2014/main" id="{976166BA-9E91-4F09-B175-BAC074499F70}"/>
              </a:ext>
            </a:extLst>
          </p:cNvPr>
          <p:cNvSpPr/>
          <p:nvPr/>
        </p:nvSpPr>
        <p:spPr>
          <a:xfrm flipV="1">
            <a:off x="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6" name="Rectangle: Top Corners Rounded 5">
            <a:extLst>
              <a:ext uri="{FF2B5EF4-FFF2-40B4-BE49-F238E27FC236}">
                <a16:creationId xmlns:a16="http://schemas.microsoft.com/office/drawing/2014/main" id="{8145B83F-AA41-4702-9BBA-1C0466658298}"/>
              </a:ext>
            </a:extLst>
          </p:cNvPr>
          <p:cNvSpPr/>
          <p:nvPr/>
        </p:nvSpPr>
        <p:spPr>
          <a:xfrm flipV="1">
            <a:off x="1837220" y="0"/>
            <a:ext cx="1766112" cy="527282"/>
          </a:xfrm>
          <a:prstGeom prst="round2SameRect">
            <a:avLst/>
          </a:prstGeom>
          <a:solidFill>
            <a:srgbClr val="ED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Top Corners Rounded 7">
            <a:extLst>
              <a:ext uri="{FF2B5EF4-FFF2-40B4-BE49-F238E27FC236}">
                <a16:creationId xmlns:a16="http://schemas.microsoft.com/office/drawing/2014/main" id="{9F1AC498-D0DE-4B47-85D0-2AFBB2CEA4B5}"/>
              </a:ext>
            </a:extLst>
          </p:cNvPr>
          <p:cNvSpPr/>
          <p:nvPr/>
        </p:nvSpPr>
        <p:spPr>
          <a:xfrm flipV="1">
            <a:off x="3674440" y="-6821"/>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Top Corners Rounded 8">
            <a:extLst>
              <a:ext uri="{FF2B5EF4-FFF2-40B4-BE49-F238E27FC236}">
                <a16:creationId xmlns:a16="http://schemas.microsoft.com/office/drawing/2014/main" id="{3A77B8AB-4509-4AE7-BCB2-E5BDC8EC127D}"/>
              </a:ext>
            </a:extLst>
          </p:cNvPr>
          <p:cNvSpPr/>
          <p:nvPr/>
        </p:nvSpPr>
        <p:spPr>
          <a:xfrm flipV="1">
            <a:off x="5526164"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Top Corners Rounded 9">
            <a:extLst>
              <a:ext uri="{FF2B5EF4-FFF2-40B4-BE49-F238E27FC236}">
                <a16:creationId xmlns:a16="http://schemas.microsoft.com/office/drawing/2014/main" id="{3335E762-9AEC-440B-B70C-0DC4DA5B9D6A}"/>
              </a:ext>
            </a:extLst>
          </p:cNvPr>
          <p:cNvSpPr/>
          <p:nvPr/>
        </p:nvSpPr>
        <p:spPr>
          <a:xfrm flipV="1">
            <a:off x="7377888"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E660B146-DDCE-4691-A99B-40AA1A7BA9D6}"/>
              </a:ext>
            </a:extLst>
          </p:cNvPr>
          <p:cNvSpPr txBox="1"/>
          <p:nvPr/>
        </p:nvSpPr>
        <p:spPr>
          <a:xfrm>
            <a:off x="0" y="48197"/>
            <a:ext cx="1766112" cy="430887"/>
          </a:xfrm>
          <a:prstGeom prst="rect">
            <a:avLst/>
          </a:prstGeom>
          <a:noFill/>
        </p:spPr>
        <p:txBody>
          <a:bodyPr wrap="square" rtlCol="0">
            <a:spAutoFit/>
          </a:bodyPr>
          <a:lstStyle/>
          <a:p>
            <a:pPr algn="ctr"/>
            <a:r>
              <a:rPr lang="en-AU" sz="1100" dirty="0">
                <a:solidFill>
                  <a:schemeClr val="bg1"/>
                </a:solidFill>
              </a:rPr>
              <a:t>Developing credibility and trust</a:t>
            </a:r>
          </a:p>
        </p:txBody>
      </p:sp>
      <p:sp>
        <p:nvSpPr>
          <p:cNvPr id="12" name="TextBox 11">
            <a:extLst>
              <a:ext uri="{FF2B5EF4-FFF2-40B4-BE49-F238E27FC236}">
                <a16:creationId xmlns:a16="http://schemas.microsoft.com/office/drawing/2014/main" id="{A776AED5-A633-40D7-9471-4233C4370F70}"/>
              </a:ext>
            </a:extLst>
          </p:cNvPr>
          <p:cNvSpPr txBox="1"/>
          <p:nvPr/>
        </p:nvSpPr>
        <p:spPr>
          <a:xfrm>
            <a:off x="1837220" y="48197"/>
            <a:ext cx="1766112" cy="430887"/>
          </a:xfrm>
          <a:prstGeom prst="rect">
            <a:avLst/>
          </a:prstGeom>
          <a:noFill/>
        </p:spPr>
        <p:txBody>
          <a:bodyPr wrap="square" rtlCol="0">
            <a:spAutoFit/>
          </a:bodyPr>
          <a:lstStyle/>
          <a:p>
            <a:pPr algn="ctr"/>
            <a:r>
              <a:rPr lang="en-US" sz="1100" b="1" dirty="0"/>
              <a:t>Current reporting trends and drivers</a:t>
            </a:r>
            <a:endParaRPr lang="en-AU" sz="1100" b="1" dirty="0"/>
          </a:p>
        </p:txBody>
      </p:sp>
      <p:sp>
        <p:nvSpPr>
          <p:cNvPr id="13" name="TextBox 12">
            <a:extLst>
              <a:ext uri="{FF2B5EF4-FFF2-40B4-BE49-F238E27FC236}">
                <a16:creationId xmlns:a16="http://schemas.microsoft.com/office/drawing/2014/main" id="{1EBECE11-1053-4667-87B4-76CC78DFA9F6}"/>
              </a:ext>
            </a:extLst>
          </p:cNvPr>
          <p:cNvSpPr txBox="1"/>
          <p:nvPr/>
        </p:nvSpPr>
        <p:spPr>
          <a:xfrm>
            <a:off x="3683876" y="48197"/>
            <a:ext cx="1766112" cy="430887"/>
          </a:xfrm>
          <a:prstGeom prst="rect">
            <a:avLst/>
          </a:prstGeom>
          <a:noFill/>
        </p:spPr>
        <p:txBody>
          <a:bodyPr wrap="square" rtlCol="0">
            <a:spAutoFit/>
          </a:bodyPr>
          <a:lstStyle/>
          <a:p>
            <a:pPr algn="ctr"/>
            <a:r>
              <a:rPr lang="en-US" sz="1100" dirty="0">
                <a:solidFill>
                  <a:schemeClr val="bg1"/>
                </a:solidFill>
              </a:rPr>
              <a:t>Current assurance standards and the IAASB</a:t>
            </a:r>
            <a:endParaRPr lang="en-AU" sz="1100" dirty="0">
              <a:solidFill>
                <a:schemeClr val="bg1"/>
              </a:solidFill>
            </a:endParaRPr>
          </a:p>
        </p:txBody>
      </p:sp>
      <p:sp>
        <p:nvSpPr>
          <p:cNvPr id="15" name="TextBox 14">
            <a:extLst>
              <a:ext uri="{FF2B5EF4-FFF2-40B4-BE49-F238E27FC236}">
                <a16:creationId xmlns:a16="http://schemas.microsoft.com/office/drawing/2014/main" id="{03D284CA-E492-4DEC-8973-3DDEBCBB259B}"/>
              </a:ext>
            </a:extLst>
          </p:cNvPr>
          <p:cNvSpPr txBox="1"/>
          <p:nvPr/>
        </p:nvSpPr>
        <p:spPr>
          <a:xfrm>
            <a:off x="7380650" y="126015"/>
            <a:ext cx="1766112" cy="261610"/>
          </a:xfrm>
          <a:prstGeom prst="rect">
            <a:avLst/>
          </a:prstGeom>
          <a:noFill/>
        </p:spPr>
        <p:txBody>
          <a:bodyPr wrap="square" rtlCol="0">
            <a:spAutoFit/>
          </a:bodyPr>
          <a:lstStyle/>
          <a:p>
            <a:pPr algn="ctr"/>
            <a:r>
              <a:rPr lang="en-AU" sz="1100" dirty="0">
                <a:solidFill>
                  <a:schemeClr val="bg1"/>
                </a:solidFill>
              </a:rPr>
              <a:t>Conclusions</a:t>
            </a:r>
          </a:p>
        </p:txBody>
      </p:sp>
      <p:sp>
        <p:nvSpPr>
          <p:cNvPr id="28" name="Slide Number Placeholder 27">
            <a:extLst>
              <a:ext uri="{FF2B5EF4-FFF2-40B4-BE49-F238E27FC236}">
                <a16:creationId xmlns:a16="http://schemas.microsoft.com/office/drawing/2014/main" id="{11AFD8E8-E8E1-497B-A5B6-607B3846D5AE}"/>
              </a:ext>
            </a:extLst>
          </p:cNvPr>
          <p:cNvSpPr>
            <a:spLocks noGrp="1"/>
          </p:cNvSpPr>
          <p:nvPr>
            <p:ph type="sldNum" sz="quarter" idx="10"/>
          </p:nvPr>
        </p:nvSpPr>
        <p:spPr/>
        <p:txBody>
          <a:bodyPr/>
          <a:lstStyle/>
          <a:p>
            <a:pPr algn="ctr"/>
            <a:r>
              <a:rPr lang="en-AU" dirty="0"/>
              <a:t>17</a:t>
            </a:r>
          </a:p>
        </p:txBody>
      </p:sp>
      <p:sp>
        <p:nvSpPr>
          <p:cNvPr id="17" name="TextBox 16">
            <a:extLst>
              <a:ext uri="{FF2B5EF4-FFF2-40B4-BE49-F238E27FC236}">
                <a16:creationId xmlns:a16="http://schemas.microsoft.com/office/drawing/2014/main" id="{5FA3B8B3-ED6F-4428-AF56-3A6680DE1236}"/>
              </a:ext>
            </a:extLst>
          </p:cNvPr>
          <p:cNvSpPr txBox="1"/>
          <p:nvPr/>
        </p:nvSpPr>
        <p:spPr>
          <a:xfrm>
            <a:off x="198438" y="1514176"/>
            <a:ext cx="8812073" cy="707886"/>
          </a:xfrm>
          <a:prstGeom prst="rect">
            <a:avLst/>
          </a:prstGeom>
        </p:spPr>
        <p:txBody>
          <a:bodyPr wrap="square">
            <a:spAutoFit/>
          </a:bodyPr>
          <a:lstStyle/>
          <a:p>
            <a:pPr algn="ctr" fontAlgn="auto">
              <a:spcBef>
                <a:spcPts val="600"/>
              </a:spcBef>
              <a:spcAft>
                <a:spcPts val="0"/>
              </a:spcAft>
              <a:defRPr/>
            </a:pPr>
            <a:r>
              <a:rPr lang="en-AU" sz="2000" dirty="0">
                <a:solidFill>
                  <a:srgbClr val="000000"/>
                </a:solidFill>
                <a:latin typeface="+mj-lt"/>
                <a:ea typeface="+mn-ea"/>
              </a:rPr>
              <a:t>If we want organisations to pick this up as a market based solution, greater evidence needed of benefit</a:t>
            </a:r>
          </a:p>
        </p:txBody>
      </p:sp>
      <p:grpSp>
        <p:nvGrpSpPr>
          <p:cNvPr id="2" name="Group 1">
            <a:extLst>
              <a:ext uri="{FF2B5EF4-FFF2-40B4-BE49-F238E27FC236}">
                <a16:creationId xmlns:a16="http://schemas.microsoft.com/office/drawing/2014/main" id="{C0A53EAB-3DB8-4B9D-8CAC-01C6E9FC4FFF}"/>
              </a:ext>
            </a:extLst>
          </p:cNvPr>
          <p:cNvGrpSpPr/>
          <p:nvPr/>
        </p:nvGrpSpPr>
        <p:grpSpPr>
          <a:xfrm>
            <a:off x="605106" y="2222062"/>
            <a:ext cx="8209377" cy="3739703"/>
            <a:chOff x="574626" y="2234112"/>
            <a:chExt cx="8209377" cy="3739703"/>
          </a:xfrm>
        </p:grpSpPr>
        <p:pic>
          <p:nvPicPr>
            <p:cNvPr id="16" name="Picture 2">
              <a:extLst>
                <a:ext uri="{FF2B5EF4-FFF2-40B4-BE49-F238E27FC236}">
                  <a16:creationId xmlns:a16="http://schemas.microsoft.com/office/drawing/2014/main" id="{B0D58D38-9711-44E3-BFE5-277ABEF8EE68}"/>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46297" y="2234113"/>
              <a:ext cx="3737706" cy="3540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矩形 9">
              <a:extLst>
                <a:ext uri="{FF2B5EF4-FFF2-40B4-BE49-F238E27FC236}">
                  <a16:creationId xmlns:a16="http://schemas.microsoft.com/office/drawing/2014/main" id="{4D2B0EB5-B98A-46B5-866C-CDD82AAC2F75}"/>
                </a:ext>
              </a:extLst>
            </p:cNvPr>
            <p:cNvSpPr/>
            <p:nvPr/>
          </p:nvSpPr>
          <p:spPr>
            <a:xfrm>
              <a:off x="4692468" y="4016428"/>
              <a:ext cx="2310312" cy="1606550"/>
            </a:xfrm>
            <a:prstGeom prst="rect">
              <a:avLst/>
            </a:prstGeom>
          </p:spPr>
          <p:txBody>
            <a:bodyPr wrap="square">
              <a:spAutoFit/>
            </a:bodyPr>
            <a:lstStyle/>
            <a:p>
              <a:pPr marL="342900" indent="-342900" fontAlgn="auto">
                <a:spcBef>
                  <a:spcPct val="20000"/>
                </a:spcBef>
                <a:spcAft>
                  <a:spcPts val="0"/>
                </a:spcAft>
                <a:defRPr/>
              </a:pPr>
              <a:r>
                <a:rPr lang="en-AU" altLang="zh-CN" sz="1200" b="1" dirty="0">
                  <a:solidFill>
                    <a:srgbClr val="376092"/>
                  </a:solidFill>
                  <a:latin typeface="+mj-lt"/>
                </a:rPr>
                <a:t>                  Reduced</a:t>
              </a:r>
            </a:p>
            <a:p>
              <a:pPr marL="342900" indent="-342900" fontAlgn="auto">
                <a:spcBef>
                  <a:spcPct val="20000"/>
                </a:spcBef>
                <a:spcAft>
                  <a:spcPts val="0"/>
                </a:spcAft>
                <a:defRPr/>
              </a:pPr>
              <a:r>
                <a:rPr lang="en-AU" altLang="zh-CN" sz="1200" b="1" dirty="0">
                  <a:solidFill>
                    <a:srgbClr val="376092"/>
                  </a:solidFill>
                  <a:latin typeface="+mj-lt"/>
                </a:rPr>
                <a:t>                information </a:t>
              </a:r>
            </a:p>
            <a:p>
              <a:pPr marL="342900" indent="-342900" fontAlgn="auto">
                <a:spcBef>
                  <a:spcPct val="20000"/>
                </a:spcBef>
                <a:spcAft>
                  <a:spcPts val="0"/>
                </a:spcAft>
                <a:defRPr/>
              </a:pPr>
              <a:r>
                <a:rPr lang="en-AU" altLang="zh-CN" sz="1200" b="1" dirty="0">
                  <a:solidFill>
                    <a:srgbClr val="376092"/>
                  </a:solidFill>
                  <a:latin typeface="+mj-lt"/>
                </a:rPr>
                <a:t>                          risk,</a:t>
              </a:r>
            </a:p>
            <a:p>
              <a:pPr marL="342900" indent="-342900" fontAlgn="auto">
                <a:spcBef>
                  <a:spcPct val="20000"/>
                </a:spcBef>
                <a:spcAft>
                  <a:spcPts val="0"/>
                </a:spcAft>
                <a:defRPr/>
              </a:pPr>
              <a:r>
                <a:rPr lang="en-AU" altLang="zh-CN" sz="1200" b="1" dirty="0">
                  <a:solidFill>
                    <a:srgbClr val="376092"/>
                  </a:solidFill>
                  <a:latin typeface="+mj-lt"/>
                </a:rPr>
                <a:t>                         share price </a:t>
              </a:r>
            </a:p>
            <a:p>
              <a:pPr marL="342900" indent="-342900" fontAlgn="auto">
                <a:spcBef>
                  <a:spcPct val="20000"/>
                </a:spcBef>
                <a:spcAft>
                  <a:spcPts val="0"/>
                </a:spcAft>
                <a:defRPr/>
              </a:pPr>
              <a:r>
                <a:rPr lang="en-AU" altLang="zh-CN" sz="1200" b="1" dirty="0">
                  <a:solidFill>
                    <a:srgbClr val="376092"/>
                  </a:solidFill>
                  <a:latin typeface="+mj-lt"/>
                </a:rPr>
                <a:t>                              appreciation, </a:t>
              </a:r>
            </a:p>
            <a:p>
              <a:pPr marL="342900" indent="-342900" fontAlgn="auto">
                <a:spcBef>
                  <a:spcPct val="20000"/>
                </a:spcBef>
                <a:spcAft>
                  <a:spcPts val="0"/>
                </a:spcAft>
                <a:defRPr/>
              </a:pPr>
              <a:r>
                <a:rPr lang="en-AU" altLang="zh-CN" sz="1200" b="1" dirty="0">
                  <a:solidFill>
                    <a:srgbClr val="376092"/>
                  </a:solidFill>
                  <a:latin typeface="+mj-lt"/>
                </a:rPr>
                <a:t>                                 cost of capital               </a:t>
              </a:r>
            </a:p>
            <a:p>
              <a:pPr marL="342900" indent="-342900" fontAlgn="auto">
                <a:spcBef>
                  <a:spcPct val="20000"/>
                </a:spcBef>
                <a:spcAft>
                  <a:spcPts val="0"/>
                </a:spcAft>
                <a:defRPr/>
              </a:pPr>
              <a:r>
                <a:rPr lang="en-AU" altLang="zh-CN" sz="1200" b="1" dirty="0">
                  <a:solidFill>
                    <a:srgbClr val="376092"/>
                  </a:solidFill>
                  <a:latin typeface="+mj-lt"/>
                </a:rPr>
                <a:t>                                          reduction</a:t>
              </a:r>
            </a:p>
          </p:txBody>
        </p:sp>
        <p:sp>
          <p:nvSpPr>
            <p:cNvPr id="19" name="矩形 10">
              <a:extLst>
                <a:ext uri="{FF2B5EF4-FFF2-40B4-BE49-F238E27FC236}">
                  <a16:creationId xmlns:a16="http://schemas.microsoft.com/office/drawing/2014/main" id="{F1CCBEF8-8AB6-487D-B357-D186DE72BE1D}"/>
                </a:ext>
              </a:extLst>
            </p:cNvPr>
            <p:cNvSpPr/>
            <p:nvPr/>
          </p:nvSpPr>
          <p:spPr>
            <a:xfrm>
              <a:off x="6198306" y="3786188"/>
              <a:ext cx="1541639" cy="338554"/>
            </a:xfrm>
            <a:prstGeom prst="rect">
              <a:avLst/>
            </a:prstGeom>
          </p:spPr>
          <p:txBody>
            <a:bodyPr wrap="none">
              <a:spAutoFit/>
            </a:bodyPr>
            <a:lstStyle/>
            <a:p>
              <a:pPr marL="342900" indent="-342900" algn="ctr" fontAlgn="auto">
                <a:spcBef>
                  <a:spcPct val="20000"/>
                </a:spcBef>
                <a:spcAft>
                  <a:spcPts val="0"/>
                </a:spcAft>
                <a:defRPr/>
              </a:pPr>
              <a:r>
                <a:rPr lang="en-AU" altLang="zh-CN" sz="1600" b="1" dirty="0">
                  <a:solidFill>
                    <a:srgbClr val="376092"/>
                  </a:solidFill>
                  <a:latin typeface="+mj-lt"/>
                </a:rPr>
                <a:t>External benefit</a:t>
              </a:r>
              <a:endParaRPr lang="zh-CN" altLang="en-US" sz="1600" b="1" dirty="0">
                <a:solidFill>
                  <a:srgbClr val="376092"/>
                </a:solidFill>
                <a:latin typeface="+mj-lt"/>
              </a:endParaRPr>
            </a:p>
          </p:txBody>
        </p:sp>
        <p:sp>
          <p:nvSpPr>
            <p:cNvPr id="20" name="Rectangle 19">
              <a:extLst>
                <a:ext uri="{FF2B5EF4-FFF2-40B4-BE49-F238E27FC236}">
                  <a16:creationId xmlns:a16="http://schemas.microsoft.com/office/drawing/2014/main" id="{5514D192-3C8D-43C2-8231-B4D03685C1F8}"/>
                </a:ext>
              </a:extLst>
            </p:cNvPr>
            <p:cNvSpPr/>
            <p:nvPr/>
          </p:nvSpPr>
          <p:spPr>
            <a:xfrm>
              <a:off x="5530510" y="2812710"/>
              <a:ext cx="1092200" cy="646331"/>
            </a:xfrm>
            <a:prstGeom prst="rect">
              <a:avLst/>
            </a:prstGeom>
          </p:spPr>
          <p:txBody>
            <a:bodyPr wrap="square">
              <a:spAutoFit/>
            </a:bodyPr>
            <a:lstStyle/>
            <a:p>
              <a:pPr algn="ctr">
                <a:defRPr/>
              </a:pPr>
              <a:r>
                <a:rPr lang="en-AU" sz="1200" b="1" dirty="0">
                  <a:solidFill>
                    <a:srgbClr val="376092"/>
                  </a:solidFill>
                  <a:latin typeface="+mj-lt"/>
                </a:rPr>
                <a:t>Shareholder base </a:t>
              </a:r>
            </a:p>
            <a:p>
              <a:pPr algn="ctr">
                <a:defRPr/>
              </a:pPr>
              <a:r>
                <a:rPr lang="en-AU" sz="1200" b="1" dirty="0">
                  <a:solidFill>
                    <a:srgbClr val="376092"/>
                  </a:solidFill>
                  <a:latin typeface="+mj-lt"/>
                </a:rPr>
                <a:t>loyalty </a:t>
              </a:r>
            </a:p>
          </p:txBody>
        </p:sp>
        <p:sp>
          <p:nvSpPr>
            <p:cNvPr id="21" name="Rectangle 5">
              <a:extLst>
                <a:ext uri="{FF2B5EF4-FFF2-40B4-BE49-F238E27FC236}">
                  <a16:creationId xmlns:a16="http://schemas.microsoft.com/office/drawing/2014/main" id="{1F8DE399-D430-43CB-8DCB-C2D2BEB790DA}"/>
                </a:ext>
              </a:extLst>
            </p:cNvPr>
            <p:cNvSpPr>
              <a:spLocks noChangeArrowheads="1"/>
            </p:cNvSpPr>
            <p:nvPr/>
          </p:nvSpPr>
          <p:spPr bwMode="auto">
            <a:xfrm>
              <a:off x="7292276" y="4327925"/>
              <a:ext cx="14239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AU" altLang="zh-CN" sz="1200" b="1" dirty="0">
                  <a:solidFill>
                    <a:srgbClr val="376092"/>
                  </a:solidFill>
                  <a:latin typeface="+mn-lt"/>
                </a:rPr>
                <a:t>              Positive </a:t>
              </a:r>
            </a:p>
            <a:p>
              <a:pPr algn="ctr" eaLnBrk="1" hangingPunct="1"/>
              <a:r>
                <a:rPr lang="en-AU" altLang="zh-CN" sz="1200" b="1" dirty="0">
                  <a:solidFill>
                    <a:srgbClr val="376092"/>
                  </a:solidFill>
                  <a:latin typeface="+mn-lt"/>
                </a:rPr>
                <a:t>       impact </a:t>
              </a:r>
            </a:p>
            <a:p>
              <a:pPr algn="ctr" eaLnBrk="1" hangingPunct="1"/>
              <a:r>
                <a:rPr lang="en-AU" altLang="zh-CN" sz="1200" b="1" dirty="0">
                  <a:solidFill>
                    <a:srgbClr val="376092"/>
                  </a:solidFill>
                  <a:latin typeface="+mn-lt"/>
                </a:rPr>
                <a:t>on investor</a:t>
              </a:r>
              <a:r>
                <a:rPr lang="en-US" altLang="zh-CN" sz="1200" b="1" dirty="0">
                  <a:solidFill>
                    <a:srgbClr val="376092"/>
                  </a:solidFill>
                  <a:latin typeface="+mn-lt"/>
                </a:rPr>
                <a:t>s’</a:t>
              </a:r>
              <a:endParaRPr lang="en-AU" altLang="zh-CN" sz="1200" b="1" dirty="0">
                <a:solidFill>
                  <a:srgbClr val="376092"/>
                </a:solidFill>
                <a:latin typeface="+mn-lt"/>
              </a:endParaRPr>
            </a:p>
            <a:p>
              <a:pPr eaLnBrk="1" hangingPunct="1"/>
              <a:r>
                <a:rPr lang="en-AU" altLang="zh-CN" sz="1200" b="1" dirty="0">
                  <a:solidFill>
                    <a:srgbClr val="376092"/>
                  </a:solidFill>
                  <a:latin typeface="+mn-lt"/>
                </a:rPr>
                <a:t>  investment   </a:t>
              </a:r>
            </a:p>
            <a:p>
              <a:pPr eaLnBrk="1" hangingPunct="1"/>
              <a:r>
                <a:rPr lang="en-AU" altLang="zh-CN" sz="1200" b="1" dirty="0">
                  <a:solidFill>
                    <a:srgbClr val="376092"/>
                  </a:solidFill>
                  <a:latin typeface="+mn-lt"/>
                </a:rPr>
                <a:t>decisions </a:t>
              </a:r>
            </a:p>
          </p:txBody>
        </p:sp>
        <p:sp>
          <p:nvSpPr>
            <p:cNvPr id="22" name="Rectangle 21">
              <a:extLst>
                <a:ext uri="{FF2B5EF4-FFF2-40B4-BE49-F238E27FC236}">
                  <a16:creationId xmlns:a16="http://schemas.microsoft.com/office/drawing/2014/main" id="{E4CC33BF-3D55-4338-AE6B-842B2BBA970F}"/>
                </a:ext>
              </a:extLst>
            </p:cNvPr>
            <p:cNvSpPr/>
            <p:nvPr/>
          </p:nvSpPr>
          <p:spPr>
            <a:xfrm>
              <a:off x="7488826" y="2825751"/>
              <a:ext cx="940165" cy="646331"/>
            </a:xfrm>
            <a:prstGeom prst="rect">
              <a:avLst/>
            </a:prstGeom>
          </p:spPr>
          <p:txBody>
            <a:bodyPr wrap="square">
              <a:spAutoFit/>
            </a:bodyPr>
            <a:lstStyle/>
            <a:p>
              <a:pPr algn="ctr" fontAlgn="auto">
                <a:spcBef>
                  <a:spcPct val="20000"/>
                </a:spcBef>
                <a:spcAft>
                  <a:spcPts val="0"/>
                </a:spcAft>
                <a:defRPr/>
              </a:pPr>
              <a:r>
                <a:rPr lang="en-AU" sz="1200" b="1" dirty="0">
                  <a:solidFill>
                    <a:srgbClr val="376092"/>
                  </a:solidFill>
                  <a:latin typeface="+mj-lt"/>
                </a:rPr>
                <a:t>Improved analyst reporting </a:t>
              </a:r>
            </a:p>
          </p:txBody>
        </p:sp>
        <p:pic>
          <p:nvPicPr>
            <p:cNvPr id="23" name="图片 1">
              <a:extLst>
                <a:ext uri="{FF2B5EF4-FFF2-40B4-BE49-F238E27FC236}">
                  <a16:creationId xmlns:a16="http://schemas.microsoft.com/office/drawing/2014/main" id="{68467AAF-9A15-476F-965D-48258D75BB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626" y="2234112"/>
              <a:ext cx="3605312" cy="354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文本框 7">
              <a:extLst>
                <a:ext uri="{FF2B5EF4-FFF2-40B4-BE49-F238E27FC236}">
                  <a16:creationId xmlns:a16="http://schemas.microsoft.com/office/drawing/2014/main" id="{82E7C37F-75E8-4A9E-BAB5-CAE43DA94AE4}"/>
                </a:ext>
              </a:extLst>
            </p:cNvPr>
            <p:cNvSpPr txBox="1">
              <a:spLocks noChangeArrowheads="1"/>
            </p:cNvSpPr>
            <p:nvPr/>
          </p:nvSpPr>
          <p:spPr bwMode="auto">
            <a:xfrm>
              <a:off x="604513" y="3172809"/>
              <a:ext cx="964392" cy="121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lgn="ctr" eaLnBrk="1" hangingPunct="1">
                <a:spcBef>
                  <a:spcPct val="20000"/>
                </a:spcBef>
                <a:buFont typeface="Arial" panose="020B0604020202020204" pitchFamily="34" charset="0"/>
                <a:buNone/>
              </a:pPr>
              <a:r>
                <a:rPr lang="en-AU" altLang="zh-CN" sz="1200" b="1" dirty="0">
                  <a:solidFill>
                    <a:srgbClr val="4A452A"/>
                  </a:solidFill>
                  <a:latin typeface="+mn-lt"/>
                </a:rPr>
                <a:t>What </a:t>
              </a:r>
              <a:br>
                <a:rPr lang="en-AU" altLang="zh-CN" sz="1200" b="1" dirty="0">
                  <a:solidFill>
                    <a:srgbClr val="4A452A"/>
                  </a:solidFill>
                  <a:latin typeface="+mn-lt"/>
                </a:rPr>
              </a:br>
              <a:r>
                <a:rPr lang="en-AU" altLang="zh-CN" sz="1200" b="1" dirty="0">
                  <a:solidFill>
                    <a:srgbClr val="4A452A"/>
                  </a:solidFill>
                  <a:latin typeface="+mn-lt"/>
                </a:rPr>
                <a:t>gets reported get managed</a:t>
              </a:r>
              <a:endParaRPr lang="zh-CN" altLang="en-US" sz="1200" b="1" dirty="0">
                <a:solidFill>
                  <a:srgbClr val="4A452A"/>
                </a:solidFill>
                <a:latin typeface="+mn-lt"/>
              </a:endParaRPr>
            </a:p>
            <a:p>
              <a:pPr marL="0" indent="0" eaLnBrk="1" hangingPunct="1">
                <a:spcBef>
                  <a:spcPct val="20000"/>
                </a:spcBef>
                <a:buFont typeface="Arial" panose="020B0604020202020204" pitchFamily="34" charset="0"/>
                <a:buNone/>
              </a:pPr>
              <a:endParaRPr lang="zh-CN" altLang="en-US" sz="1100" b="1" dirty="0">
                <a:latin typeface="+mn-lt"/>
              </a:endParaRPr>
            </a:p>
          </p:txBody>
        </p:sp>
        <p:sp>
          <p:nvSpPr>
            <p:cNvPr id="25" name="文本框 8">
              <a:extLst>
                <a:ext uri="{FF2B5EF4-FFF2-40B4-BE49-F238E27FC236}">
                  <a16:creationId xmlns:a16="http://schemas.microsoft.com/office/drawing/2014/main" id="{E0FB3D75-CBF2-48B6-9F0F-83BCC2CBC17B}"/>
                </a:ext>
              </a:extLst>
            </p:cNvPr>
            <p:cNvSpPr txBox="1">
              <a:spLocks noChangeArrowheads="1"/>
            </p:cNvSpPr>
            <p:nvPr/>
          </p:nvSpPr>
          <p:spPr bwMode="auto">
            <a:xfrm>
              <a:off x="3050927" y="3203864"/>
              <a:ext cx="1010146"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lgn="ctr" eaLnBrk="1" hangingPunct="1">
                <a:spcBef>
                  <a:spcPct val="20000"/>
                </a:spcBef>
              </a:pPr>
              <a:r>
                <a:rPr lang="en-AU" altLang="zh-CN" sz="1200" b="1" dirty="0">
                  <a:solidFill>
                    <a:srgbClr val="4A452A"/>
                  </a:solidFill>
                  <a:latin typeface="+mn-lt"/>
                </a:rPr>
                <a:t>Breakdown of silos</a:t>
              </a:r>
              <a:endParaRPr lang="zh-CN" altLang="en-US" sz="1200" b="1" dirty="0">
                <a:solidFill>
                  <a:srgbClr val="4A452A"/>
                </a:solidFill>
                <a:latin typeface="+mn-lt"/>
              </a:endParaRPr>
            </a:p>
            <a:p>
              <a:pPr algn="ctr" eaLnBrk="1" hangingPunct="1">
                <a:spcBef>
                  <a:spcPct val="20000"/>
                </a:spcBef>
                <a:buFont typeface="Arial" panose="020B0604020202020204" pitchFamily="34" charset="0"/>
                <a:buNone/>
              </a:pPr>
              <a:endParaRPr lang="zh-CN" altLang="en-US" sz="1100" b="1" dirty="0">
                <a:solidFill>
                  <a:srgbClr val="4A452A"/>
                </a:solidFill>
                <a:latin typeface="+mn-lt"/>
              </a:endParaRPr>
            </a:p>
          </p:txBody>
        </p:sp>
        <p:sp>
          <p:nvSpPr>
            <p:cNvPr id="26" name="文本框 14">
              <a:extLst>
                <a:ext uri="{FF2B5EF4-FFF2-40B4-BE49-F238E27FC236}">
                  <a16:creationId xmlns:a16="http://schemas.microsoft.com/office/drawing/2014/main" id="{F814C554-5DDC-480C-8625-BADADA110F3B}"/>
                </a:ext>
              </a:extLst>
            </p:cNvPr>
            <p:cNvSpPr txBox="1">
              <a:spLocks noChangeArrowheads="1"/>
            </p:cNvSpPr>
            <p:nvPr/>
          </p:nvSpPr>
          <p:spPr bwMode="auto">
            <a:xfrm>
              <a:off x="1296988" y="4819703"/>
              <a:ext cx="216058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buFont typeface="Arial" panose="020B0604020202020204" pitchFamily="34" charset="0"/>
                <a:buNone/>
              </a:pPr>
              <a:r>
                <a:rPr lang="en-AU" altLang="zh-CN" sz="1200" b="1" dirty="0">
                  <a:solidFill>
                    <a:srgbClr val="4A452A"/>
                  </a:solidFill>
                  <a:latin typeface="+mn-lt"/>
                </a:rPr>
                <a:t>Improved decision-making,</a:t>
              </a:r>
            </a:p>
            <a:p>
              <a:pPr algn="ctr" eaLnBrk="1" hangingPunct="1">
                <a:spcBef>
                  <a:spcPct val="20000"/>
                </a:spcBef>
                <a:buFont typeface="Arial" panose="020B0604020202020204" pitchFamily="34" charset="0"/>
                <a:buNone/>
              </a:pPr>
              <a:r>
                <a:rPr lang="en-AU" altLang="zh-CN" sz="1200" b="1" dirty="0">
                  <a:solidFill>
                    <a:srgbClr val="4A452A"/>
                  </a:solidFill>
                  <a:latin typeface="+mn-lt"/>
                </a:rPr>
                <a:t>market positioning,</a:t>
              </a:r>
            </a:p>
            <a:p>
              <a:pPr algn="ctr" eaLnBrk="1" hangingPunct="1">
                <a:spcBef>
                  <a:spcPct val="20000"/>
                </a:spcBef>
                <a:buFont typeface="Arial" panose="020B0604020202020204" pitchFamily="34" charset="0"/>
                <a:buNone/>
              </a:pPr>
              <a:r>
                <a:rPr lang="en-AU" altLang="zh-CN" sz="1200" b="1" dirty="0">
                  <a:solidFill>
                    <a:srgbClr val="4A452A"/>
                  </a:solidFill>
                  <a:latin typeface="+mn-lt"/>
                </a:rPr>
                <a:t>cost savings/revenue</a:t>
              </a:r>
            </a:p>
            <a:p>
              <a:pPr algn="ctr" eaLnBrk="1" hangingPunct="1">
                <a:spcBef>
                  <a:spcPct val="20000"/>
                </a:spcBef>
                <a:buFont typeface="Arial" panose="020B0604020202020204" pitchFamily="34" charset="0"/>
                <a:buNone/>
              </a:pPr>
              <a:r>
                <a:rPr lang="en-AU" altLang="zh-CN" sz="1200" b="1" dirty="0">
                  <a:solidFill>
                    <a:srgbClr val="4A452A"/>
                  </a:solidFill>
                  <a:latin typeface="+mn-lt"/>
                </a:rPr>
                <a:t>opportunities</a:t>
              </a:r>
              <a:endParaRPr lang="zh-CN" altLang="en-US" sz="1200" b="1" dirty="0">
                <a:solidFill>
                  <a:srgbClr val="4A452A"/>
                </a:solidFill>
                <a:latin typeface="+mn-lt"/>
              </a:endParaRPr>
            </a:p>
            <a:p>
              <a:pPr eaLnBrk="1" hangingPunct="1">
                <a:spcBef>
                  <a:spcPct val="20000"/>
                </a:spcBef>
                <a:buFont typeface="Arial" panose="020B0604020202020204" pitchFamily="34" charset="0"/>
                <a:buNone/>
              </a:pPr>
              <a:endParaRPr lang="zh-CN" altLang="en-US" sz="1100" b="1" dirty="0">
                <a:latin typeface="+mn-lt"/>
              </a:endParaRPr>
            </a:p>
          </p:txBody>
        </p:sp>
        <p:sp>
          <p:nvSpPr>
            <p:cNvPr id="27" name="文本框 18">
              <a:extLst>
                <a:ext uri="{FF2B5EF4-FFF2-40B4-BE49-F238E27FC236}">
                  <a16:creationId xmlns:a16="http://schemas.microsoft.com/office/drawing/2014/main" id="{14BCA66C-169D-407B-9F4C-EB021F12807E}"/>
                </a:ext>
              </a:extLst>
            </p:cNvPr>
            <p:cNvSpPr txBox="1">
              <a:spLocks noChangeArrowheads="1"/>
            </p:cNvSpPr>
            <p:nvPr/>
          </p:nvSpPr>
          <p:spPr bwMode="auto">
            <a:xfrm>
              <a:off x="1835150" y="3860800"/>
              <a:ext cx="14414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Arial" panose="020B0604020202020204" pitchFamily="34" charset="0"/>
                <a:buNone/>
              </a:pPr>
              <a:endParaRPr lang="zh-CN" altLang="en-US" sz="1100" b="1">
                <a:latin typeface="Sommet Bold" panose="02000505000000020004" pitchFamily="50" charset="0"/>
              </a:endParaRPr>
            </a:p>
          </p:txBody>
        </p:sp>
        <p:sp>
          <p:nvSpPr>
            <p:cNvPr id="29" name="矩形 21">
              <a:extLst>
                <a:ext uri="{FF2B5EF4-FFF2-40B4-BE49-F238E27FC236}">
                  <a16:creationId xmlns:a16="http://schemas.microsoft.com/office/drawing/2014/main" id="{FF8CA9C4-78AE-4D7A-BE73-7C66936645E6}"/>
                </a:ext>
              </a:extLst>
            </p:cNvPr>
            <p:cNvSpPr/>
            <p:nvPr/>
          </p:nvSpPr>
          <p:spPr>
            <a:xfrm>
              <a:off x="1675825" y="3789363"/>
              <a:ext cx="1510863" cy="338554"/>
            </a:xfrm>
            <a:prstGeom prst="rect">
              <a:avLst/>
            </a:prstGeom>
          </p:spPr>
          <p:txBody>
            <a:bodyPr wrap="none">
              <a:spAutoFit/>
            </a:bodyPr>
            <a:lstStyle/>
            <a:p>
              <a:pPr marL="342900" indent="-342900" algn="ctr" fontAlgn="auto">
                <a:spcBef>
                  <a:spcPct val="20000"/>
                </a:spcBef>
                <a:spcAft>
                  <a:spcPts val="0"/>
                </a:spcAft>
                <a:defRPr/>
              </a:pPr>
              <a:r>
                <a:rPr lang="en-AU" altLang="zh-CN" sz="1600" b="1" dirty="0">
                  <a:solidFill>
                    <a:srgbClr val="4A452A"/>
                  </a:solidFill>
                  <a:latin typeface="+mj-lt"/>
                </a:rPr>
                <a:t>Internal benefit</a:t>
              </a:r>
              <a:endParaRPr lang="zh-CN" altLang="en-US" sz="1600" b="1" dirty="0">
                <a:solidFill>
                  <a:srgbClr val="4A452A"/>
                </a:solidFill>
                <a:latin typeface="+mj-lt"/>
              </a:endParaRPr>
            </a:p>
          </p:txBody>
        </p:sp>
      </p:grpSp>
      <p:sp>
        <p:nvSpPr>
          <p:cNvPr id="30" name="TextBox 29">
            <a:extLst>
              <a:ext uri="{FF2B5EF4-FFF2-40B4-BE49-F238E27FC236}">
                <a16:creationId xmlns:a16="http://schemas.microsoft.com/office/drawing/2014/main" id="{18CB7C43-152E-46B8-931D-61FAB26120F2}"/>
              </a:ext>
            </a:extLst>
          </p:cNvPr>
          <p:cNvSpPr txBox="1"/>
          <p:nvPr/>
        </p:nvSpPr>
        <p:spPr>
          <a:xfrm>
            <a:off x="5528926" y="132835"/>
            <a:ext cx="1766112" cy="261610"/>
          </a:xfrm>
          <a:prstGeom prst="rect">
            <a:avLst/>
          </a:prstGeom>
          <a:noFill/>
        </p:spPr>
        <p:txBody>
          <a:bodyPr wrap="square" rtlCol="0">
            <a:spAutoFit/>
          </a:bodyPr>
          <a:lstStyle/>
          <a:p>
            <a:pPr algn="ctr"/>
            <a:r>
              <a:rPr lang="en-AU" sz="1100" dirty="0">
                <a:solidFill>
                  <a:schemeClr val="bg1"/>
                </a:solidFill>
              </a:rPr>
              <a:t>NFI assurance research</a:t>
            </a:r>
          </a:p>
        </p:txBody>
      </p:sp>
    </p:spTree>
    <p:extLst>
      <p:ext uri="{BB962C8B-B14F-4D97-AF65-F5344CB8AC3E}">
        <p14:creationId xmlns:p14="http://schemas.microsoft.com/office/powerpoint/2010/main" val="1943437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37B60-7D33-4B37-BB56-717BEA2B2CB1}"/>
              </a:ext>
            </a:extLst>
          </p:cNvPr>
          <p:cNvSpPr>
            <a:spLocks noGrp="1"/>
          </p:cNvSpPr>
          <p:nvPr>
            <p:ph type="title"/>
          </p:nvPr>
        </p:nvSpPr>
        <p:spPr>
          <a:xfrm>
            <a:off x="113466" y="634438"/>
            <a:ext cx="8897045" cy="909897"/>
          </a:xfrm>
        </p:spPr>
        <p:txBody>
          <a:bodyPr>
            <a:noAutofit/>
          </a:bodyPr>
          <a:lstStyle/>
          <a:p>
            <a:pPr marL="0" indent="0" algn="ctr">
              <a:buNone/>
            </a:pPr>
            <a:r>
              <a:rPr kumimoji="0" lang="en-US" sz="2800" b="0" i="0" u="none" strike="noStrike" kern="1200" cap="none" spc="0" normalizeH="0" baseline="0" noProof="0" dirty="0">
                <a:ln>
                  <a:noFill/>
                </a:ln>
                <a:solidFill>
                  <a:srgbClr val="85293F"/>
                </a:solidFill>
                <a:effectLst/>
                <a:uLnTx/>
                <a:uFillTx/>
                <a:latin typeface="Arial Black" panose="020B0A04020102020204" pitchFamily="34" charset="0"/>
                <a:ea typeface="+mj-ea"/>
                <a:cs typeface="+mj-cs"/>
              </a:rPr>
              <a:t>Recent Regulatory Initiatives</a:t>
            </a:r>
            <a:endParaRPr lang="en-US" sz="2800" dirty="0"/>
          </a:p>
        </p:txBody>
      </p:sp>
      <p:sp>
        <p:nvSpPr>
          <p:cNvPr id="5" name="Rectangle: Top Corners Rounded 4">
            <a:extLst>
              <a:ext uri="{FF2B5EF4-FFF2-40B4-BE49-F238E27FC236}">
                <a16:creationId xmlns:a16="http://schemas.microsoft.com/office/drawing/2014/main" id="{976166BA-9E91-4F09-B175-BAC074499F70}"/>
              </a:ext>
            </a:extLst>
          </p:cNvPr>
          <p:cNvSpPr/>
          <p:nvPr/>
        </p:nvSpPr>
        <p:spPr>
          <a:xfrm flipV="1">
            <a:off x="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6" name="Rectangle: Top Corners Rounded 5">
            <a:extLst>
              <a:ext uri="{FF2B5EF4-FFF2-40B4-BE49-F238E27FC236}">
                <a16:creationId xmlns:a16="http://schemas.microsoft.com/office/drawing/2014/main" id="{8145B83F-AA41-4702-9BBA-1C0466658298}"/>
              </a:ext>
            </a:extLst>
          </p:cNvPr>
          <p:cNvSpPr/>
          <p:nvPr/>
        </p:nvSpPr>
        <p:spPr>
          <a:xfrm flipV="1">
            <a:off x="1837220" y="0"/>
            <a:ext cx="1766112" cy="527282"/>
          </a:xfrm>
          <a:prstGeom prst="round2SameRect">
            <a:avLst/>
          </a:prstGeom>
          <a:solidFill>
            <a:srgbClr val="ED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Top Corners Rounded 7">
            <a:extLst>
              <a:ext uri="{FF2B5EF4-FFF2-40B4-BE49-F238E27FC236}">
                <a16:creationId xmlns:a16="http://schemas.microsoft.com/office/drawing/2014/main" id="{9F1AC498-D0DE-4B47-85D0-2AFBB2CEA4B5}"/>
              </a:ext>
            </a:extLst>
          </p:cNvPr>
          <p:cNvSpPr/>
          <p:nvPr/>
        </p:nvSpPr>
        <p:spPr>
          <a:xfrm flipV="1">
            <a:off x="3674440" y="-6821"/>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Top Corners Rounded 8">
            <a:extLst>
              <a:ext uri="{FF2B5EF4-FFF2-40B4-BE49-F238E27FC236}">
                <a16:creationId xmlns:a16="http://schemas.microsoft.com/office/drawing/2014/main" id="{3A77B8AB-4509-4AE7-BCB2-E5BDC8EC127D}"/>
              </a:ext>
            </a:extLst>
          </p:cNvPr>
          <p:cNvSpPr/>
          <p:nvPr/>
        </p:nvSpPr>
        <p:spPr>
          <a:xfrm flipV="1">
            <a:off x="5526164"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Top Corners Rounded 9">
            <a:extLst>
              <a:ext uri="{FF2B5EF4-FFF2-40B4-BE49-F238E27FC236}">
                <a16:creationId xmlns:a16="http://schemas.microsoft.com/office/drawing/2014/main" id="{3335E762-9AEC-440B-B70C-0DC4DA5B9D6A}"/>
              </a:ext>
            </a:extLst>
          </p:cNvPr>
          <p:cNvSpPr/>
          <p:nvPr/>
        </p:nvSpPr>
        <p:spPr>
          <a:xfrm flipV="1">
            <a:off x="7377888"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E660B146-DDCE-4691-A99B-40AA1A7BA9D6}"/>
              </a:ext>
            </a:extLst>
          </p:cNvPr>
          <p:cNvSpPr txBox="1"/>
          <p:nvPr/>
        </p:nvSpPr>
        <p:spPr>
          <a:xfrm>
            <a:off x="0" y="48197"/>
            <a:ext cx="1766112" cy="430887"/>
          </a:xfrm>
          <a:prstGeom prst="rect">
            <a:avLst/>
          </a:prstGeom>
          <a:noFill/>
        </p:spPr>
        <p:txBody>
          <a:bodyPr wrap="square" rtlCol="0">
            <a:spAutoFit/>
          </a:bodyPr>
          <a:lstStyle/>
          <a:p>
            <a:pPr algn="ctr"/>
            <a:r>
              <a:rPr lang="en-AU" sz="1100" dirty="0">
                <a:solidFill>
                  <a:schemeClr val="bg1"/>
                </a:solidFill>
              </a:rPr>
              <a:t>Developing credibility and trust</a:t>
            </a:r>
          </a:p>
        </p:txBody>
      </p:sp>
      <p:sp>
        <p:nvSpPr>
          <p:cNvPr id="12" name="TextBox 11">
            <a:extLst>
              <a:ext uri="{FF2B5EF4-FFF2-40B4-BE49-F238E27FC236}">
                <a16:creationId xmlns:a16="http://schemas.microsoft.com/office/drawing/2014/main" id="{A776AED5-A633-40D7-9471-4233C4370F70}"/>
              </a:ext>
            </a:extLst>
          </p:cNvPr>
          <p:cNvSpPr txBox="1"/>
          <p:nvPr/>
        </p:nvSpPr>
        <p:spPr>
          <a:xfrm>
            <a:off x="1837220" y="48197"/>
            <a:ext cx="1766112" cy="430887"/>
          </a:xfrm>
          <a:prstGeom prst="rect">
            <a:avLst/>
          </a:prstGeom>
          <a:noFill/>
        </p:spPr>
        <p:txBody>
          <a:bodyPr wrap="square" rtlCol="0">
            <a:spAutoFit/>
          </a:bodyPr>
          <a:lstStyle/>
          <a:p>
            <a:pPr algn="ctr"/>
            <a:r>
              <a:rPr lang="en-US" sz="1100" b="1" dirty="0"/>
              <a:t>Current reporting trends and drivers</a:t>
            </a:r>
            <a:endParaRPr lang="en-AU" sz="1100" b="1" dirty="0"/>
          </a:p>
        </p:txBody>
      </p:sp>
      <p:sp>
        <p:nvSpPr>
          <p:cNvPr id="13" name="TextBox 12">
            <a:extLst>
              <a:ext uri="{FF2B5EF4-FFF2-40B4-BE49-F238E27FC236}">
                <a16:creationId xmlns:a16="http://schemas.microsoft.com/office/drawing/2014/main" id="{1EBECE11-1053-4667-87B4-76CC78DFA9F6}"/>
              </a:ext>
            </a:extLst>
          </p:cNvPr>
          <p:cNvSpPr txBox="1"/>
          <p:nvPr/>
        </p:nvSpPr>
        <p:spPr>
          <a:xfrm>
            <a:off x="3683876" y="48197"/>
            <a:ext cx="1766112" cy="430887"/>
          </a:xfrm>
          <a:prstGeom prst="rect">
            <a:avLst/>
          </a:prstGeom>
          <a:noFill/>
        </p:spPr>
        <p:txBody>
          <a:bodyPr wrap="square" rtlCol="0">
            <a:spAutoFit/>
          </a:bodyPr>
          <a:lstStyle/>
          <a:p>
            <a:pPr algn="ctr"/>
            <a:r>
              <a:rPr lang="en-US" sz="1100" dirty="0">
                <a:solidFill>
                  <a:schemeClr val="bg1"/>
                </a:solidFill>
              </a:rPr>
              <a:t>Current assurance standards and the IAASB</a:t>
            </a:r>
            <a:endParaRPr lang="en-AU" sz="1100" dirty="0">
              <a:solidFill>
                <a:schemeClr val="bg1"/>
              </a:solidFill>
            </a:endParaRPr>
          </a:p>
        </p:txBody>
      </p:sp>
      <p:sp>
        <p:nvSpPr>
          <p:cNvPr id="15" name="TextBox 14">
            <a:extLst>
              <a:ext uri="{FF2B5EF4-FFF2-40B4-BE49-F238E27FC236}">
                <a16:creationId xmlns:a16="http://schemas.microsoft.com/office/drawing/2014/main" id="{03D284CA-E492-4DEC-8973-3DDEBCBB259B}"/>
              </a:ext>
            </a:extLst>
          </p:cNvPr>
          <p:cNvSpPr txBox="1"/>
          <p:nvPr/>
        </p:nvSpPr>
        <p:spPr>
          <a:xfrm>
            <a:off x="7380650" y="126015"/>
            <a:ext cx="1766112" cy="261610"/>
          </a:xfrm>
          <a:prstGeom prst="rect">
            <a:avLst/>
          </a:prstGeom>
          <a:noFill/>
        </p:spPr>
        <p:txBody>
          <a:bodyPr wrap="square" rtlCol="0">
            <a:spAutoFit/>
          </a:bodyPr>
          <a:lstStyle/>
          <a:p>
            <a:pPr algn="ctr"/>
            <a:r>
              <a:rPr lang="en-AU" sz="1100" dirty="0">
                <a:solidFill>
                  <a:schemeClr val="bg1"/>
                </a:solidFill>
              </a:rPr>
              <a:t>Conclusions</a:t>
            </a:r>
          </a:p>
        </p:txBody>
      </p:sp>
      <p:sp>
        <p:nvSpPr>
          <p:cNvPr id="28" name="Slide Number Placeholder 27">
            <a:extLst>
              <a:ext uri="{FF2B5EF4-FFF2-40B4-BE49-F238E27FC236}">
                <a16:creationId xmlns:a16="http://schemas.microsoft.com/office/drawing/2014/main" id="{11AFD8E8-E8E1-497B-A5B6-607B3846D5AE}"/>
              </a:ext>
            </a:extLst>
          </p:cNvPr>
          <p:cNvSpPr>
            <a:spLocks noGrp="1"/>
          </p:cNvSpPr>
          <p:nvPr>
            <p:ph type="sldNum" sz="quarter" idx="10"/>
          </p:nvPr>
        </p:nvSpPr>
        <p:spPr/>
        <p:txBody>
          <a:bodyPr/>
          <a:lstStyle/>
          <a:p>
            <a:pPr algn="ctr"/>
            <a:r>
              <a:rPr lang="en-AU" dirty="0"/>
              <a:t>18</a:t>
            </a:r>
          </a:p>
        </p:txBody>
      </p:sp>
      <p:sp>
        <p:nvSpPr>
          <p:cNvPr id="30" name="Content Placeholder 2">
            <a:extLst>
              <a:ext uri="{FF2B5EF4-FFF2-40B4-BE49-F238E27FC236}">
                <a16:creationId xmlns:a16="http://schemas.microsoft.com/office/drawing/2014/main" id="{37B80B21-0729-407D-9EA5-D7A0806CAE6F}"/>
              </a:ext>
            </a:extLst>
          </p:cNvPr>
          <p:cNvSpPr txBox="1">
            <a:spLocks/>
          </p:cNvSpPr>
          <p:nvPr/>
        </p:nvSpPr>
        <p:spPr>
          <a:xfrm>
            <a:off x="457200" y="1361455"/>
            <a:ext cx="8229600" cy="4525963"/>
          </a:xfrm>
          <a:prstGeom prst="rect">
            <a:avLst/>
          </a:prstGeom>
        </p:spPr>
        <p:txBody>
          <a:bodyPr>
            <a:normAutofit lnSpcReduction="10000"/>
          </a:bodyPr>
          <a:lst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200" b="1" dirty="0"/>
              <a:t>EU leading the way</a:t>
            </a:r>
          </a:p>
          <a:p>
            <a:pPr marL="358775" indent="-266700">
              <a:lnSpc>
                <a:spcPct val="150000"/>
              </a:lnSpc>
            </a:pPr>
            <a:r>
              <a:rPr lang="en-US" sz="2200" dirty="0"/>
              <a:t>Non-financial reporting directive (NFRD, 2014). Starting from 2018, large public interest entities (PIEs) must disclose NFI in form of management commentary in the Annual Report or in a separate NFI report. </a:t>
            </a:r>
          </a:p>
          <a:p>
            <a:pPr marL="358775" indent="-266700">
              <a:lnSpc>
                <a:spcPct val="150000"/>
              </a:lnSpc>
            </a:pPr>
            <a:r>
              <a:rPr lang="en-US" sz="2200" dirty="0"/>
              <a:t>The NFRD also refers to independent assurance. EU Member States shall ensure that statutory auditor undertake consistency check on whether the NFI is provided. Some countries require information to be assured.</a:t>
            </a:r>
            <a:endParaRPr lang="en-AU" sz="2200" dirty="0"/>
          </a:p>
          <a:p>
            <a:pPr>
              <a:lnSpc>
                <a:spcPct val="150000"/>
              </a:lnSpc>
            </a:pPr>
            <a:endParaRPr lang="en-US" sz="2200" dirty="0"/>
          </a:p>
        </p:txBody>
      </p:sp>
      <p:sp>
        <p:nvSpPr>
          <p:cNvPr id="16" name="TextBox 15">
            <a:extLst>
              <a:ext uri="{FF2B5EF4-FFF2-40B4-BE49-F238E27FC236}">
                <a16:creationId xmlns:a16="http://schemas.microsoft.com/office/drawing/2014/main" id="{8DC84DC5-FA33-439B-9421-8A4F3D819FD1}"/>
              </a:ext>
            </a:extLst>
          </p:cNvPr>
          <p:cNvSpPr txBox="1"/>
          <p:nvPr/>
        </p:nvSpPr>
        <p:spPr>
          <a:xfrm>
            <a:off x="5528926" y="132835"/>
            <a:ext cx="1766112" cy="261610"/>
          </a:xfrm>
          <a:prstGeom prst="rect">
            <a:avLst/>
          </a:prstGeom>
          <a:noFill/>
        </p:spPr>
        <p:txBody>
          <a:bodyPr wrap="square" rtlCol="0">
            <a:spAutoFit/>
          </a:bodyPr>
          <a:lstStyle/>
          <a:p>
            <a:pPr algn="ctr"/>
            <a:r>
              <a:rPr lang="en-AU" sz="1100" dirty="0">
                <a:solidFill>
                  <a:schemeClr val="bg1"/>
                </a:solidFill>
              </a:rPr>
              <a:t>NFI assurance research</a:t>
            </a:r>
          </a:p>
        </p:txBody>
      </p:sp>
    </p:spTree>
    <p:extLst>
      <p:ext uri="{BB962C8B-B14F-4D97-AF65-F5344CB8AC3E}">
        <p14:creationId xmlns:p14="http://schemas.microsoft.com/office/powerpoint/2010/main" val="4098006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37B60-7D33-4B37-BB56-717BEA2B2CB1}"/>
              </a:ext>
            </a:extLst>
          </p:cNvPr>
          <p:cNvSpPr>
            <a:spLocks noGrp="1"/>
          </p:cNvSpPr>
          <p:nvPr>
            <p:ph type="title"/>
          </p:nvPr>
        </p:nvSpPr>
        <p:spPr>
          <a:xfrm>
            <a:off x="113466" y="634438"/>
            <a:ext cx="8897045" cy="909897"/>
          </a:xfrm>
        </p:spPr>
        <p:txBody>
          <a:bodyPr>
            <a:noAutofit/>
          </a:bodyPr>
          <a:lstStyle/>
          <a:p>
            <a:pPr marL="0" indent="0" algn="ctr">
              <a:buNone/>
            </a:pPr>
            <a:r>
              <a:rPr kumimoji="0" lang="en-US" sz="2800" b="0" i="0" u="none" strike="noStrike" kern="1200" cap="none" spc="0" normalizeH="0" baseline="0" noProof="0" dirty="0">
                <a:ln>
                  <a:noFill/>
                </a:ln>
                <a:solidFill>
                  <a:srgbClr val="85293F"/>
                </a:solidFill>
                <a:effectLst/>
                <a:uLnTx/>
                <a:uFillTx/>
                <a:latin typeface="Arial Black" panose="020B0A04020102020204" pitchFamily="34" charset="0"/>
                <a:ea typeface="+mj-ea"/>
                <a:cs typeface="+mj-cs"/>
              </a:rPr>
              <a:t>Recent Regulatory Initiatives </a:t>
            </a:r>
            <a:r>
              <a:rPr lang="en-US" sz="1800" dirty="0">
                <a:latin typeface="Arial" panose="020B0604020202020204" pitchFamily="34" charset="0"/>
                <a:cs typeface="Arial" panose="020B0604020202020204" pitchFamily="34" charset="0"/>
              </a:rPr>
              <a:t>(cont.)</a:t>
            </a:r>
            <a:endParaRPr lang="en-US" sz="2800" dirty="0">
              <a:latin typeface="Arial" panose="020B0604020202020204" pitchFamily="34" charset="0"/>
              <a:cs typeface="Arial" panose="020B0604020202020204" pitchFamily="34" charset="0"/>
            </a:endParaRPr>
          </a:p>
        </p:txBody>
      </p:sp>
      <p:sp>
        <p:nvSpPr>
          <p:cNvPr id="5" name="Rectangle: Top Corners Rounded 4">
            <a:extLst>
              <a:ext uri="{FF2B5EF4-FFF2-40B4-BE49-F238E27FC236}">
                <a16:creationId xmlns:a16="http://schemas.microsoft.com/office/drawing/2014/main" id="{976166BA-9E91-4F09-B175-BAC074499F70}"/>
              </a:ext>
            </a:extLst>
          </p:cNvPr>
          <p:cNvSpPr/>
          <p:nvPr/>
        </p:nvSpPr>
        <p:spPr>
          <a:xfrm flipV="1">
            <a:off x="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6" name="Rectangle: Top Corners Rounded 5">
            <a:extLst>
              <a:ext uri="{FF2B5EF4-FFF2-40B4-BE49-F238E27FC236}">
                <a16:creationId xmlns:a16="http://schemas.microsoft.com/office/drawing/2014/main" id="{8145B83F-AA41-4702-9BBA-1C0466658298}"/>
              </a:ext>
            </a:extLst>
          </p:cNvPr>
          <p:cNvSpPr/>
          <p:nvPr/>
        </p:nvSpPr>
        <p:spPr>
          <a:xfrm flipV="1">
            <a:off x="1837220" y="0"/>
            <a:ext cx="1766112" cy="527282"/>
          </a:xfrm>
          <a:prstGeom prst="round2SameRect">
            <a:avLst/>
          </a:prstGeom>
          <a:solidFill>
            <a:srgbClr val="ED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Top Corners Rounded 7">
            <a:extLst>
              <a:ext uri="{FF2B5EF4-FFF2-40B4-BE49-F238E27FC236}">
                <a16:creationId xmlns:a16="http://schemas.microsoft.com/office/drawing/2014/main" id="{9F1AC498-D0DE-4B47-85D0-2AFBB2CEA4B5}"/>
              </a:ext>
            </a:extLst>
          </p:cNvPr>
          <p:cNvSpPr/>
          <p:nvPr/>
        </p:nvSpPr>
        <p:spPr>
          <a:xfrm flipV="1">
            <a:off x="3674440" y="-6821"/>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Top Corners Rounded 8">
            <a:extLst>
              <a:ext uri="{FF2B5EF4-FFF2-40B4-BE49-F238E27FC236}">
                <a16:creationId xmlns:a16="http://schemas.microsoft.com/office/drawing/2014/main" id="{3A77B8AB-4509-4AE7-BCB2-E5BDC8EC127D}"/>
              </a:ext>
            </a:extLst>
          </p:cNvPr>
          <p:cNvSpPr/>
          <p:nvPr/>
        </p:nvSpPr>
        <p:spPr>
          <a:xfrm flipV="1">
            <a:off x="5526164"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Top Corners Rounded 9">
            <a:extLst>
              <a:ext uri="{FF2B5EF4-FFF2-40B4-BE49-F238E27FC236}">
                <a16:creationId xmlns:a16="http://schemas.microsoft.com/office/drawing/2014/main" id="{3335E762-9AEC-440B-B70C-0DC4DA5B9D6A}"/>
              </a:ext>
            </a:extLst>
          </p:cNvPr>
          <p:cNvSpPr/>
          <p:nvPr/>
        </p:nvSpPr>
        <p:spPr>
          <a:xfrm flipV="1">
            <a:off x="7377888"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E660B146-DDCE-4691-A99B-40AA1A7BA9D6}"/>
              </a:ext>
            </a:extLst>
          </p:cNvPr>
          <p:cNvSpPr txBox="1"/>
          <p:nvPr/>
        </p:nvSpPr>
        <p:spPr>
          <a:xfrm>
            <a:off x="0" y="48197"/>
            <a:ext cx="1766112" cy="430887"/>
          </a:xfrm>
          <a:prstGeom prst="rect">
            <a:avLst/>
          </a:prstGeom>
          <a:noFill/>
        </p:spPr>
        <p:txBody>
          <a:bodyPr wrap="square" rtlCol="0">
            <a:spAutoFit/>
          </a:bodyPr>
          <a:lstStyle/>
          <a:p>
            <a:pPr algn="ctr"/>
            <a:r>
              <a:rPr lang="en-AU" sz="1100" dirty="0">
                <a:solidFill>
                  <a:schemeClr val="bg1"/>
                </a:solidFill>
              </a:rPr>
              <a:t>Developing credibility and trust</a:t>
            </a:r>
          </a:p>
        </p:txBody>
      </p:sp>
      <p:sp>
        <p:nvSpPr>
          <p:cNvPr id="12" name="TextBox 11">
            <a:extLst>
              <a:ext uri="{FF2B5EF4-FFF2-40B4-BE49-F238E27FC236}">
                <a16:creationId xmlns:a16="http://schemas.microsoft.com/office/drawing/2014/main" id="{A776AED5-A633-40D7-9471-4233C4370F70}"/>
              </a:ext>
            </a:extLst>
          </p:cNvPr>
          <p:cNvSpPr txBox="1"/>
          <p:nvPr/>
        </p:nvSpPr>
        <p:spPr>
          <a:xfrm>
            <a:off x="1837220" y="48197"/>
            <a:ext cx="1766112" cy="430887"/>
          </a:xfrm>
          <a:prstGeom prst="rect">
            <a:avLst/>
          </a:prstGeom>
          <a:noFill/>
        </p:spPr>
        <p:txBody>
          <a:bodyPr wrap="square" rtlCol="0">
            <a:spAutoFit/>
          </a:bodyPr>
          <a:lstStyle/>
          <a:p>
            <a:pPr algn="ctr"/>
            <a:r>
              <a:rPr lang="en-US" sz="1100" b="1" dirty="0"/>
              <a:t>Current reporting trends and drivers</a:t>
            </a:r>
            <a:endParaRPr lang="en-AU" sz="1100" b="1" dirty="0"/>
          </a:p>
        </p:txBody>
      </p:sp>
      <p:sp>
        <p:nvSpPr>
          <p:cNvPr id="13" name="TextBox 12">
            <a:extLst>
              <a:ext uri="{FF2B5EF4-FFF2-40B4-BE49-F238E27FC236}">
                <a16:creationId xmlns:a16="http://schemas.microsoft.com/office/drawing/2014/main" id="{1EBECE11-1053-4667-87B4-76CC78DFA9F6}"/>
              </a:ext>
            </a:extLst>
          </p:cNvPr>
          <p:cNvSpPr txBox="1"/>
          <p:nvPr/>
        </p:nvSpPr>
        <p:spPr>
          <a:xfrm>
            <a:off x="3683876" y="48197"/>
            <a:ext cx="1766112" cy="430887"/>
          </a:xfrm>
          <a:prstGeom prst="rect">
            <a:avLst/>
          </a:prstGeom>
          <a:noFill/>
        </p:spPr>
        <p:txBody>
          <a:bodyPr wrap="square" rtlCol="0">
            <a:spAutoFit/>
          </a:bodyPr>
          <a:lstStyle/>
          <a:p>
            <a:pPr algn="ctr"/>
            <a:r>
              <a:rPr lang="en-US" sz="1100" dirty="0">
                <a:solidFill>
                  <a:schemeClr val="bg1"/>
                </a:solidFill>
              </a:rPr>
              <a:t>Current assurance standards and the IAASB</a:t>
            </a:r>
            <a:endParaRPr lang="en-AU" sz="1100" dirty="0">
              <a:solidFill>
                <a:schemeClr val="bg1"/>
              </a:solidFill>
            </a:endParaRPr>
          </a:p>
        </p:txBody>
      </p:sp>
      <p:sp>
        <p:nvSpPr>
          <p:cNvPr id="15" name="TextBox 14">
            <a:extLst>
              <a:ext uri="{FF2B5EF4-FFF2-40B4-BE49-F238E27FC236}">
                <a16:creationId xmlns:a16="http://schemas.microsoft.com/office/drawing/2014/main" id="{03D284CA-E492-4DEC-8973-3DDEBCBB259B}"/>
              </a:ext>
            </a:extLst>
          </p:cNvPr>
          <p:cNvSpPr txBox="1"/>
          <p:nvPr/>
        </p:nvSpPr>
        <p:spPr>
          <a:xfrm>
            <a:off x="7380650" y="126015"/>
            <a:ext cx="1766112" cy="261610"/>
          </a:xfrm>
          <a:prstGeom prst="rect">
            <a:avLst/>
          </a:prstGeom>
          <a:noFill/>
        </p:spPr>
        <p:txBody>
          <a:bodyPr wrap="square" rtlCol="0">
            <a:spAutoFit/>
          </a:bodyPr>
          <a:lstStyle/>
          <a:p>
            <a:pPr algn="ctr"/>
            <a:r>
              <a:rPr lang="en-AU" sz="1100" dirty="0">
                <a:solidFill>
                  <a:schemeClr val="bg1"/>
                </a:solidFill>
              </a:rPr>
              <a:t>Conclusions</a:t>
            </a:r>
          </a:p>
        </p:txBody>
      </p:sp>
      <p:sp>
        <p:nvSpPr>
          <p:cNvPr id="28" name="Slide Number Placeholder 27">
            <a:extLst>
              <a:ext uri="{FF2B5EF4-FFF2-40B4-BE49-F238E27FC236}">
                <a16:creationId xmlns:a16="http://schemas.microsoft.com/office/drawing/2014/main" id="{11AFD8E8-E8E1-497B-A5B6-607B3846D5AE}"/>
              </a:ext>
            </a:extLst>
          </p:cNvPr>
          <p:cNvSpPr>
            <a:spLocks noGrp="1"/>
          </p:cNvSpPr>
          <p:nvPr>
            <p:ph type="sldNum" sz="quarter" idx="10"/>
          </p:nvPr>
        </p:nvSpPr>
        <p:spPr/>
        <p:txBody>
          <a:bodyPr/>
          <a:lstStyle/>
          <a:p>
            <a:pPr algn="ctr"/>
            <a:r>
              <a:rPr lang="en-AU" dirty="0"/>
              <a:t>19</a:t>
            </a:r>
          </a:p>
        </p:txBody>
      </p:sp>
      <p:sp>
        <p:nvSpPr>
          <p:cNvPr id="30" name="Content Placeholder 2">
            <a:extLst>
              <a:ext uri="{FF2B5EF4-FFF2-40B4-BE49-F238E27FC236}">
                <a16:creationId xmlns:a16="http://schemas.microsoft.com/office/drawing/2014/main" id="{37B80B21-0729-407D-9EA5-D7A0806CAE6F}"/>
              </a:ext>
            </a:extLst>
          </p:cNvPr>
          <p:cNvSpPr txBox="1">
            <a:spLocks/>
          </p:cNvSpPr>
          <p:nvPr/>
        </p:nvSpPr>
        <p:spPr>
          <a:xfrm>
            <a:off x="457200" y="1361455"/>
            <a:ext cx="8229600" cy="5069825"/>
          </a:xfrm>
          <a:prstGeom prst="rect">
            <a:avLst/>
          </a:prstGeom>
        </p:spPr>
        <p:txBody>
          <a:bodyPr>
            <a:normAutofit/>
          </a:bodyPr>
          <a:lst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a:lstStyle>
          <a:p>
            <a:pPr marL="0" indent="0">
              <a:lnSpc>
                <a:spcPct val="120000"/>
              </a:lnSpc>
              <a:buNone/>
            </a:pPr>
            <a:r>
              <a:rPr lang="en-AU" sz="2200" b="1" dirty="0"/>
              <a:t>Internationally:</a:t>
            </a:r>
          </a:p>
          <a:p>
            <a:pPr>
              <a:lnSpc>
                <a:spcPct val="120000"/>
              </a:lnSpc>
            </a:pPr>
            <a:r>
              <a:rPr lang="en-AU" sz="2200" dirty="0"/>
              <a:t>Creation of International Sustainability Standards Board (ISSB) by IFRS trustees, sitting alongside IASB</a:t>
            </a:r>
          </a:p>
          <a:p>
            <a:pPr>
              <a:lnSpc>
                <a:spcPct val="120000"/>
              </a:lnSpc>
            </a:pPr>
            <a:r>
              <a:rPr lang="en-AU" sz="2200" dirty="0"/>
              <a:t>In the US, major initiative has been evolution of Sustainability Accounting Standards Boards (SASB) has been development of guidance on NFI disclosures in specific industries, (and then merger with IIRC to create Value Reporting Foundation (VRF))</a:t>
            </a:r>
          </a:p>
          <a:p>
            <a:pPr>
              <a:lnSpc>
                <a:spcPct val="120000"/>
              </a:lnSpc>
            </a:pPr>
            <a:r>
              <a:rPr lang="en-US" sz="2200" dirty="0"/>
              <a:t>At time of announcement of creation of IAASB, announcement of proposed merger with VRF and CDSB and publication of prototype climate disclosure requirements</a:t>
            </a:r>
          </a:p>
          <a:p>
            <a:pPr>
              <a:lnSpc>
                <a:spcPct val="120000"/>
              </a:lnSpc>
            </a:pPr>
            <a:r>
              <a:rPr lang="en-US" sz="2200" dirty="0"/>
              <a:t>Significant impetus, with proposed outputs </a:t>
            </a:r>
            <a:r>
              <a:rPr lang="en-US" sz="2200" dirty="0" err="1"/>
              <a:t>assurable</a:t>
            </a:r>
            <a:endParaRPr lang="en-US" sz="2200" dirty="0"/>
          </a:p>
        </p:txBody>
      </p:sp>
      <p:sp>
        <p:nvSpPr>
          <p:cNvPr id="16" name="TextBox 15">
            <a:extLst>
              <a:ext uri="{FF2B5EF4-FFF2-40B4-BE49-F238E27FC236}">
                <a16:creationId xmlns:a16="http://schemas.microsoft.com/office/drawing/2014/main" id="{6BBBD4A3-233C-439C-86D6-FEBED38C9742}"/>
              </a:ext>
            </a:extLst>
          </p:cNvPr>
          <p:cNvSpPr txBox="1"/>
          <p:nvPr/>
        </p:nvSpPr>
        <p:spPr>
          <a:xfrm>
            <a:off x="5528926" y="132835"/>
            <a:ext cx="1766112" cy="261610"/>
          </a:xfrm>
          <a:prstGeom prst="rect">
            <a:avLst/>
          </a:prstGeom>
          <a:noFill/>
        </p:spPr>
        <p:txBody>
          <a:bodyPr wrap="square" rtlCol="0">
            <a:spAutoFit/>
          </a:bodyPr>
          <a:lstStyle/>
          <a:p>
            <a:pPr algn="ctr"/>
            <a:r>
              <a:rPr lang="en-AU" sz="1100" dirty="0">
                <a:solidFill>
                  <a:schemeClr val="bg1"/>
                </a:solidFill>
              </a:rPr>
              <a:t>NFI assurance research</a:t>
            </a:r>
          </a:p>
        </p:txBody>
      </p:sp>
    </p:spTree>
    <p:extLst>
      <p:ext uri="{BB962C8B-B14F-4D97-AF65-F5344CB8AC3E}">
        <p14:creationId xmlns:p14="http://schemas.microsoft.com/office/powerpoint/2010/main" val="741131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132408-C4F9-43F6-8095-6D0F93B4ED17}"/>
              </a:ext>
            </a:extLst>
          </p:cNvPr>
          <p:cNvSpPr txBox="1">
            <a:spLocks/>
          </p:cNvSpPr>
          <p:nvPr/>
        </p:nvSpPr>
        <p:spPr bwMode="auto">
          <a:xfrm>
            <a:off x="774699" y="337681"/>
            <a:ext cx="7820378" cy="5966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7500" lnSpcReduction="10000"/>
          </a:bodyPr>
          <a:lstStyle>
            <a:lvl1pPr algn="ctr" defTabSz="514350" rtl="0" eaLnBrk="1" latinLnBrk="0" hangingPunct="1">
              <a:spcBef>
                <a:spcPct val="0"/>
              </a:spcBef>
              <a:buNone/>
              <a:defRPr sz="2475" kern="1200">
                <a:solidFill>
                  <a:schemeClr val="tx1"/>
                </a:solidFill>
                <a:latin typeface="+mj-lt"/>
                <a:ea typeface="+mj-ea"/>
                <a:cs typeface="+mj-cs"/>
              </a:defRPr>
            </a:lvl1pPr>
          </a:lstStyle>
          <a:p>
            <a:r>
              <a:rPr lang="en-AU" altLang="en-US" sz="3600" b="1" dirty="0">
                <a:ea typeface="ＭＳ Ｐゴシック" panose="020B0600070205080204" pitchFamily="34" charset="-128"/>
              </a:rPr>
              <a:t>Who I am and what do I do?</a:t>
            </a:r>
            <a:endParaRPr lang="en-AU" altLang="en-US" dirty="0">
              <a:ea typeface="ＭＳ Ｐゴシック" panose="020B0600070205080204" pitchFamily="34" charset="-128"/>
            </a:endParaRPr>
          </a:p>
        </p:txBody>
      </p:sp>
      <p:graphicFrame>
        <p:nvGraphicFramePr>
          <p:cNvPr id="5" name="Content Placeholder 1">
            <a:extLst>
              <a:ext uri="{FF2B5EF4-FFF2-40B4-BE49-F238E27FC236}">
                <a16:creationId xmlns:a16="http://schemas.microsoft.com/office/drawing/2014/main" id="{5280E78E-6026-4C6C-99BB-D1B0A3F3022D}"/>
              </a:ext>
            </a:extLst>
          </p:cNvPr>
          <p:cNvGraphicFramePr>
            <a:graphicFrameLocks/>
          </p:cNvGraphicFramePr>
          <p:nvPr>
            <p:extLst>
              <p:ext uri="{D42A27DB-BD31-4B8C-83A1-F6EECF244321}">
                <p14:modId xmlns:p14="http://schemas.microsoft.com/office/powerpoint/2010/main" val="4092333480"/>
              </p:ext>
            </p:extLst>
          </p:nvPr>
        </p:nvGraphicFramePr>
        <p:xfrm>
          <a:off x="624681" y="1154624"/>
          <a:ext cx="8120415" cy="5143500"/>
        </p:xfrm>
        <a:graphic>
          <a:graphicData uri="http://schemas.openxmlformats.org/drawingml/2006/table">
            <a:tbl>
              <a:tblPr firstRow="1" bandRow="1">
                <a:tableStyleId>{5C22544A-7EE6-4342-B048-85BDC9FD1C3A}</a:tableStyleId>
              </a:tblPr>
              <a:tblGrid>
                <a:gridCol w="8120415">
                  <a:extLst>
                    <a:ext uri="{9D8B030D-6E8A-4147-A177-3AD203B41FA5}">
                      <a16:colId xmlns:a16="http://schemas.microsoft.com/office/drawing/2014/main" val="20000"/>
                    </a:ext>
                  </a:extLst>
                </a:gridCol>
              </a:tblGrid>
              <a:tr h="1174840">
                <a:tc>
                  <a:txBody>
                    <a:bodyPr/>
                    <a:lstStyle/>
                    <a:p>
                      <a:pPr marL="0" indent="0" algn="ctr">
                        <a:buNone/>
                        <a:defRPr/>
                      </a:pPr>
                      <a:r>
                        <a:rPr lang="en-AU" sz="2400" dirty="0">
                          <a:ea typeface="Calibri" pitchFamily="34" charset="0"/>
                          <a:cs typeface="Times New Roman" pitchFamily="18" charset="0"/>
                        </a:rPr>
                        <a:t>Who I am and positions I hold define this presentation. I believe that you should research what you enjoy and what you believe is important.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D8674"/>
                    </a:solidFill>
                  </a:tcPr>
                </a:tc>
                <a:extLst>
                  <a:ext uri="{0D108BD9-81ED-4DB2-BD59-A6C34878D82A}">
                    <a16:rowId xmlns:a16="http://schemas.microsoft.com/office/drawing/2014/main" val="10000"/>
                  </a:ext>
                </a:extLst>
              </a:tr>
              <a:tr h="3908604">
                <a:tc>
                  <a:txBody>
                    <a:bodyPr/>
                    <a:lstStyle/>
                    <a:p>
                      <a:pPr marL="457200" indent="-457200">
                        <a:spcBef>
                          <a:spcPts val="500"/>
                        </a:spcBef>
                        <a:spcAft>
                          <a:spcPts val="1000"/>
                        </a:spcAft>
                        <a:buFont typeface="Arial" panose="020B0604020202020204" pitchFamily="34" charset="0"/>
                        <a:buChar char="•"/>
                        <a:defRPr/>
                      </a:pPr>
                      <a:r>
                        <a:rPr lang="en-AU" sz="2400" dirty="0">
                          <a:ea typeface="Calibri" pitchFamily="34" charset="0"/>
                          <a:cs typeface="Times New Roman" pitchFamily="18" charset="0"/>
                        </a:rPr>
                        <a:t>My research is mainly </a:t>
                      </a:r>
                      <a:r>
                        <a:rPr lang="en-AU" sz="2400" b="1" dirty="0">
                          <a:ea typeface="Calibri" pitchFamily="34" charset="0"/>
                          <a:cs typeface="Times New Roman" pitchFamily="18" charset="0"/>
                        </a:rPr>
                        <a:t>public-interest</a:t>
                      </a:r>
                      <a:r>
                        <a:rPr lang="en-AU" sz="2400" dirty="0">
                          <a:ea typeface="Calibri" pitchFamily="34" charset="0"/>
                          <a:cs typeface="Times New Roman" pitchFamily="18" charset="0"/>
                        </a:rPr>
                        <a:t> and aimed at </a:t>
                      </a:r>
                      <a:r>
                        <a:rPr lang="en-AU" sz="2400" b="1" dirty="0">
                          <a:ea typeface="Calibri" pitchFamily="34" charset="0"/>
                          <a:cs typeface="Times New Roman" pitchFamily="18" charset="0"/>
                        </a:rPr>
                        <a:t>standard-setting bodies and regulators </a:t>
                      </a:r>
                      <a:r>
                        <a:rPr lang="en-AU" sz="2400" dirty="0">
                          <a:ea typeface="Calibri" pitchFamily="34" charset="0"/>
                          <a:cs typeface="Times New Roman" pitchFamily="18" charset="0"/>
                        </a:rPr>
                        <a:t>as best way to influence. </a:t>
                      </a:r>
                    </a:p>
                    <a:p>
                      <a:pPr marL="457200" indent="-457200">
                        <a:spcBef>
                          <a:spcPts val="500"/>
                        </a:spcBef>
                        <a:spcAft>
                          <a:spcPts val="1000"/>
                        </a:spcAft>
                        <a:buFont typeface="Arial" panose="020B0604020202020204" pitchFamily="34" charset="0"/>
                        <a:buChar char="•"/>
                        <a:defRPr/>
                      </a:pPr>
                      <a:r>
                        <a:rPr lang="en-AU" sz="2400" dirty="0">
                          <a:ea typeface="Calibri" pitchFamily="34" charset="0"/>
                          <a:cs typeface="Times New Roman" pitchFamily="18" charset="0"/>
                        </a:rPr>
                        <a:t>Try to achieve </a:t>
                      </a:r>
                      <a:r>
                        <a:rPr lang="en-AU" sz="2400" b="1" dirty="0">
                          <a:ea typeface="Calibri" pitchFamily="34" charset="0"/>
                          <a:cs typeface="Times New Roman" pitchFamily="18" charset="0"/>
                        </a:rPr>
                        <a:t>both influence and publications </a:t>
                      </a:r>
                      <a:r>
                        <a:rPr lang="en-AU" sz="2400" dirty="0">
                          <a:ea typeface="Calibri" pitchFamily="34" charset="0"/>
                          <a:cs typeface="Times New Roman" pitchFamily="18" charset="0"/>
                        </a:rPr>
                        <a:t>in top journals. </a:t>
                      </a:r>
                    </a:p>
                    <a:p>
                      <a:pPr marL="457200" indent="-457200">
                        <a:spcBef>
                          <a:spcPts val="500"/>
                        </a:spcBef>
                        <a:spcAft>
                          <a:spcPts val="1000"/>
                        </a:spcAft>
                        <a:buFont typeface="Arial" panose="020B0604020202020204" pitchFamily="34" charset="0"/>
                        <a:buChar char="•"/>
                        <a:defRPr/>
                      </a:pPr>
                      <a:r>
                        <a:rPr lang="en-AU" sz="2400" dirty="0">
                          <a:ea typeface="Calibri" pitchFamily="34" charset="0"/>
                          <a:cs typeface="Times New Roman" pitchFamily="18" charset="0"/>
                        </a:rPr>
                        <a:t>Held positions </a:t>
                      </a:r>
                      <a:r>
                        <a:rPr lang="en-AU" sz="2400" b="1" dirty="0">
                          <a:ea typeface="Calibri" pitchFamily="34" charset="0"/>
                          <a:cs typeface="Times New Roman" pitchFamily="18" charset="0"/>
                        </a:rPr>
                        <a:t>on numerous policy and standard-setting Boards</a:t>
                      </a:r>
                      <a:r>
                        <a:rPr lang="en-AU" sz="2400" dirty="0">
                          <a:ea typeface="Calibri" pitchFamily="34" charset="0"/>
                          <a:cs typeface="Times New Roman" pitchFamily="18" charset="0"/>
                        </a:rPr>
                        <a:t>, both </a:t>
                      </a:r>
                      <a:r>
                        <a:rPr lang="en-AU" sz="2400" b="1" dirty="0">
                          <a:ea typeface="Calibri" pitchFamily="34" charset="0"/>
                          <a:cs typeface="Times New Roman" pitchFamily="18" charset="0"/>
                        </a:rPr>
                        <a:t>nationally and internationally</a:t>
                      </a:r>
                      <a:r>
                        <a:rPr lang="en-AU" sz="2400" dirty="0">
                          <a:ea typeface="Calibri" pitchFamily="34" charset="0"/>
                          <a:cs typeface="Times New Roman" pitchFamily="18" charset="0"/>
                        </a:rPr>
                        <a:t>.</a:t>
                      </a:r>
                    </a:p>
                    <a:p>
                      <a:pPr marL="457200" indent="-457200">
                        <a:spcBef>
                          <a:spcPts val="500"/>
                        </a:spcBef>
                        <a:spcAft>
                          <a:spcPts val="1000"/>
                        </a:spcAft>
                        <a:buFont typeface="Arial" panose="020B0604020202020204" pitchFamily="34" charset="0"/>
                        <a:buChar char="•"/>
                        <a:defRPr/>
                      </a:pPr>
                      <a:r>
                        <a:rPr lang="en-AU" sz="2400" dirty="0">
                          <a:ea typeface="Calibri" pitchFamily="34" charset="0"/>
                          <a:cs typeface="Times New Roman" pitchFamily="18" charset="0"/>
                        </a:rPr>
                        <a:t>My main </a:t>
                      </a:r>
                      <a:r>
                        <a:rPr lang="en-AU" sz="2400" b="1" dirty="0">
                          <a:ea typeface="Calibri" pitchFamily="34" charset="0"/>
                          <a:cs typeface="Times New Roman" pitchFamily="18" charset="0"/>
                        </a:rPr>
                        <a:t>research methods</a:t>
                      </a:r>
                      <a:r>
                        <a:rPr lang="en-AU" sz="2400" dirty="0">
                          <a:ea typeface="Calibri" pitchFamily="34" charset="0"/>
                          <a:cs typeface="Times New Roman" pitchFamily="18" charset="0"/>
                        </a:rPr>
                        <a:t>, </a:t>
                      </a:r>
                      <a:r>
                        <a:rPr lang="en-AU" sz="2400" b="1" dirty="0">
                          <a:ea typeface="Calibri" pitchFamily="34" charset="0"/>
                          <a:cs typeface="Times New Roman" pitchFamily="18" charset="0"/>
                        </a:rPr>
                        <a:t>both behavioural and archival</a:t>
                      </a:r>
                      <a:r>
                        <a:rPr lang="en-AU" sz="2400" dirty="0">
                          <a:ea typeface="Calibri" pitchFamily="34" charset="0"/>
                          <a:cs typeface="Times New Roman" pitchFamily="18" charset="0"/>
                        </a:rPr>
                        <a:t>,  is aligned to informing these positions.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24755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F6C3B-6A98-4827-901B-D4D615535F75}"/>
              </a:ext>
            </a:extLst>
          </p:cNvPr>
          <p:cNvSpPr>
            <a:spLocks noGrp="1"/>
          </p:cNvSpPr>
          <p:nvPr>
            <p:ph type="title"/>
          </p:nvPr>
        </p:nvSpPr>
        <p:spPr/>
        <p:txBody>
          <a:bodyPr>
            <a:normAutofit/>
          </a:bodyPr>
          <a:lstStyle/>
          <a:p>
            <a:r>
              <a:rPr lang="en-AU" sz="3200" dirty="0">
                <a:solidFill>
                  <a:srgbClr val="85293F"/>
                </a:solidFill>
                <a:latin typeface="Arial Black" panose="020B0A04020102020204" pitchFamily="34" charset="0"/>
              </a:rPr>
              <a:t>Structure for Session</a:t>
            </a:r>
            <a:endParaRPr lang="en-AU" sz="3200" dirty="0"/>
          </a:p>
        </p:txBody>
      </p:sp>
      <p:sp>
        <p:nvSpPr>
          <p:cNvPr id="3" name="Content Placeholder 2">
            <a:extLst>
              <a:ext uri="{FF2B5EF4-FFF2-40B4-BE49-F238E27FC236}">
                <a16:creationId xmlns:a16="http://schemas.microsoft.com/office/drawing/2014/main" id="{8990756F-E7EC-402A-B263-2D297815731E}"/>
              </a:ext>
            </a:extLst>
          </p:cNvPr>
          <p:cNvSpPr>
            <a:spLocks noGrp="1"/>
          </p:cNvSpPr>
          <p:nvPr>
            <p:ph sz="quarter" idx="10"/>
          </p:nvPr>
        </p:nvSpPr>
        <p:spPr>
          <a:xfrm>
            <a:off x="1989976" y="1961396"/>
            <a:ext cx="5238750" cy="4038937"/>
          </a:xfrm>
        </p:spPr>
        <p:txBody>
          <a:bodyPr>
            <a:normAutofit fontScale="92500" lnSpcReduction="10000"/>
          </a:bodyPr>
          <a:lstStyle/>
          <a:p>
            <a:pPr marL="457200" indent="-457200">
              <a:spcAft>
                <a:spcPts val="1000"/>
              </a:spcAft>
              <a:buFont typeface="+mj-lt"/>
              <a:buAutoNum type="arabicPeriod"/>
            </a:pPr>
            <a:r>
              <a:rPr lang="en-US" sz="2400" dirty="0"/>
              <a:t>Role of sustainability (NFI) reporting and assurance: developing credibility and trust. </a:t>
            </a:r>
            <a:endParaRPr lang="en-US" sz="2400" i="1" dirty="0"/>
          </a:p>
          <a:p>
            <a:pPr marL="457200" indent="-457200">
              <a:spcAft>
                <a:spcPts val="1000"/>
              </a:spcAft>
              <a:buFont typeface="+mj-lt"/>
              <a:buAutoNum type="arabicPeriod"/>
            </a:pPr>
            <a:r>
              <a:rPr lang="en-US" sz="2400" dirty="0"/>
              <a:t>Trends and Drivers in NFI reporting and assurance</a:t>
            </a:r>
          </a:p>
          <a:p>
            <a:pPr marL="457200" indent="-457200">
              <a:spcAft>
                <a:spcPts val="1000"/>
              </a:spcAft>
              <a:buFont typeface="+mj-lt"/>
              <a:buAutoNum type="arabicPeriod"/>
            </a:pPr>
            <a:r>
              <a:rPr lang="en-US" sz="2400" b="1" dirty="0"/>
              <a:t>Assurance standards, and IAASB</a:t>
            </a:r>
          </a:p>
          <a:p>
            <a:pPr marL="457200" indent="-457200">
              <a:spcAft>
                <a:spcPts val="1000"/>
              </a:spcAft>
              <a:buFont typeface="+mj-lt"/>
              <a:buAutoNum type="arabicPeriod"/>
            </a:pPr>
            <a:r>
              <a:rPr lang="en-US" sz="2400" dirty="0"/>
              <a:t>Why undertake NFI assurance research, current knowledge, and research opportunities</a:t>
            </a:r>
          </a:p>
          <a:p>
            <a:pPr marL="457200" indent="-457200">
              <a:spcAft>
                <a:spcPts val="1000"/>
              </a:spcAft>
              <a:buFont typeface="+mj-lt"/>
              <a:buAutoNum type="arabicPeriod"/>
            </a:pPr>
            <a:r>
              <a:rPr lang="en-AU" sz="2400" dirty="0"/>
              <a:t>Conclusions</a:t>
            </a:r>
          </a:p>
          <a:p>
            <a:pPr marL="0" indent="0">
              <a:buNone/>
            </a:pPr>
            <a:endParaRPr lang="en-AU" sz="2400" dirty="0"/>
          </a:p>
        </p:txBody>
      </p:sp>
    </p:spTree>
    <p:extLst>
      <p:ext uri="{BB962C8B-B14F-4D97-AF65-F5344CB8AC3E}">
        <p14:creationId xmlns:p14="http://schemas.microsoft.com/office/powerpoint/2010/main" val="148436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37B60-7D33-4B37-BB56-717BEA2B2CB1}"/>
              </a:ext>
            </a:extLst>
          </p:cNvPr>
          <p:cNvSpPr>
            <a:spLocks noGrp="1"/>
          </p:cNvSpPr>
          <p:nvPr>
            <p:ph type="title"/>
          </p:nvPr>
        </p:nvSpPr>
        <p:spPr>
          <a:xfrm>
            <a:off x="113466" y="634438"/>
            <a:ext cx="8897045" cy="909897"/>
          </a:xfrm>
        </p:spPr>
        <p:txBody>
          <a:bodyPr>
            <a:noAutofit/>
          </a:bodyPr>
          <a:lstStyle/>
          <a:p>
            <a:pPr marL="0" indent="0" algn="ctr">
              <a:buNone/>
            </a:pPr>
            <a:r>
              <a:rPr lang="en-US" sz="2800" dirty="0"/>
              <a:t>Competition for Assurance Standards</a:t>
            </a:r>
            <a:endParaRPr lang="en-US" sz="2000" dirty="0">
              <a:latin typeface="Arial" panose="020B0604020202020204" pitchFamily="34" charset="0"/>
              <a:cs typeface="Arial" panose="020B0604020202020204" pitchFamily="34" charset="0"/>
            </a:endParaRPr>
          </a:p>
        </p:txBody>
      </p:sp>
      <p:sp>
        <p:nvSpPr>
          <p:cNvPr id="5" name="Rectangle: Top Corners Rounded 4">
            <a:extLst>
              <a:ext uri="{FF2B5EF4-FFF2-40B4-BE49-F238E27FC236}">
                <a16:creationId xmlns:a16="http://schemas.microsoft.com/office/drawing/2014/main" id="{976166BA-9E91-4F09-B175-BAC074499F70}"/>
              </a:ext>
            </a:extLst>
          </p:cNvPr>
          <p:cNvSpPr/>
          <p:nvPr/>
        </p:nvSpPr>
        <p:spPr>
          <a:xfrm flipV="1">
            <a:off x="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6" name="Rectangle: Top Corners Rounded 5">
            <a:extLst>
              <a:ext uri="{FF2B5EF4-FFF2-40B4-BE49-F238E27FC236}">
                <a16:creationId xmlns:a16="http://schemas.microsoft.com/office/drawing/2014/main" id="{8145B83F-AA41-4702-9BBA-1C0466658298}"/>
              </a:ext>
            </a:extLst>
          </p:cNvPr>
          <p:cNvSpPr/>
          <p:nvPr/>
        </p:nvSpPr>
        <p:spPr>
          <a:xfrm flipV="1">
            <a:off x="183722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Top Corners Rounded 7">
            <a:extLst>
              <a:ext uri="{FF2B5EF4-FFF2-40B4-BE49-F238E27FC236}">
                <a16:creationId xmlns:a16="http://schemas.microsoft.com/office/drawing/2014/main" id="{9F1AC498-D0DE-4B47-85D0-2AFBB2CEA4B5}"/>
              </a:ext>
            </a:extLst>
          </p:cNvPr>
          <p:cNvSpPr/>
          <p:nvPr/>
        </p:nvSpPr>
        <p:spPr>
          <a:xfrm flipV="1">
            <a:off x="3674440" y="-6821"/>
            <a:ext cx="1766112" cy="527282"/>
          </a:xfrm>
          <a:prstGeom prst="round2SameRect">
            <a:avLst/>
          </a:prstGeom>
          <a:solidFill>
            <a:srgbClr val="ED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Top Corners Rounded 8">
            <a:extLst>
              <a:ext uri="{FF2B5EF4-FFF2-40B4-BE49-F238E27FC236}">
                <a16:creationId xmlns:a16="http://schemas.microsoft.com/office/drawing/2014/main" id="{3A77B8AB-4509-4AE7-BCB2-E5BDC8EC127D}"/>
              </a:ext>
            </a:extLst>
          </p:cNvPr>
          <p:cNvSpPr/>
          <p:nvPr/>
        </p:nvSpPr>
        <p:spPr>
          <a:xfrm flipV="1">
            <a:off x="5526164"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Top Corners Rounded 9">
            <a:extLst>
              <a:ext uri="{FF2B5EF4-FFF2-40B4-BE49-F238E27FC236}">
                <a16:creationId xmlns:a16="http://schemas.microsoft.com/office/drawing/2014/main" id="{3335E762-9AEC-440B-B70C-0DC4DA5B9D6A}"/>
              </a:ext>
            </a:extLst>
          </p:cNvPr>
          <p:cNvSpPr/>
          <p:nvPr/>
        </p:nvSpPr>
        <p:spPr>
          <a:xfrm flipV="1">
            <a:off x="7377888"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E660B146-DDCE-4691-A99B-40AA1A7BA9D6}"/>
              </a:ext>
            </a:extLst>
          </p:cNvPr>
          <p:cNvSpPr txBox="1"/>
          <p:nvPr/>
        </p:nvSpPr>
        <p:spPr>
          <a:xfrm>
            <a:off x="0" y="48197"/>
            <a:ext cx="1766112" cy="430887"/>
          </a:xfrm>
          <a:prstGeom prst="rect">
            <a:avLst/>
          </a:prstGeom>
          <a:noFill/>
        </p:spPr>
        <p:txBody>
          <a:bodyPr wrap="square" rtlCol="0">
            <a:spAutoFit/>
          </a:bodyPr>
          <a:lstStyle/>
          <a:p>
            <a:pPr algn="ctr"/>
            <a:r>
              <a:rPr lang="en-AU" sz="1100" dirty="0">
                <a:solidFill>
                  <a:schemeClr val="bg1"/>
                </a:solidFill>
              </a:rPr>
              <a:t>Developing credibility and trust</a:t>
            </a:r>
          </a:p>
        </p:txBody>
      </p:sp>
      <p:sp>
        <p:nvSpPr>
          <p:cNvPr id="12" name="TextBox 11">
            <a:extLst>
              <a:ext uri="{FF2B5EF4-FFF2-40B4-BE49-F238E27FC236}">
                <a16:creationId xmlns:a16="http://schemas.microsoft.com/office/drawing/2014/main" id="{A776AED5-A633-40D7-9471-4233C4370F70}"/>
              </a:ext>
            </a:extLst>
          </p:cNvPr>
          <p:cNvSpPr txBox="1"/>
          <p:nvPr/>
        </p:nvSpPr>
        <p:spPr>
          <a:xfrm>
            <a:off x="1837220" y="48197"/>
            <a:ext cx="1766112" cy="430887"/>
          </a:xfrm>
          <a:prstGeom prst="rect">
            <a:avLst/>
          </a:prstGeom>
          <a:noFill/>
        </p:spPr>
        <p:txBody>
          <a:bodyPr wrap="square" rtlCol="0">
            <a:spAutoFit/>
          </a:bodyPr>
          <a:lstStyle/>
          <a:p>
            <a:pPr algn="ctr"/>
            <a:r>
              <a:rPr lang="en-US" sz="1100" dirty="0">
                <a:solidFill>
                  <a:schemeClr val="bg1"/>
                </a:solidFill>
              </a:rPr>
              <a:t>Current reporting trends and drivers</a:t>
            </a:r>
            <a:endParaRPr lang="en-AU" sz="1100" dirty="0">
              <a:solidFill>
                <a:schemeClr val="bg1"/>
              </a:solidFill>
            </a:endParaRPr>
          </a:p>
        </p:txBody>
      </p:sp>
      <p:sp>
        <p:nvSpPr>
          <p:cNvPr id="13" name="TextBox 12">
            <a:extLst>
              <a:ext uri="{FF2B5EF4-FFF2-40B4-BE49-F238E27FC236}">
                <a16:creationId xmlns:a16="http://schemas.microsoft.com/office/drawing/2014/main" id="{1EBECE11-1053-4667-87B4-76CC78DFA9F6}"/>
              </a:ext>
            </a:extLst>
          </p:cNvPr>
          <p:cNvSpPr txBox="1"/>
          <p:nvPr/>
        </p:nvSpPr>
        <p:spPr>
          <a:xfrm>
            <a:off x="3683876" y="48197"/>
            <a:ext cx="1766112" cy="430887"/>
          </a:xfrm>
          <a:prstGeom prst="rect">
            <a:avLst/>
          </a:prstGeom>
          <a:noFill/>
        </p:spPr>
        <p:txBody>
          <a:bodyPr wrap="square" rtlCol="0">
            <a:spAutoFit/>
          </a:bodyPr>
          <a:lstStyle/>
          <a:p>
            <a:pPr algn="ctr"/>
            <a:r>
              <a:rPr lang="en-US" sz="1100" b="1" dirty="0"/>
              <a:t>Current assurance standards and the IAASB</a:t>
            </a:r>
            <a:endParaRPr lang="en-AU" sz="1100" b="1" dirty="0"/>
          </a:p>
        </p:txBody>
      </p:sp>
      <p:sp>
        <p:nvSpPr>
          <p:cNvPr id="15" name="TextBox 14">
            <a:extLst>
              <a:ext uri="{FF2B5EF4-FFF2-40B4-BE49-F238E27FC236}">
                <a16:creationId xmlns:a16="http://schemas.microsoft.com/office/drawing/2014/main" id="{03D284CA-E492-4DEC-8973-3DDEBCBB259B}"/>
              </a:ext>
            </a:extLst>
          </p:cNvPr>
          <p:cNvSpPr txBox="1"/>
          <p:nvPr/>
        </p:nvSpPr>
        <p:spPr>
          <a:xfrm>
            <a:off x="7380650" y="126015"/>
            <a:ext cx="1766112" cy="261610"/>
          </a:xfrm>
          <a:prstGeom prst="rect">
            <a:avLst/>
          </a:prstGeom>
          <a:noFill/>
        </p:spPr>
        <p:txBody>
          <a:bodyPr wrap="square" rtlCol="0">
            <a:spAutoFit/>
          </a:bodyPr>
          <a:lstStyle/>
          <a:p>
            <a:pPr algn="ctr"/>
            <a:r>
              <a:rPr lang="en-AU" sz="1100" dirty="0">
                <a:solidFill>
                  <a:schemeClr val="bg1"/>
                </a:solidFill>
              </a:rPr>
              <a:t>Conclusions</a:t>
            </a:r>
          </a:p>
        </p:txBody>
      </p:sp>
      <p:sp>
        <p:nvSpPr>
          <p:cNvPr id="28" name="Slide Number Placeholder 27">
            <a:extLst>
              <a:ext uri="{FF2B5EF4-FFF2-40B4-BE49-F238E27FC236}">
                <a16:creationId xmlns:a16="http://schemas.microsoft.com/office/drawing/2014/main" id="{11AFD8E8-E8E1-497B-A5B6-607B3846D5AE}"/>
              </a:ext>
            </a:extLst>
          </p:cNvPr>
          <p:cNvSpPr>
            <a:spLocks noGrp="1"/>
          </p:cNvSpPr>
          <p:nvPr>
            <p:ph type="sldNum" sz="quarter" idx="10"/>
          </p:nvPr>
        </p:nvSpPr>
        <p:spPr/>
        <p:txBody>
          <a:bodyPr/>
          <a:lstStyle/>
          <a:p>
            <a:pPr algn="ctr"/>
            <a:r>
              <a:rPr lang="en-AU" dirty="0"/>
              <a:t>21</a:t>
            </a:r>
          </a:p>
        </p:txBody>
      </p:sp>
      <p:sp>
        <p:nvSpPr>
          <p:cNvPr id="30" name="Content Placeholder 2">
            <a:extLst>
              <a:ext uri="{FF2B5EF4-FFF2-40B4-BE49-F238E27FC236}">
                <a16:creationId xmlns:a16="http://schemas.microsoft.com/office/drawing/2014/main" id="{37B80B21-0729-407D-9EA5-D7A0806CAE6F}"/>
              </a:ext>
            </a:extLst>
          </p:cNvPr>
          <p:cNvSpPr txBox="1">
            <a:spLocks/>
          </p:cNvSpPr>
          <p:nvPr/>
        </p:nvSpPr>
        <p:spPr>
          <a:xfrm>
            <a:off x="457200" y="1544335"/>
            <a:ext cx="8229600" cy="4886945"/>
          </a:xfrm>
          <a:prstGeom prst="rect">
            <a:avLst/>
          </a:prstGeom>
        </p:spPr>
        <p:txBody>
          <a:bodyPr>
            <a:normAutofit/>
          </a:bodyPr>
          <a:lst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a:lstStyle>
          <a:p>
            <a:pPr marL="0" indent="0">
              <a:lnSpc>
                <a:spcPct val="150000"/>
              </a:lnSpc>
              <a:buNone/>
            </a:pPr>
            <a:r>
              <a:rPr lang="en-US" sz="2200" dirty="0"/>
              <a:t>Main two assurance standards used in practice: </a:t>
            </a:r>
          </a:p>
          <a:p>
            <a:pPr marL="457200" indent="-457200">
              <a:lnSpc>
                <a:spcPct val="150000"/>
              </a:lnSpc>
              <a:buFont typeface="+mj-lt"/>
              <a:buAutoNum type="arabicPeriod"/>
            </a:pPr>
            <a:r>
              <a:rPr lang="en-US" sz="2200" dirty="0"/>
              <a:t>(IAASB) ISAE 3000 and related standards (ISAE 3410 on </a:t>
            </a:r>
            <a:r>
              <a:rPr lang="en-US" sz="2200" dirty="0" err="1"/>
              <a:t>GhG</a:t>
            </a:r>
            <a:r>
              <a:rPr lang="en-US" sz="2200" dirty="0"/>
              <a:t>), and </a:t>
            </a:r>
          </a:p>
          <a:p>
            <a:pPr marL="457200" indent="-457200">
              <a:lnSpc>
                <a:spcPct val="150000"/>
              </a:lnSpc>
              <a:buFont typeface="+mj-lt"/>
              <a:buAutoNum type="arabicPeriod"/>
            </a:pPr>
            <a:r>
              <a:rPr lang="en-US" sz="2200" dirty="0"/>
              <a:t>AA1000 Assurance Standard (2020).</a:t>
            </a:r>
          </a:p>
          <a:p>
            <a:pPr marL="0" indent="0">
              <a:lnSpc>
                <a:spcPct val="150000"/>
              </a:lnSpc>
              <a:buNone/>
            </a:pPr>
            <a:endParaRPr lang="en-US" sz="2200" dirty="0"/>
          </a:p>
          <a:p>
            <a:pPr marL="358775" indent="-358775">
              <a:lnSpc>
                <a:spcPct val="150000"/>
              </a:lnSpc>
            </a:pPr>
            <a:r>
              <a:rPr lang="en-US" sz="2200" dirty="0"/>
              <a:t>Accounting profession tends to use IAASB </a:t>
            </a:r>
          </a:p>
          <a:p>
            <a:pPr marL="358775" indent="-358775">
              <a:lnSpc>
                <a:spcPct val="150000"/>
              </a:lnSpc>
            </a:pPr>
            <a:r>
              <a:rPr lang="en-US" sz="2200" dirty="0"/>
              <a:t>IAASB encourage other users</a:t>
            </a:r>
          </a:p>
          <a:p>
            <a:pPr marL="358775" indent="-358775">
              <a:lnSpc>
                <a:spcPct val="150000"/>
              </a:lnSpc>
            </a:pPr>
            <a:r>
              <a:rPr lang="en-US" sz="2200" dirty="0"/>
              <a:t>Sometimes both used</a:t>
            </a:r>
          </a:p>
        </p:txBody>
      </p:sp>
      <p:sp>
        <p:nvSpPr>
          <p:cNvPr id="16" name="TextBox 15">
            <a:extLst>
              <a:ext uri="{FF2B5EF4-FFF2-40B4-BE49-F238E27FC236}">
                <a16:creationId xmlns:a16="http://schemas.microsoft.com/office/drawing/2014/main" id="{574B98F2-D066-4D94-AE0F-F10CE8147E9D}"/>
              </a:ext>
            </a:extLst>
          </p:cNvPr>
          <p:cNvSpPr txBox="1"/>
          <p:nvPr/>
        </p:nvSpPr>
        <p:spPr>
          <a:xfrm>
            <a:off x="5528926" y="132835"/>
            <a:ext cx="1766112" cy="261610"/>
          </a:xfrm>
          <a:prstGeom prst="rect">
            <a:avLst/>
          </a:prstGeom>
          <a:noFill/>
        </p:spPr>
        <p:txBody>
          <a:bodyPr wrap="square" rtlCol="0">
            <a:spAutoFit/>
          </a:bodyPr>
          <a:lstStyle/>
          <a:p>
            <a:pPr algn="ctr"/>
            <a:r>
              <a:rPr lang="en-AU" sz="1100" dirty="0">
                <a:solidFill>
                  <a:schemeClr val="bg1"/>
                </a:solidFill>
              </a:rPr>
              <a:t>NFI assurance research</a:t>
            </a:r>
          </a:p>
        </p:txBody>
      </p:sp>
    </p:spTree>
    <p:extLst>
      <p:ext uri="{BB962C8B-B14F-4D97-AF65-F5344CB8AC3E}">
        <p14:creationId xmlns:p14="http://schemas.microsoft.com/office/powerpoint/2010/main" val="1707596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37B60-7D33-4B37-BB56-717BEA2B2CB1}"/>
              </a:ext>
            </a:extLst>
          </p:cNvPr>
          <p:cNvSpPr>
            <a:spLocks noGrp="1"/>
          </p:cNvSpPr>
          <p:nvPr>
            <p:ph type="title"/>
          </p:nvPr>
        </p:nvSpPr>
        <p:spPr>
          <a:xfrm>
            <a:off x="113466" y="634438"/>
            <a:ext cx="8897045" cy="909897"/>
          </a:xfrm>
        </p:spPr>
        <p:txBody>
          <a:bodyPr>
            <a:noAutofit/>
          </a:bodyPr>
          <a:lstStyle/>
          <a:p>
            <a:pPr marL="0" indent="0" algn="ctr">
              <a:buNone/>
            </a:pPr>
            <a:r>
              <a:rPr lang="en-US" sz="3200" dirty="0">
                <a:solidFill>
                  <a:srgbClr val="85293F"/>
                </a:solidFill>
              </a:rPr>
              <a:t>IAASB: NFI Assurance</a:t>
            </a:r>
            <a:endParaRPr lang="en-US" sz="2000" dirty="0">
              <a:latin typeface="Arial" panose="020B0604020202020204" pitchFamily="34" charset="0"/>
              <a:cs typeface="Arial" panose="020B0604020202020204" pitchFamily="34" charset="0"/>
            </a:endParaRPr>
          </a:p>
        </p:txBody>
      </p:sp>
      <p:sp>
        <p:nvSpPr>
          <p:cNvPr id="5" name="Rectangle: Top Corners Rounded 4">
            <a:extLst>
              <a:ext uri="{FF2B5EF4-FFF2-40B4-BE49-F238E27FC236}">
                <a16:creationId xmlns:a16="http://schemas.microsoft.com/office/drawing/2014/main" id="{976166BA-9E91-4F09-B175-BAC074499F70}"/>
              </a:ext>
            </a:extLst>
          </p:cNvPr>
          <p:cNvSpPr/>
          <p:nvPr/>
        </p:nvSpPr>
        <p:spPr>
          <a:xfrm flipV="1">
            <a:off x="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6" name="Rectangle: Top Corners Rounded 5">
            <a:extLst>
              <a:ext uri="{FF2B5EF4-FFF2-40B4-BE49-F238E27FC236}">
                <a16:creationId xmlns:a16="http://schemas.microsoft.com/office/drawing/2014/main" id="{8145B83F-AA41-4702-9BBA-1C0466658298}"/>
              </a:ext>
            </a:extLst>
          </p:cNvPr>
          <p:cNvSpPr/>
          <p:nvPr/>
        </p:nvSpPr>
        <p:spPr>
          <a:xfrm flipV="1">
            <a:off x="183722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Top Corners Rounded 7">
            <a:extLst>
              <a:ext uri="{FF2B5EF4-FFF2-40B4-BE49-F238E27FC236}">
                <a16:creationId xmlns:a16="http://schemas.microsoft.com/office/drawing/2014/main" id="{9F1AC498-D0DE-4B47-85D0-2AFBB2CEA4B5}"/>
              </a:ext>
            </a:extLst>
          </p:cNvPr>
          <p:cNvSpPr/>
          <p:nvPr/>
        </p:nvSpPr>
        <p:spPr>
          <a:xfrm flipV="1">
            <a:off x="3674440" y="-6821"/>
            <a:ext cx="1766112" cy="527282"/>
          </a:xfrm>
          <a:prstGeom prst="round2SameRect">
            <a:avLst/>
          </a:prstGeom>
          <a:solidFill>
            <a:srgbClr val="ED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Top Corners Rounded 8">
            <a:extLst>
              <a:ext uri="{FF2B5EF4-FFF2-40B4-BE49-F238E27FC236}">
                <a16:creationId xmlns:a16="http://schemas.microsoft.com/office/drawing/2014/main" id="{3A77B8AB-4509-4AE7-BCB2-E5BDC8EC127D}"/>
              </a:ext>
            </a:extLst>
          </p:cNvPr>
          <p:cNvSpPr/>
          <p:nvPr/>
        </p:nvSpPr>
        <p:spPr>
          <a:xfrm flipV="1">
            <a:off x="5526164"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Top Corners Rounded 9">
            <a:extLst>
              <a:ext uri="{FF2B5EF4-FFF2-40B4-BE49-F238E27FC236}">
                <a16:creationId xmlns:a16="http://schemas.microsoft.com/office/drawing/2014/main" id="{3335E762-9AEC-440B-B70C-0DC4DA5B9D6A}"/>
              </a:ext>
            </a:extLst>
          </p:cNvPr>
          <p:cNvSpPr/>
          <p:nvPr/>
        </p:nvSpPr>
        <p:spPr>
          <a:xfrm flipV="1">
            <a:off x="7377888"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E660B146-DDCE-4691-A99B-40AA1A7BA9D6}"/>
              </a:ext>
            </a:extLst>
          </p:cNvPr>
          <p:cNvSpPr txBox="1"/>
          <p:nvPr/>
        </p:nvSpPr>
        <p:spPr>
          <a:xfrm>
            <a:off x="0" y="48197"/>
            <a:ext cx="1766112" cy="430887"/>
          </a:xfrm>
          <a:prstGeom prst="rect">
            <a:avLst/>
          </a:prstGeom>
          <a:noFill/>
        </p:spPr>
        <p:txBody>
          <a:bodyPr wrap="square" rtlCol="0">
            <a:spAutoFit/>
          </a:bodyPr>
          <a:lstStyle/>
          <a:p>
            <a:pPr algn="ctr"/>
            <a:r>
              <a:rPr lang="en-AU" sz="1100" dirty="0">
                <a:solidFill>
                  <a:schemeClr val="bg1"/>
                </a:solidFill>
              </a:rPr>
              <a:t>Developing credibility and trust</a:t>
            </a:r>
          </a:p>
        </p:txBody>
      </p:sp>
      <p:sp>
        <p:nvSpPr>
          <p:cNvPr id="12" name="TextBox 11">
            <a:extLst>
              <a:ext uri="{FF2B5EF4-FFF2-40B4-BE49-F238E27FC236}">
                <a16:creationId xmlns:a16="http://schemas.microsoft.com/office/drawing/2014/main" id="{A776AED5-A633-40D7-9471-4233C4370F70}"/>
              </a:ext>
            </a:extLst>
          </p:cNvPr>
          <p:cNvSpPr txBox="1"/>
          <p:nvPr/>
        </p:nvSpPr>
        <p:spPr>
          <a:xfrm>
            <a:off x="1837220" y="48197"/>
            <a:ext cx="1766112" cy="430887"/>
          </a:xfrm>
          <a:prstGeom prst="rect">
            <a:avLst/>
          </a:prstGeom>
          <a:noFill/>
        </p:spPr>
        <p:txBody>
          <a:bodyPr wrap="square" rtlCol="0">
            <a:spAutoFit/>
          </a:bodyPr>
          <a:lstStyle/>
          <a:p>
            <a:pPr algn="ctr"/>
            <a:r>
              <a:rPr lang="en-US" sz="1100" dirty="0">
                <a:solidFill>
                  <a:schemeClr val="bg1"/>
                </a:solidFill>
              </a:rPr>
              <a:t>Current reporting trends and drivers</a:t>
            </a:r>
            <a:endParaRPr lang="en-AU" sz="1100" dirty="0">
              <a:solidFill>
                <a:schemeClr val="bg1"/>
              </a:solidFill>
            </a:endParaRPr>
          </a:p>
        </p:txBody>
      </p:sp>
      <p:sp>
        <p:nvSpPr>
          <p:cNvPr id="13" name="TextBox 12">
            <a:extLst>
              <a:ext uri="{FF2B5EF4-FFF2-40B4-BE49-F238E27FC236}">
                <a16:creationId xmlns:a16="http://schemas.microsoft.com/office/drawing/2014/main" id="{1EBECE11-1053-4667-87B4-76CC78DFA9F6}"/>
              </a:ext>
            </a:extLst>
          </p:cNvPr>
          <p:cNvSpPr txBox="1"/>
          <p:nvPr/>
        </p:nvSpPr>
        <p:spPr>
          <a:xfrm>
            <a:off x="3683876" y="48197"/>
            <a:ext cx="1766112" cy="430887"/>
          </a:xfrm>
          <a:prstGeom prst="rect">
            <a:avLst/>
          </a:prstGeom>
          <a:noFill/>
        </p:spPr>
        <p:txBody>
          <a:bodyPr wrap="square" rtlCol="0">
            <a:spAutoFit/>
          </a:bodyPr>
          <a:lstStyle/>
          <a:p>
            <a:pPr algn="ctr"/>
            <a:r>
              <a:rPr lang="en-US" sz="1100" b="1" dirty="0"/>
              <a:t>Current assurance standards and the IAASB</a:t>
            </a:r>
            <a:endParaRPr lang="en-AU" sz="1100" b="1" dirty="0"/>
          </a:p>
        </p:txBody>
      </p:sp>
      <p:sp>
        <p:nvSpPr>
          <p:cNvPr id="15" name="TextBox 14">
            <a:extLst>
              <a:ext uri="{FF2B5EF4-FFF2-40B4-BE49-F238E27FC236}">
                <a16:creationId xmlns:a16="http://schemas.microsoft.com/office/drawing/2014/main" id="{03D284CA-E492-4DEC-8973-3DDEBCBB259B}"/>
              </a:ext>
            </a:extLst>
          </p:cNvPr>
          <p:cNvSpPr txBox="1"/>
          <p:nvPr/>
        </p:nvSpPr>
        <p:spPr>
          <a:xfrm>
            <a:off x="7380650" y="126015"/>
            <a:ext cx="1766112" cy="261610"/>
          </a:xfrm>
          <a:prstGeom prst="rect">
            <a:avLst/>
          </a:prstGeom>
          <a:noFill/>
        </p:spPr>
        <p:txBody>
          <a:bodyPr wrap="square" rtlCol="0">
            <a:spAutoFit/>
          </a:bodyPr>
          <a:lstStyle/>
          <a:p>
            <a:pPr algn="ctr"/>
            <a:r>
              <a:rPr lang="en-AU" sz="1100" dirty="0">
                <a:solidFill>
                  <a:schemeClr val="bg1"/>
                </a:solidFill>
              </a:rPr>
              <a:t>Conclusions</a:t>
            </a:r>
          </a:p>
        </p:txBody>
      </p:sp>
      <p:sp>
        <p:nvSpPr>
          <p:cNvPr id="28" name="Slide Number Placeholder 27">
            <a:extLst>
              <a:ext uri="{FF2B5EF4-FFF2-40B4-BE49-F238E27FC236}">
                <a16:creationId xmlns:a16="http://schemas.microsoft.com/office/drawing/2014/main" id="{11AFD8E8-E8E1-497B-A5B6-607B3846D5AE}"/>
              </a:ext>
            </a:extLst>
          </p:cNvPr>
          <p:cNvSpPr>
            <a:spLocks noGrp="1"/>
          </p:cNvSpPr>
          <p:nvPr>
            <p:ph type="sldNum" sz="quarter" idx="10"/>
          </p:nvPr>
        </p:nvSpPr>
        <p:spPr/>
        <p:txBody>
          <a:bodyPr/>
          <a:lstStyle/>
          <a:p>
            <a:pPr algn="ctr"/>
            <a:r>
              <a:rPr lang="en-AU" dirty="0"/>
              <a:t>22</a:t>
            </a:r>
          </a:p>
        </p:txBody>
      </p:sp>
      <p:sp>
        <p:nvSpPr>
          <p:cNvPr id="16" name="Text Placeholder 2">
            <a:extLst>
              <a:ext uri="{FF2B5EF4-FFF2-40B4-BE49-F238E27FC236}">
                <a16:creationId xmlns:a16="http://schemas.microsoft.com/office/drawing/2014/main" id="{94747213-AAAF-4ECF-BD46-38C7F3EEA881}"/>
              </a:ext>
            </a:extLst>
          </p:cNvPr>
          <p:cNvSpPr txBox="1">
            <a:spLocks/>
          </p:cNvSpPr>
          <p:nvPr/>
        </p:nvSpPr>
        <p:spPr>
          <a:xfrm>
            <a:off x="265336" y="2011701"/>
            <a:ext cx="2362961" cy="461189"/>
          </a:xfrm>
          <a:prstGeom prst="rect">
            <a:avLst/>
          </a:prstGeom>
        </p:spPr>
        <p:txBody>
          <a:bodyPr>
            <a:normAutofit/>
          </a:bodyPr>
          <a:lst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a:lstStyle>
          <a:p>
            <a:pPr marL="0" indent="0" algn="ctr">
              <a:buNone/>
            </a:pPr>
            <a:r>
              <a:rPr lang="en-US" sz="2400" b="1" u="sng" dirty="0">
                <a:solidFill>
                  <a:srgbClr val="083862"/>
                </a:solidFill>
              </a:rPr>
              <a:t>Authoritative</a:t>
            </a:r>
          </a:p>
        </p:txBody>
      </p:sp>
      <p:sp>
        <p:nvSpPr>
          <p:cNvPr id="17" name="Content Placeholder 3">
            <a:extLst>
              <a:ext uri="{FF2B5EF4-FFF2-40B4-BE49-F238E27FC236}">
                <a16:creationId xmlns:a16="http://schemas.microsoft.com/office/drawing/2014/main" id="{9C0EDCEA-1EF7-429D-8704-8B189554350F}"/>
              </a:ext>
            </a:extLst>
          </p:cNvPr>
          <p:cNvSpPr txBox="1">
            <a:spLocks/>
          </p:cNvSpPr>
          <p:nvPr/>
        </p:nvSpPr>
        <p:spPr>
          <a:xfrm>
            <a:off x="265336" y="2516268"/>
            <a:ext cx="2362961" cy="2774392"/>
          </a:xfrm>
          <a:prstGeom prst="rect">
            <a:avLst/>
          </a:prstGeom>
        </p:spPr>
        <p:txBody>
          <a:bodyPr>
            <a:noAutofit/>
          </a:bodyPr>
          <a:lst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a:lstStyle>
          <a:p>
            <a:pPr marL="260604" indent="-260604">
              <a:lnSpc>
                <a:spcPct val="120000"/>
              </a:lnSpc>
              <a:spcBef>
                <a:spcPts val="450"/>
              </a:spcBef>
            </a:pPr>
            <a:r>
              <a:rPr lang="en-US" dirty="0"/>
              <a:t>ISAE 3000 (Revised) – Other than audits or reviews of historical financial information </a:t>
            </a:r>
          </a:p>
          <a:p>
            <a:pPr marL="260604" indent="-260604">
              <a:lnSpc>
                <a:spcPct val="120000"/>
              </a:lnSpc>
              <a:spcBef>
                <a:spcPts val="450"/>
              </a:spcBef>
            </a:pPr>
            <a:r>
              <a:rPr lang="en-US" dirty="0"/>
              <a:t>ISAE 3410 – Greenhouse Gas Statements</a:t>
            </a:r>
          </a:p>
        </p:txBody>
      </p:sp>
      <p:sp>
        <p:nvSpPr>
          <p:cNvPr id="18" name="Text Placeholder 4">
            <a:extLst>
              <a:ext uri="{FF2B5EF4-FFF2-40B4-BE49-F238E27FC236}">
                <a16:creationId xmlns:a16="http://schemas.microsoft.com/office/drawing/2014/main" id="{0D9FA421-C0F6-4824-90CC-924271A4778F}"/>
              </a:ext>
            </a:extLst>
          </p:cNvPr>
          <p:cNvSpPr txBox="1">
            <a:spLocks/>
          </p:cNvSpPr>
          <p:nvPr/>
        </p:nvSpPr>
        <p:spPr>
          <a:xfrm>
            <a:off x="6325400" y="2011702"/>
            <a:ext cx="2564216" cy="504566"/>
          </a:xfrm>
          <a:prstGeom prst="rect">
            <a:avLst/>
          </a:prstGeom>
        </p:spPr>
        <p:txBody>
          <a:bodyPr>
            <a:normAutofit/>
          </a:bodyPr>
          <a:lst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a:lstStyle>
          <a:p>
            <a:pPr marL="0" indent="0" algn="ctr">
              <a:buNone/>
            </a:pPr>
            <a:r>
              <a:rPr lang="en-US" sz="2400" b="1" u="sng" dirty="0">
                <a:solidFill>
                  <a:srgbClr val="083862"/>
                </a:solidFill>
              </a:rPr>
              <a:t>Non-Authoritative</a:t>
            </a:r>
          </a:p>
        </p:txBody>
      </p:sp>
      <p:sp>
        <p:nvSpPr>
          <p:cNvPr id="19" name="Content Placeholder 5">
            <a:extLst>
              <a:ext uri="{FF2B5EF4-FFF2-40B4-BE49-F238E27FC236}">
                <a16:creationId xmlns:a16="http://schemas.microsoft.com/office/drawing/2014/main" id="{016FD957-B83B-411E-B4C1-8554FC889864}"/>
              </a:ext>
            </a:extLst>
          </p:cNvPr>
          <p:cNvSpPr txBox="1">
            <a:spLocks/>
          </p:cNvSpPr>
          <p:nvPr/>
        </p:nvSpPr>
        <p:spPr>
          <a:xfrm>
            <a:off x="6325401" y="2516267"/>
            <a:ext cx="2564216" cy="2644178"/>
          </a:xfrm>
          <a:prstGeom prst="rect">
            <a:avLst/>
          </a:prstGeom>
        </p:spPr>
        <p:txBody>
          <a:bodyPr>
            <a:noAutofit/>
          </a:bodyPr>
          <a:lst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a:lstStyle>
          <a:p>
            <a:pPr marL="260604" indent="-260604">
              <a:spcBef>
                <a:spcPts val="450"/>
              </a:spcBef>
            </a:pPr>
            <a:r>
              <a:rPr lang="en-US" dirty="0"/>
              <a:t>Guidance: Extended External Reporting (EER) Assurance Engagements (Approved March 2021)</a:t>
            </a:r>
          </a:p>
          <a:p>
            <a:pPr marL="260604" indent="-260604">
              <a:spcBef>
                <a:spcPts val="450"/>
              </a:spcBef>
            </a:pPr>
            <a:r>
              <a:rPr lang="en-US" dirty="0"/>
              <a:t>2x further items of support material</a:t>
            </a:r>
          </a:p>
          <a:p>
            <a:pPr marL="260604" indent="-260604">
              <a:spcBef>
                <a:spcPts val="450"/>
              </a:spcBef>
            </a:pPr>
            <a:r>
              <a:rPr lang="en-US" dirty="0"/>
              <a:t>Continue to monitor</a:t>
            </a:r>
          </a:p>
        </p:txBody>
      </p:sp>
      <p:sp>
        <p:nvSpPr>
          <p:cNvPr id="20" name="Arrow: Left-Right 19">
            <a:extLst>
              <a:ext uri="{FF2B5EF4-FFF2-40B4-BE49-F238E27FC236}">
                <a16:creationId xmlns:a16="http://schemas.microsoft.com/office/drawing/2014/main" id="{257A1F91-33B6-4D9B-847A-46565138FFD3}"/>
              </a:ext>
            </a:extLst>
          </p:cNvPr>
          <p:cNvSpPr/>
          <p:nvPr/>
        </p:nvSpPr>
        <p:spPr>
          <a:xfrm>
            <a:off x="2941739" y="2702205"/>
            <a:ext cx="3070220" cy="2083888"/>
          </a:xfrm>
          <a:prstGeom prst="leftRightArrow">
            <a:avLst>
              <a:gd name="adj1" fmla="val 61527"/>
              <a:gd name="adj2" fmla="val 26369"/>
            </a:avLst>
          </a:prstGeom>
          <a:solidFill>
            <a:srgbClr val="083862"/>
          </a:solidFill>
          <a:ln>
            <a:solidFill>
              <a:srgbClr val="08386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ISAE 3000 (Revised)</a:t>
            </a:r>
          </a:p>
          <a:p>
            <a:pPr algn="ctr"/>
            <a:r>
              <a:rPr lang="en-US" b="1" dirty="0">
                <a:latin typeface="Arial" panose="020B0604020202020204" pitchFamily="34" charset="0"/>
                <a:cs typeface="Arial" panose="020B0604020202020204" pitchFamily="34" charset="0"/>
              </a:rPr>
              <a:t>Assurance Engagements</a:t>
            </a:r>
          </a:p>
        </p:txBody>
      </p:sp>
      <p:sp>
        <p:nvSpPr>
          <p:cNvPr id="21" name="TextBox 20">
            <a:extLst>
              <a:ext uri="{FF2B5EF4-FFF2-40B4-BE49-F238E27FC236}">
                <a16:creationId xmlns:a16="http://schemas.microsoft.com/office/drawing/2014/main" id="{BD82DA18-605E-4AC9-B539-A28D67E5F749}"/>
              </a:ext>
            </a:extLst>
          </p:cNvPr>
          <p:cNvSpPr txBox="1"/>
          <p:nvPr/>
        </p:nvSpPr>
        <p:spPr>
          <a:xfrm>
            <a:off x="5528926" y="132835"/>
            <a:ext cx="1766112" cy="261610"/>
          </a:xfrm>
          <a:prstGeom prst="rect">
            <a:avLst/>
          </a:prstGeom>
          <a:noFill/>
        </p:spPr>
        <p:txBody>
          <a:bodyPr wrap="square" rtlCol="0">
            <a:spAutoFit/>
          </a:bodyPr>
          <a:lstStyle/>
          <a:p>
            <a:pPr algn="ctr"/>
            <a:r>
              <a:rPr lang="en-AU" sz="1100" dirty="0">
                <a:solidFill>
                  <a:schemeClr val="bg1"/>
                </a:solidFill>
              </a:rPr>
              <a:t>NFI assurance research</a:t>
            </a:r>
          </a:p>
        </p:txBody>
      </p:sp>
    </p:spTree>
    <p:extLst>
      <p:ext uri="{BB962C8B-B14F-4D97-AF65-F5344CB8AC3E}">
        <p14:creationId xmlns:p14="http://schemas.microsoft.com/office/powerpoint/2010/main" val="1105314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37B60-7D33-4B37-BB56-717BEA2B2CB1}"/>
              </a:ext>
            </a:extLst>
          </p:cNvPr>
          <p:cNvSpPr>
            <a:spLocks noGrp="1"/>
          </p:cNvSpPr>
          <p:nvPr>
            <p:ph type="title"/>
          </p:nvPr>
        </p:nvSpPr>
        <p:spPr>
          <a:xfrm>
            <a:off x="113466" y="634438"/>
            <a:ext cx="8897045" cy="909897"/>
          </a:xfrm>
        </p:spPr>
        <p:txBody>
          <a:bodyPr>
            <a:noAutofit/>
          </a:bodyPr>
          <a:lstStyle/>
          <a:p>
            <a:pPr marL="0" indent="0" algn="ctr">
              <a:buNone/>
            </a:pPr>
            <a:r>
              <a:rPr lang="en-US" sz="3200" dirty="0">
                <a:solidFill>
                  <a:srgbClr val="85293F"/>
                </a:solidFill>
              </a:rPr>
              <a:t>Challenges for assurance</a:t>
            </a:r>
          </a:p>
        </p:txBody>
      </p:sp>
      <p:sp>
        <p:nvSpPr>
          <p:cNvPr id="5" name="Rectangle: Top Corners Rounded 4">
            <a:extLst>
              <a:ext uri="{FF2B5EF4-FFF2-40B4-BE49-F238E27FC236}">
                <a16:creationId xmlns:a16="http://schemas.microsoft.com/office/drawing/2014/main" id="{976166BA-9E91-4F09-B175-BAC074499F70}"/>
              </a:ext>
            </a:extLst>
          </p:cNvPr>
          <p:cNvSpPr/>
          <p:nvPr/>
        </p:nvSpPr>
        <p:spPr>
          <a:xfrm flipV="1">
            <a:off x="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6" name="Rectangle: Top Corners Rounded 5">
            <a:extLst>
              <a:ext uri="{FF2B5EF4-FFF2-40B4-BE49-F238E27FC236}">
                <a16:creationId xmlns:a16="http://schemas.microsoft.com/office/drawing/2014/main" id="{8145B83F-AA41-4702-9BBA-1C0466658298}"/>
              </a:ext>
            </a:extLst>
          </p:cNvPr>
          <p:cNvSpPr/>
          <p:nvPr/>
        </p:nvSpPr>
        <p:spPr>
          <a:xfrm flipV="1">
            <a:off x="183722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Top Corners Rounded 7">
            <a:extLst>
              <a:ext uri="{FF2B5EF4-FFF2-40B4-BE49-F238E27FC236}">
                <a16:creationId xmlns:a16="http://schemas.microsoft.com/office/drawing/2014/main" id="{9F1AC498-D0DE-4B47-85D0-2AFBB2CEA4B5}"/>
              </a:ext>
            </a:extLst>
          </p:cNvPr>
          <p:cNvSpPr/>
          <p:nvPr/>
        </p:nvSpPr>
        <p:spPr>
          <a:xfrm flipV="1">
            <a:off x="3674440" y="-6821"/>
            <a:ext cx="1766112" cy="527282"/>
          </a:xfrm>
          <a:prstGeom prst="round2SameRect">
            <a:avLst/>
          </a:prstGeom>
          <a:solidFill>
            <a:srgbClr val="ED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Top Corners Rounded 8">
            <a:extLst>
              <a:ext uri="{FF2B5EF4-FFF2-40B4-BE49-F238E27FC236}">
                <a16:creationId xmlns:a16="http://schemas.microsoft.com/office/drawing/2014/main" id="{3A77B8AB-4509-4AE7-BCB2-E5BDC8EC127D}"/>
              </a:ext>
            </a:extLst>
          </p:cNvPr>
          <p:cNvSpPr/>
          <p:nvPr/>
        </p:nvSpPr>
        <p:spPr>
          <a:xfrm flipV="1">
            <a:off x="5526164"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Top Corners Rounded 9">
            <a:extLst>
              <a:ext uri="{FF2B5EF4-FFF2-40B4-BE49-F238E27FC236}">
                <a16:creationId xmlns:a16="http://schemas.microsoft.com/office/drawing/2014/main" id="{3335E762-9AEC-440B-B70C-0DC4DA5B9D6A}"/>
              </a:ext>
            </a:extLst>
          </p:cNvPr>
          <p:cNvSpPr/>
          <p:nvPr/>
        </p:nvSpPr>
        <p:spPr>
          <a:xfrm flipV="1">
            <a:off x="7377888"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E660B146-DDCE-4691-A99B-40AA1A7BA9D6}"/>
              </a:ext>
            </a:extLst>
          </p:cNvPr>
          <p:cNvSpPr txBox="1"/>
          <p:nvPr/>
        </p:nvSpPr>
        <p:spPr>
          <a:xfrm>
            <a:off x="0" y="48197"/>
            <a:ext cx="1766112" cy="430887"/>
          </a:xfrm>
          <a:prstGeom prst="rect">
            <a:avLst/>
          </a:prstGeom>
          <a:noFill/>
        </p:spPr>
        <p:txBody>
          <a:bodyPr wrap="square" rtlCol="0">
            <a:spAutoFit/>
          </a:bodyPr>
          <a:lstStyle/>
          <a:p>
            <a:pPr algn="ctr"/>
            <a:r>
              <a:rPr lang="en-AU" sz="1100" dirty="0">
                <a:solidFill>
                  <a:schemeClr val="bg1"/>
                </a:solidFill>
              </a:rPr>
              <a:t>Developing credibility and trust</a:t>
            </a:r>
          </a:p>
        </p:txBody>
      </p:sp>
      <p:sp>
        <p:nvSpPr>
          <p:cNvPr id="12" name="TextBox 11">
            <a:extLst>
              <a:ext uri="{FF2B5EF4-FFF2-40B4-BE49-F238E27FC236}">
                <a16:creationId xmlns:a16="http://schemas.microsoft.com/office/drawing/2014/main" id="{A776AED5-A633-40D7-9471-4233C4370F70}"/>
              </a:ext>
            </a:extLst>
          </p:cNvPr>
          <p:cNvSpPr txBox="1"/>
          <p:nvPr/>
        </p:nvSpPr>
        <p:spPr>
          <a:xfrm>
            <a:off x="1837220" y="48197"/>
            <a:ext cx="1766112" cy="430887"/>
          </a:xfrm>
          <a:prstGeom prst="rect">
            <a:avLst/>
          </a:prstGeom>
          <a:noFill/>
        </p:spPr>
        <p:txBody>
          <a:bodyPr wrap="square" rtlCol="0">
            <a:spAutoFit/>
          </a:bodyPr>
          <a:lstStyle/>
          <a:p>
            <a:pPr algn="ctr"/>
            <a:r>
              <a:rPr lang="en-US" sz="1100" dirty="0">
                <a:solidFill>
                  <a:schemeClr val="bg1"/>
                </a:solidFill>
              </a:rPr>
              <a:t>Current reporting trends and drivers</a:t>
            </a:r>
            <a:endParaRPr lang="en-AU" sz="1100" dirty="0">
              <a:solidFill>
                <a:schemeClr val="bg1"/>
              </a:solidFill>
            </a:endParaRPr>
          </a:p>
        </p:txBody>
      </p:sp>
      <p:sp>
        <p:nvSpPr>
          <p:cNvPr id="13" name="TextBox 12">
            <a:extLst>
              <a:ext uri="{FF2B5EF4-FFF2-40B4-BE49-F238E27FC236}">
                <a16:creationId xmlns:a16="http://schemas.microsoft.com/office/drawing/2014/main" id="{1EBECE11-1053-4667-87B4-76CC78DFA9F6}"/>
              </a:ext>
            </a:extLst>
          </p:cNvPr>
          <p:cNvSpPr txBox="1"/>
          <p:nvPr/>
        </p:nvSpPr>
        <p:spPr>
          <a:xfrm>
            <a:off x="3683876" y="48197"/>
            <a:ext cx="1766112" cy="430887"/>
          </a:xfrm>
          <a:prstGeom prst="rect">
            <a:avLst/>
          </a:prstGeom>
          <a:noFill/>
        </p:spPr>
        <p:txBody>
          <a:bodyPr wrap="square" rtlCol="0">
            <a:spAutoFit/>
          </a:bodyPr>
          <a:lstStyle/>
          <a:p>
            <a:pPr algn="ctr"/>
            <a:r>
              <a:rPr lang="en-US" sz="1100" b="1" dirty="0"/>
              <a:t>Current assurance standards and the IAASB</a:t>
            </a:r>
            <a:endParaRPr lang="en-AU" sz="1100" b="1" dirty="0"/>
          </a:p>
        </p:txBody>
      </p:sp>
      <p:sp>
        <p:nvSpPr>
          <p:cNvPr id="15" name="TextBox 14">
            <a:extLst>
              <a:ext uri="{FF2B5EF4-FFF2-40B4-BE49-F238E27FC236}">
                <a16:creationId xmlns:a16="http://schemas.microsoft.com/office/drawing/2014/main" id="{03D284CA-E492-4DEC-8973-3DDEBCBB259B}"/>
              </a:ext>
            </a:extLst>
          </p:cNvPr>
          <p:cNvSpPr txBox="1"/>
          <p:nvPr/>
        </p:nvSpPr>
        <p:spPr>
          <a:xfrm>
            <a:off x="7380650" y="126015"/>
            <a:ext cx="1766112" cy="261610"/>
          </a:xfrm>
          <a:prstGeom prst="rect">
            <a:avLst/>
          </a:prstGeom>
          <a:noFill/>
        </p:spPr>
        <p:txBody>
          <a:bodyPr wrap="square" rtlCol="0">
            <a:spAutoFit/>
          </a:bodyPr>
          <a:lstStyle/>
          <a:p>
            <a:pPr algn="ctr"/>
            <a:r>
              <a:rPr lang="en-AU" sz="1100" dirty="0">
                <a:solidFill>
                  <a:schemeClr val="bg1"/>
                </a:solidFill>
              </a:rPr>
              <a:t>Conclusions</a:t>
            </a:r>
          </a:p>
        </p:txBody>
      </p:sp>
      <p:sp>
        <p:nvSpPr>
          <p:cNvPr id="28" name="Slide Number Placeholder 27">
            <a:extLst>
              <a:ext uri="{FF2B5EF4-FFF2-40B4-BE49-F238E27FC236}">
                <a16:creationId xmlns:a16="http://schemas.microsoft.com/office/drawing/2014/main" id="{11AFD8E8-E8E1-497B-A5B6-607B3846D5AE}"/>
              </a:ext>
            </a:extLst>
          </p:cNvPr>
          <p:cNvSpPr>
            <a:spLocks noGrp="1"/>
          </p:cNvSpPr>
          <p:nvPr>
            <p:ph type="sldNum" sz="quarter" idx="10"/>
          </p:nvPr>
        </p:nvSpPr>
        <p:spPr/>
        <p:txBody>
          <a:bodyPr/>
          <a:lstStyle/>
          <a:p>
            <a:pPr algn="ctr"/>
            <a:r>
              <a:rPr lang="en-AU" dirty="0"/>
              <a:t>23</a:t>
            </a:r>
          </a:p>
        </p:txBody>
      </p:sp>
      <p:sp>
        <p:nvSpPr>
          <p:cNvPr id="21" name="Content Placeholder 2">
            <a:extLst>
              <a:ext uri="{FF2B5EF4-FFF2-40B4-BE49-F238E27FC236}">
                <a16:creationId xmlns:a16="http://schemas.microsoft.com/office/drawing/2014/main" id="{7271C1F7-AC58-455F-90EC-EBB92C6E23ED}"/>
              </a:ext>
            </a:extLst>
          </p:cNvPr>
          <p:cNvSpPr txBox="1">
            <a:spLocks/>
          </p:cNvSpPr>
          <p:nvPr/>
        </p:nvSpPr>
        <p:spPr>
          <a:xfrm>
            <a:off x="457200" y="1486639"/>
            <a:ext cx="8229600" cy="822222"/>
          </a:xfrm>
          <a:prstGeom prst="rect">
            <a:avLst/>
          </a:prstGeom>
        </p:spPr>
        <p:txBody>
          <a:bodyPr>
            <a:normAutofit/>
          </a:bodyPr>
          <a:lst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a:lstStyle>
          <a:p>
            <a:pPr marL="0" indent="0">
              <a:buFont typeface="Arial" panose="020B0604020202020204" pitchFamily="34" charset="0"/>
              <a:buNone/>
              <a:defRPr/>
            </a:pPr>
            <a:r>
              <a:rPr lang="en-AU" sz="2200" dirty="0">
                <a:latin typeface="Calibri" panose="020F0502020204030204" pitchFamily="34" charset="0"/>
                <a:ea typeface="ＭＳ Ｐゴシック" charset="-128"/>
              </a:rPr>
              <a:t>IAASB</a:t>
            </a:r>
            <a:r>
              <a:rPr lang="en-AU" sz="2200" dirty="0">
                <a:latin typeface="Calibri" panose="020F0502020204030204" pitchFamily="34" charset="0"/>
              </a:rPr>
              <a:t> </a:t>
            </a:r>
            <a:r>
              <a:rPr lang="en-AU" sz="2200" dirty="0">
                <a:latin typeface="Calibri" panose="020F0502020204030204" pitchFamily="34" charset="0"/>
                <a:ea typeface="ＭＳ Ｐゴシック" charset="-128"/>
              </a:rPr>
              <a:t>identified ten main challenges in undertaking EER assurance engagements (2016, challenges, 2021 guidance):</a:t>
            </a:r>
          </a:p>
          <a:p>
            <a:pPr marL="0" indent="0">
              <a:buNone/>
            </a:pPr>
            <a:endParaRPr lang="en-US" sz="2200" dirty="0"/>
          </a:p>
        </p:txBody>
      </p:sp>
      <p:sp>
        <p:nvSpPr>
          <p:cNvPr id="22" name="TextBox 21">
            <a:extLst>
              <a:ext uri="{FF2B5EF4-FFF2-40B4-BE49-F238E27FC236}">
                <a16:creationId xmlns:a16="http://schemas.microsoft.com/office/drawing/2014/main" id="{49E7DEDA-63C0-4A10-89B1-D2D4CC774C15}"/>
              </a:ext>
            </a:extLst>
          </p:cNvPr>
          <p:cNvSpPr txBox="1"/>
          <p:nvPr/>
        </p:nvSpPr>
        <p:spPr>
          <a:xfrm>
            <a:off x="232549" y="2247138"/>
            <a:ext cx="4358640" cy="4102533"/>
          </a:xfrm>
          <a:prstGeom prst="rect">
            <a:avLst/>
          </a:prstGeom>
          <a:noFill/>
        </p:spPr>
        <p:txBody>
          <a:bodyPr wrap="square">
            <a:spAutoFit/>
          </a:bodyPr>
          <a:lstStyle/>
          <a:p>
            <a:pPr marL="401638" indent="-392113">
              <a:lnSpc>
                <a:spcPct val="150000"/>
              </a:lnSpc>
              <a:buFont typeface="+mj-lt"/>
              <a:buAutoNum type="arabicPeriod"/>
              <a:defRPr/>
            </a:pPr>
            <a:r>
              <a:rPr lang="en-AU" sz="2200" dirty="0">
                <a:latin typeface="Calibri" panose="020F0502020204030204" pitchFamily="34" charset="0"/>
                <a:ea typeface="ＭＳ Ｐゴシック" charset="-128"/>
              </a:rPr>
              <a:t>Scoping EER assurance engagements </a:t>
            </a:r>
          </a:p>
          <a:p>
            <a:pPr marL="401638" indent="-392113">
              <a:lnSpc>
                <a:spcPct val="150000"/>
              </a:lnSpc>
              <a:buFont typeface="+mj-lt"/>
              <a:buAutoNum type="arabicPeriod"/>
              <a:defRPr/>
            </a:pPr>
            <a:r>
              <a:rPr lang="en-AU" sz="2200" dirty="0">
                <a:latin typeface="Calibri" panose="020F0502020204030204" pitchFamily="34" charset="0"/>
                <a:ea typeface="ＭＳ Ｐゴシック" charset="-128"/>
              </a:rPr>
              <a:t>Suitability of criteria </a:t>
            </a:r>
          </a:p>
          <a:p>
            <a:pPr marL="401638" indent="-392113">
              <a:lnSpc>
                <a:spcPct val="150000"/>
              </a:lnSpc>
              <a:buFont typeface="+mj-lt"/>
              <a:buAutoNum type="arabicPeriod"/>
              <a:defRPr/>
            </a:pPr>
            <a:r>
              <a:rPr lang="en-AU" sz="2200" dirty="0">
                <a:latin typeface="Calibri" panose="020F0502020204030204" pitchFamily="34" charset="0"/>
                <a:ea typeface="ＭＳ Ｐゴシック" charset="-128"/>
              </a:rPr>
              <a:t>Materiality </a:t>
            </a:r>
          </a:p>
          <a:p>
            <a:pPr marL="401638" indent="-392113">
              <a:lnSpc>
                <a:spcPct val="150000"/>
              </a:lnSpc>
              <a:buFont typeface="+mj-lt"/>
              <a:buAutoNum type="arabicPeriod"/>
              <a:defRPr/>
            </a:pPr>
            <a:r>
              <a:rPr lang="en-AU" sz="2200" dirty="0">
                <a:latin typeface="Calibri" panose="020F0502020204030204" pitchFamily="34" charset="0"/>
                <a:ea typeface="ＭＳ Ｐゴシック" charset="-128"/>
              </a:rPr>
              <a:t>Building assertions in planning and performing the engagement </a:t>
            </a:r>
          </a:p>
          <a:p>
            <a:pPr marL="401638" indent="-392113">
              <a:lnSpc>
                <a:spcPct val="150000"/>
              </a:lnSpc>
              <a:buFont typeface="Arial" panose="020B0604020202020204" pitchFamily="34" charset="0"/>
              <a:buNone/>
              <a:defRPr/>
            </a:pPr>
            <a:r>
              <a:rPr lang="en-AU" sz="2200" dirty="0">
                <a:latin typeface="Calibri" panose="020F0502020204030204" pitchFamily="34" charset="0"/>
                <a:ea typeface="ＭＳ Ｐゴシック" charset="-128"/>
              </a:rPr>
              <a:t>5.	</a:t>
            </a:r>
            <a:r>
              <a:rPr lang="en-US" sz="2200" dirty="0">
                <a:latin typeface="Calibri" panose="020F0502020204030204" pitchFamily="34" charset="0"/>
                <a:ea typeface="ＭＳ Ｐゴシック" charset="-128"/>
              </a:rPr>
              <a:t>Maturity of governance and internal control processes </a:t>
            </a:r>
          </a:p>
        </p:txBody>
      </p:sp>
      <p:sp>
        <p:nvSpPr>
          <p:cNvPr id="23" name="TextBox 22">
            <a:extLst>
              <a:ext uri="{FF2B5EF4-FFF2-40B4-BE49-F238E27FC236}">
                <a16:creationId xmlns:a16="http://schemas.microsoft.com/office/drawing/2014/main" id="{6DF909DD-C0D2-40A5-965C-DBE102999CAB}"/>
              </a:ext>
            </a:extLst>
          </p:cNvPr>
          <p:cNvSpPr txBox="1"/>
          <p:nvPr/>
        </p:nvSpPr>
        <p:spPr>
          <a:xfrm>
            <a:off x="4815840" y="2247138"/>
            <a:ext cx="4115634" cy="3594702"/>
          </a:xfrm>
          <a:prstGeom prst="rect">
            <a:avLst/>
          </a:prstGeom>
          <a:noFill/>
        </p:spPr>
        <p:txBody>
          <a:bodyPr wrap="square">
            <a:spAutoFit/>
          </a:bodyPr>
          <a:lstStyle/>
          <a:p>
            <a:pPr marL="449263" indent="-439738">
              <a:lnSpc>
                <a:spcPct val="150000"/>
              </a:lnSpc>
              <a:buFont typeface="+mj-lt"/>
              <a:buAutoNum type="arabicPeriod" startAt="6"/>
              <a:defRPr/>
            </a:pPr>
            <a:r>
              <a:rPr lang="en-US" sz="2200" dirty="0">
                <a:latin typeface="Calibri" panose="020F0502020204030204" pitchFamily="34" charset="0"/>
                <a:ea typeface="ＭＳ Ｐゴシック" charset="-128"/>
              </a:rPr>
              <a:t>Narrative information </a:t>
            </a:r>
          </a:p>
          <a:p>
            <a:pPr marL="449263" indent="-439738">
              <a:lnSpc>
                <a:spcPct val="150000"/>
              </a:lnSpc>
              <a:buFont typeface="+mj-lt"/>
              <a:buAutoNum type="arabicPeriod" startAt="6"/>
              <a:defRPr/>
            </a:pPr>
            <a:r>
              <a:rPr lang="en-US" sz="2200" dirty="0">
                <a:latin typeface="Calibri" panose="020F0502020204030204" pitchFamily="34" charset="0"/>
                <a:ea typeface="ＭＳ Ｐゴシック" charset="-128"/>
              </a:rPr>
              <a:t>Future-oriented information </a:t>
            </a:r>
          </a:p>
          <a:p>
            <a:pPr marL="449263" indent="-439738">
              <a:lnSpc>
                <a:spcPct val="150000"/>
              </a:lnSpc>
              <a:buFont typeface="+mj-lt"/>
              <a:buAutoNum type="arabicPeriod" startAt="6"/>
              <a:defRPr/>
            </a:pPr>
            <a:r>
              <a:rPr lang="en-US" sz="2200" dirty="0">
                <a:latin typeface="Calibri" panose="020F0502020204030204" pitchFamily="34" charset="0"/>
                <a:ea typeface="ＭＳ Ｐゴシック" charset="-128"/>
              </a:rPr>
              <a:t>Professional skepticism and professional judgment </a:t>
            </a:r>
          </a:p>
          <a:p>
            <a:pPr marL="449263" indent="-439738">
              <a:lnSpc>
                <a:spcPct val="150000"/>
              </a:lnSpc>
              <a:buFont typeface="+mj-lt"/>
              <a:buAutoNum type="arabicPeriod" startAt="6"/>
              <a:defRPr/>
            </a:pPr>
            <a:r>
              <a:rPr lang="en-US" sz="2200" dirty="0">
                <a:latin typeface="Calibri" panose="020F0502020204030204" pitchFamily="34" charset="0"/>
                <a:ea typeface="ＭＳ Ｐゴシック" charset="-128"/>
              </a:rPr>
              <a:t>Competence of practitioners performing the engagement </a:t>
            </a:r>
          </a:p>
          <a:p>
            <a:pPr marL="449263" indent="-439738">
              <a:lnSpc>
                <a:spcPct val="150000"/>
              </a:lnSpc>
              <a:buFont typeface="+mj-lt"/>
              <a:buAutoNum type="arabicPeriod" startAt="6"/>
              <a:defRPr/>
            </a:pPr>
            <a:r>
              <a:rPr lang="en-US" sz="2200" dirty="0">
                <a:latin typeface="Calibri" panose="020F0502020204030204" pitchFamily="34" charset="0"/>
                <a:ea typeface="ＭＳ Ｐゴシック" charset="-128"/>
              </a:rPr>
              <a:t>Form of the assurance report</a:t>
            </a:r>
          </a:p>
        </p:txBody>
      </p:sp>
      <p:sp>
        <p:nvSpPr>
          <p:cNvPr id="17" name="TextBox 16">
            <a:extLst>
              <a:ext uri="{FF2B5EF4-FFF2-40B4-BE49-F238E27FC236}">
                <a16:creationId xmlns:a16="http://schemas.microsoft.com/office/drawing/2014/main" id="{BD02390B-9047-49D9-9979-7851BC1F36DE}"/>
              </a:ext>
            </a:extLst>
          </p:cNvPr>
          <p:cNvSpPr txBox="1"/>
          <p:nvPr/>
        </p:nvSpPr>
        <p:spPr>
          <a:xfrm>
            <a:off x="5528926" y="132835"/>
            <a:ext cx="1766112" cy="261610"/>
          </a:xfrm>
          <a:prstGeom prst="rect">
            <a:avLst/>
          </a:prstGeom>
          <a:noFill/>
        </p:spPr>
        <p:txBody>
          <a:bodyPr wrap="square" rtlCol="0">
            <a:spAutoFit/>
          </a:bodyPr>
          <a:lstStyle/>
          <a:p>
            <a:pPr algn="ctr"/>
            <a:r>
              <a:rPr lang="en-AU" sz="1100" dirty="0">
                <a:solidFill>
                  <a:schemeClr val="bg1"/>
                </a:solidFill>
              </a:rPr>
              <a:t>NFI assurance research</a:t>
            </a:r>
          </a:p>
        </p:txBody>
      </p:sp>
    </p:spTree>
    <p:extLst>
      <p:ext uri="{BB962C8B-B14F-4D97-AF65-F5344CB8AC3E}">
        <p14:creationId xmlns:p14="http://schemas.microsoft.com/office/powerpoint/2010/main" val="1294002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37B60-7D33-4B37-BB56-717BEA2B2CB1}"/>
              </a:ext>
            </a:extLst>
          </p:cNvPr>
          <p:cNvSpPr>
            <a:spLocks noGrp="1"/>
          </p:cNvSpPr>
          <p:nvPr>
            <p:ph type="title"/>
          </p:nvPr>
        </p:nvSpPr>
        <p:spPr>
          <a:xfrm>
            <a:off x="113466" y="779218"/>
            <a:ext cx="8897045" cy="909897"/>
          </a:xfrm>
        </p:spPr>
        <p:txBody>
          <a:bodyPr>
            <a:noAutofit/>
          </a:bodyPr>
          <a:lstStyle/>
          <a:p>
            <a:pPr marL="0" indent="0" algn="ctr">
              <a:buNone/>
            </a:pPr>
            <a:r>
              <a:rPr lang="en-US" sz="2800" dirty="0">
                <a:solidFill>
                  <a:srgbClr val="85293F"/>
                </a:solidFill>
              </a:rPr>
              <a:t>2021 Guidance on NFI (Extended External Reporting)</a:t>
            </a:r>
          </a:p>
        </p:txBody>
      </p:sp>
      <p:sp>
        <p:nvSpPr>
          <p:cNvPr id="5" name="Rectangle: Top Corners Rounded 4">
            <a:extLst>
              <a:ext uri="{FF2B5EF4-FFF2-40B4-BE49-F238E27FC236}">
                <a16:creationId xmlns:a16="http://schemas.microsoft.com/office/drawing/2014/main" id="{976166BA-9E91-4F09-B175-BAC074499F70}"/>
              </a:ext>
            </a:extLst>
          </p:cNvPr>
          <p:cNvSpPr/>
          <p:nvPr/>
        </p:nvSpPr>
        <p:spPr>
          <a:xfrm flipV="1">
            <a:off x="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6" name="Rectangle: Top Corners Rounded 5">
            <a:extLst>
              <a:ext uri="{FF2B5EF4-FFF2-40B4-BE49-F238E27FC236}">
                <a16:creationId xmlns:a16="http://schemas.microsoft.com/office/drawing/2014/main" id="{8145B83F-AA41-4702-9BBA-1C0466658298}"/>
              </a:ext>
            </a:extLst>
          </p:cNvPr>
          <p:cNvSpPr/>
          <p:nvPr/>
        </p:nvSpPr>
        <p:spPr>
          <a:xfrm flipV="1">
            <a:off x="183722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Top Corners Rounded 7">
            <a:extLst>
              <a:ext uri="{FF2B5EF4-FFF2-40B4-BE49-F238E27FC236}">
                <a16:creationId xmlns:a16="http://schemas.microsoft.com/office/drawing/2014/main" id="{9F1AC498-D0DE-4B47-85D0-2AFBB2CEA4B5}"/>
              </a:ext>
            </a:extLst>
          </p:cNvPr>
          <p:cNvSpPr/>
          <p:nvPr/>
        </p:nvSpPr>
        <p:spPr>
          <a:xfrm flipV="1">
            <a:off x="3674440" y="-6821"/>
            <a:ext cx="1766112" cy="527282"/>
          </a:xfrm>
          <a:prstGeom prst="round2SameRect">
            <a:avLst/>
          </a:prstGeom>
          <a:solidFill>
            <a:srgbClr val="ED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Top Corners Rounded 8">
            <a:extLst>
              <a:ext uri="{FF2B5EF4-FFF2-40B4-BE49-F238E27FC236}">
                <a16:creationId xmlns:a16="http://schemas.microsoft.com/office/drawing/2014/main" id="{3A77B8AB-4509-4AE7-BCB2-E5BDC8EC127D}"/>
              </a:ext>
            </a:extLst>
          </p:cNvPr>
          <p:cNvSpPr/>
          <p:nvPr/>
        </p:nvSpPr>
        <p:spPr>
          <a:xfrm flipV="1">
            <a:off x="5526164"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Top Corners Rounded 9">
            <a:extLst>
              <a:ext uri="{FF2B5EF4-FFF2-40B4-BE49-F238E27FC236}">
                <a16:creationId xmlns:a16="http://schemas.microsoft.com/office/drawing/2014/main" id="{3335E762-9AEC-440B-B70C-0DC4DA5B9D6A}"/>
              </a:ext>
            </a:extLst>
          </p:cNvPr>
          <p:cNvSpPr/>
          <p:nvPr/>
        </p:nvSpPr>
        <p:spPr>
          <a:xfrm flipV="1">
            <a:off x="7377888"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E660B146-DDCE-4691-A99B-40AA1A7BA9D6}"/>
              </a:ext>
            </a:extLst>
          </p:cNvPr>
          <p:cNvSpPr txBox="1"/>
          <p:nvPr/>
        </p:nvSpPr>
        <p:spPr>
          <a:xfrm>
            <a:off x="0" y="48197"/>
            <a:ext cx="1766112" cy="430887"/>
          </a:xfrm>
          <a:prstGeom prst="rect">
            <a:avLst/>
          </a:prstGeom>
          <a:noFill/>
        </p:spPr>
        <p:txBody>
          <a:bodyPr wrap="square" rtlCol="0">
            <a:spAutoFit/>
          </a:bodyPr>
          <a:lstStyle/>
          <a:p>
            <a:pPr algn="ctr"/>
            <a:r>
              <a:rPr lang="en-AU" sz="1100" dirty="0">
                <a:solidFill>
                  <a:schemeClr val="bg1"/>
                </a:solidFill>
              </a:rPr>
              <a:t>Developing credibility and trust</a:t>
            </a:r>
          </a:p>
        </p:txBody>
      </p:sp>
      <p:sp>
        <p:nvSpPr>
          <p:cNvPr id="12" name="TextBox 11">
            <a:extLst>
              <a:ext uri="{FF2B5EF4-FFF2-40B4-BE49-F238E27FC236}">
                <a16:creationId xmlns:a16="http://schemas.microsoft.com/office/drawing/2014/main" id="{A776AED5-A633-40D7-9471-4233C4370F70}"/>
              </a:ext>
            </a:extLst>
          </p:cNvPr>
          <p:cNvSpPr txBox="1"/>
          <p:nvPr/>
        </p:nvSpPr>
        <p:spPr>
          <a:xfrm>
            <a:off x="1837220" y="48197"/>
            <a:ext cx="1766112" cy="430887"/>
          </a:xfrm>
          <a:prstGeom prst="rect">
            <a:avLst/>
          </a:prstGeom>
          <a:noFill/>
        </p:spPr>
        <p:txBody>
          <a:bodyPr wrap="square" rtlCol="0">
            <a:spAutoFit/>
          </a:bodyPr>
          <a:lstStyle/>
          <a:p>
            <a:pPr algn="ctr"/>
            <a:r>
              <a:rPr lang="en-US" sz="1100" dirty="0">
                <a:solidFill>
                  <a:schemeClr val="bg1"/>
                </a:solidFill>
              </a:rPr>
              <a:t>Current reporting trends and drivers</a:t>
            </a:r>
            <a:endParaRPr lang="en-AU" sz="1100" dirty="0">
              <a:solidFill>
                <a:schemeClr val="bg1"/>
              </a:solidFill>
            </a:endParaRPr>
          </a:p>
        </p:txBody>
      </p:sp>
      <p:sp>
        <p:nvSpPr>
          <p:cNvPr id="13" name="TextBox 12">
            <a:extLst>
              <a:ext uri="{FF2B5EF4-FFF2-40B4-BE49-F238E27FC236}">
                <a16:creationId xmlns:a16="http://schemas.microsoft.com/office/drawing/2014/main" id="{1EBECE11-1053-4667-87B4-76CC78DFA9F6}"/>
              </a:ext>
            </a:extLst>
          </p:cNvPr>
          <p:cNvSpPr txBox="1"/>
          <p:nvPr/>
        </p:nvSpPr>
        <p:spPr>
          <a:xfrm>
            <a:off x="3683876" y="48197"/>
            <a:ext cx="1766112" cy="430887"/>
          </a:xfrm>
          <a:prstGeom prst="rect">
            <a:avLst/>
          </a:prstGeom>
          <a:noFill/>
        </p:spPr>
        <p:txBody>
          <a:bodyPr wrap="square" rtlCol="0">
            <a:spAutoFit/>
          </a:bodyPr>
          <a:lstStyle/>
          <a:p>
            <a:pPr algn="ctr"/>
            <a:r>
              <a:rPr lang="en-US" sz="1100" b="1" dirty="0"/>
              <a:t>Current assurance standards and the IAASB</a:t>
            </a:r>
            <a:endParaRPr lang="en-AU" sz="1100" b="1" dirty="0"/>
          </a:p>
        </p:txBody>
      </p:sp>
      <p:sp>
        <p:nvSpPr>
          <p:cNvPr id="15" name="TextBox 14">
            <a:extLst>
              <a:ext uri="{FF2B5EF4-FFF2-40B4-BE49-F238E27FC236}">
                <a16:creationId xmlns:a16="http://schemas.microsoft.com/office/drawing/2014/main" id="{03D284CA-E492-4DEC-8973-3DDEBCBB259B}"/>
              </a:ext>
            </a:extLst>
          </p:cNvPr>
          <p:cNvSpPr txBox="1"/>
          <p:nvPr/>
        </p:nvSpPr>
        <p:spPr>
          <a:xfrm>
            <a:off x="7380650" y="126015"/>
            <a:ext cx="1766112" cy="261610"/>
          </a:xfrm>
          <a:prstGeom prst="rect">
            <a:avLst/>
          </a:prstGeom>
          <a:noFill/>
        </p:spPr>
        <p:txBody>
          <a:bodyPr wrap="square" rtlCol="0">
            <a:spAutoFit/>
          </a:bodyPr>
          <a:lstStyle/>
          <a:p>
            <a:pPr algn="ctr"/>
            <a:r>
              <a:rPr lang="en-AU" sz="1100" dirty="0">
                <a:solidFill>
                  <a:schemeClr val="bg1"/>
                </a:solidFill>
              </a:rPr>
              <a:t>Conclusions</a:t>
            </a:r>
          </a:p>
        </p:txBody>
      </p:sp>
      <p:sp>
        <p:nvSpPr>
          <p:cNvPr id="28" name="Slide Number Placeholder 27">
            <a:extLst>
              <a:ext uri="{FF2B5EF4-FFF2-40B4-BE49-F238E27FC236}">
                <a16:creationId xmlns:a16="http://schemas.microsoft.com/office/drawing/2014/main" id="{11AFD8E8-E8E1-497B-A5B6-607B3846D5AE}"/>
              </a:ext>
            </a:extLst>
          </p:cNvPr>
          <p:cNvSpPr>
            <a:spLocks noGrp="1"/>
          </p:cNvSpPr>
          <p:nvPr>
            <p:ph type="sldNum" sz="quarter" idx="10"/>
          </p:nvPr>
        </p:nvSpPr>
        <p:spPr/>
        <p:txBody>
          <a:bodyPr/>
          <a:lstStyle/>
          <a:p>
            <a:pPr algn="ctr"/>
            <a:r>
              <a:rPr lang="en-AU" dirty="0"/>
              <a:t>24</a:t>
            </a:r>
          </a:p>
        </p:txBody>
      </p:sp>
      <p:graphicFrame>
        <p:nvGraphicFramePr>
          <p:cNvPr id="17" name="Table 8">
            <a:extLst>
              <a:ext uri="{FF2B5EF4-FFF2-40B4-BE49-F238E27FC236}">
                <a16:creationId xmlns:a16="http://schemas.microsoft.com/office/drawing/2014/main" id="{C909AF85-192E-49AF-8340-FCE01B1BA24E}"/>
              </a:ext>
            </a:extLst>
          </p:cNvPr>
          <p:cNvGraphicFramePr>
            <a:graphicFrameLocks noChangeAspect="1"/>
          </p:cNvGraphicFramePr>
          <p:nvPr>
            <p:extLst>
              <p:ext uri="{D42A27DB-BD31-4B8C-83A1-F6EECF244321}">
                <p14:modId xmlns:p14="http://schemas.microsoft.com/office/powerpoint/2010/main" val="1577776241"/>
              </p:ext>
            </p:extLst>
          </p:nvPr>
        </p:nvGraphicFramePr>
        <p:xfrm>
          <a:off x="5814510" y="1896093"/>
          <a:ext cx="3196001" cy="3995319"/>
        </p:xfrm>
        <a:graphic>
          <a:graphicData uri="http://schemas.openxmlformats.org/drawingml/2006/table">
            <a:tbl>
              <a:tblPr firstRow="1" bandRow="1">
                <a:tableStyleId>{7DF18680-E054-41AD-8BC1-D1AEF772440D}</a:tableStyleId>
              </a:tblPr>
              <a:tblGrid>
                <a:gridCol w="1448312">
                  <a:extLst>
                    <a:ext uri="{9D8B030D-6E8A-4147-A177-3AD203B41FA5}">
                      <a16:colId xmlns:a16="http://schemas.microsoft.com/office/drawing/2014/main" val="2902970799"/>
                    </a:ext>
                  </a:extLst>
                </a:gridCol>
                <a:gridCol w="1747689">
                  <a:extLst>
                    <a:ext uri="{9D8B030D-6E8A-4147-A177-3AD203B41FA5}">
                      <a16:colId xmlns:a16="http://schemas.microsoft.com/office/drawing/2014/main" val="2548083617"/>
                    </a:ext>
                  </a:extLst>
                </a:gridCol>
              </a:tblGrid>
              <a:tr h="434340">
                <a:tc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Arial" panose="020B0604020202020204" pitchFamily="34" charset="0"/>
                          <a:cs typeface="Arial" panose="020B0604020202020204" pitchFamily="34" charset="0"/>
                        </a:rPr>
                        <a:t>Example EER Reporting and Frameworks Used</a:t>
                      </a:r>
                      <a:endParaRPr lang="en-US" sz="1200" dirty="0">
                        <a:solidFill>
                          <a:schemeClr val="bg1"/>
                        </a:solidFill>
                        <a:latin typeface="Arial" panose="020B0604020202020204" pitchFamily="34" charset="0"/>
                        <a:cs typeface="Arial" panose="020B0604020202020204" pitchFamily="34" charset="0"/>
                      </a:endParaRPr>
                    </a:p>
                  </a:txBody>
                  <a:tcPr marL="68580" marR="68580" marT="34290" marB="34290">
                    <a:solidFill>
                      <a:srgbClr val="08386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1059010"/>
                  </a:ext>
                </a:extLst>
              </a:tr>
              <a:tr h="43434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tx1"/>
                          </a:solidFill>
                          <a:latin typeface="Arial" panose="020B0604020202020204" pitchFamily="34" charset="0"/>
                          <a:cs typeface="Arial" panose="020B0604020202020204" pitchFamily="34" charset="0"/>
                        </a:rPr>
                        <a:t>Greenhouse Gas Emissions</a:t>
                      </a:r>
                      <a:endParaRPr lang="en-US" sz="1200" b="1" i="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tx1"/>
                          </a:solidFill>
                          <a:latin typeface="Arial" panose="020B0604020202020204" pitchFamily="34" charset="0"/>
                          <a:cs typeface="Arial" panose="020B0604020202020204" pitchFamily="34" charset="0"/>
                        </a:rPr>
                        <a:t>WBCSD/WRI GHG Protocol</a:t>
                      </a:r>
                      <a:endParaRPr lang="en-US" sz="1200" b="1" i="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4023266431"/>
                  </a:ext>
                </a:extLst>
              </a:tr>
              <a:tr h="43434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latin typeface="Arial" panose="020B0604020202020204" pitchFamily="34" charset="0"/>
                          <a:cs typeface="Arial" panose="020B0604020202020204" pitchFamily="34" charset="0"/>
                        </a:rPr>
                        <a:t>Integrated Reporting</a:t>
                      </a:r>
                      <a:endParaRPr lang="en-US" sz="1200" b="1" i="0"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latin typeface="Arial" panose="020B0604020202020204" pitchFamily="34" charset="0"/>
                          <a:cs typeface="Arial" panose="020B0604020202020204" pitchFamily="34" charset="0"/>
                        </a:rPr>
                        <a:t>IIRC Integrated Reporting Framework</a:t>
                      </a:r>
                      <a:endParaRPr lang="en-US" sz="1200" b="1" i="0"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1834811624"/>
                  </a:ext>
                </a:extLst>
              </a:tr>
              <a:tr h="474879">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tx1"/>
                          </a:solidFill>
                          <a:latin typeface="Arial" panose="020B0604020202020204" pitchFamily="34" charset="0"/>
                          <a:cs typeface="Arial" panose="020B0604020202020204" pitchFamily="34" charset="0"/>
                        </a:rPr>
                        <a:t>Intellectual Capital</a:t>
                      </a:r>
                      <a:endParaRPr lang="en-US" sz="1200" b="1" i="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tx1"/>
                          </a:solidFill>
                          <a:latin typeface="Arial" panose="020B0604020202020204" pitchFamily="34" charset="0"/>
                          <a:cs typeface="Arial" panose="020B0604020202020204" pitchFamily="34" charset="0"/>
                        </a:rPr>
                        <a:t>WICI Intangibles Reporting Framework</a:t>
                      </a:r>
                      <a:endParaRPr lang="en-US" sz="1200" b="1" i="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177827555"/>
                  </a:ext>
                </a:extLst>
              </a:tr>
              <a:tr h="6172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tx1"/>
                          </a:solidFill>
                          <a:latin typeface="Arial" panose="020B0604020202020204" pitchFamily="34" charset="0"/>
                          <a:cs typeface="Arial" panose="020B0604020202020204" pitchFamily="34" charset="0"/>
                        </a:rPr>
                        <a:t>Management Commentary</a:t>
                      </a:r>
                      <a:endParaRPr lang="en-US" sz="1200" b="1" i="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tx1"/>
                          </a:solidFill>
                          <a:latin typeface="Arial" panose="020B0604020202020204" pitchFamily="34" charset="0"/>
                          <a:cs typeface="Arial" panose="020B0604020202020204" pitchFamily="34" charset="0"/>
                        </a:rPr>
                        <a:t>IASB Management Commentary Practice Statement</a:t>
                      </a:r>
                      <a:endParaRPr lang="en-US" sz="1200" b="1" i="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49769872"/>
                  </a:ext>
                </a:extLst>
              </a:tr>
              <a:tr h="800100">
                <a:tc>
                  <a:txBody>
                    <a:bodyPr/>
                    <a:lstStyle/>
                    <a:p>
                      <a:pPr algn="ctr"/>
                      <a:r>
                        <a:rPr lang="en-US" sz="1200" b="1" dirty="0">
                          <a:solidFill>
                            <a:schemeClr val="tx1"/>
                          </a:solidFill>
                          <a:latin typeface="Arial" panose="020B0604020202020204" pitchFamily="34" charset="0"/>
                          <a:cs typeface="Arial" panose="020B0604020202020204" pitchFamily="34" charset="0"/>
                        </a:rPr>
                        <a:t>Public Sector Service Performance Statements</a:t>
                      </a:r>
                      <a:endParaRPr lang="en-US" sz="1200" b="1" i="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US" sz="1200" b="1" dirty="0">
                          <a:solidFill>
                            <a:schemeClr val="tx1"/>
                          </a:solidFill>
                          <a:latin typeface="Arial" panose="020B0604020202020204" pitchFamily="34" charset="0"/>
                          <a:cs typeface="Arial" panose="020B0604020202020204" pitchFamily="34" charset="0"/>
                        </a:rPr>
                        <a:t>Law, Regulation or Standards</a:t>
                      </a:r>
                      <a:endParaRPr lang="en-US" sz="1200" b="1" i="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010095328"/>
                  </a:ext>
                </a:extLst>
              </a:tr>
              <a:tr h="8001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Arial" panose="020B0604020202020204" pitchFamily="34" charset="0"/>
                          <a:cs typeface="Arial" panose="020B0604020202020204" pitchFamily="34" charset="0"/>
                        </a:rPr>
                        <a:t>Sustainability</a:t>
                      </a:r>
                      <a:endParaRPr lang="en-US" sz="1200" b="1" i="0"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Arial" panose="020B0604020202020204" pitchFamily="34" charset="0"/>
                          <a:cs typeface="Arial" panose="020B0604020202020204" pitchFamily="34" charset="0"/>
                        </a:rPr>
                        <a:t>CDSB Framework, GRI Standards, SASB Standards, </a:t>
                      </a:r>
                      <a:r>
                        <a:rPr lang="en-US" sz="1200" b="1" kern="1200" dirty="0">
                          <a:solidFill>
                            <a:schemeClr val="tx1"/>
                          </a:solidFill>
                          <a:latin typeface="Arial" panose="020B0604020202020204" pitchFamily="34" charset="0"/>
                          <a:cs typeface="Arial" panose="020B0604020202020204" pitchFamily="34" charset="0"/>
                        </a:rPr>
                        <a:t>TCFD Framework</a:t>
                      </a:r>
                      <a:endParaRPr lang="en-US" sz="1200" b="1" i="0"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1184693149"/>
                  </a:ext>
                </a:extLst>
              </a:tr>
            </a:tbl>
          </a:graphicData>
        </a:graphic>
      </p:graphicFrame>
      <p:sp>
        <p:nvSpPr>
          <p:cNvPr id="18" name="Content Placeholder 2">
            <a:extLst>
              <a:ext uri="{FF2B5EF4-FFF2-40B4-BE49-F238E27FC236}">
                <a16:creationId xmlns:a16="http://schemas.microsoft.com/office/drawing/2014/main" id="{EA3D702D-E13D-4FA6-8951-12E866760627}"/>
              </a:ext>
            </a:extLst>
          </p:cNvPr>
          <p:cNvSpPr txBox="1">
            <a:spLocks/>
          </p:cNvSpPr>
          <p:nvPr/>
        </p:nvSpPr>
        <p:spPr>
          <a:xfrm>
            <a:off x="1059180" y="1896093"/>
            <a:ext cx="4755330" cy="2318529"/>
          </a:xfrm>
          <a:prstGeom prst="rect">
            <a:avLst/>
          </a:prstGeom>
        </p:spPr>
        <p:txBody>
          <a:bodyPr>
            <a:noAutofit/>
          </a:bodyPr>
          <a:lst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a:lstStyle>
          <a:p>
            <a:pPr marL="0" indent="0">
              <a:spcBef>
                <a:spcPts val="450"/>
              </a:spcBef>
              <a:buFont typeface="Arial" panose="020B0604020202020204" pitchFamily="34" charset="0"/>
              <a:buNone/>
            </a:pPr>
            <a:r>
              <a:rPr lang="en-GB" sz="1600" b="1" spc="-4" dirty="0">
                <a:cs typeface="Times New Roman" panose="02020603050405020304" pitchFamily="18" charset="0"/>
              </a:rPr>
              <a:t>Why?</a:t>
            </a:r>
            <a:endParaRPr lang="en-GB" sz="1600" spc="-4" dirty="0">
              <a:cs typeface="Times New Roman" panose="02020603050405020304" pitchFamily="18" charset="0"/>
            </a:endParaRPr>
          </a:p>
          <a:p>
            <a:pPr marL="260604" lvl="1" indent="-260604">
              <a:spcBef>
                <a:spcPts val="450"/>
              </a:spcBef>
              <a:buFont typeface="Arial"/>
              <a:buChar char="•"/>
            </a:pPr>
            <a:r>
              <a:rPr lang="en-US" sz="1600" dirty="0"/>
              <a:t>Future prospects of an entity impacted by wider range of factors than those presented in the financial statements</a:t>
            </a:r>
          </a:p>
          <a:p>
            <a:pPr marL="260604" lvl="1" indent="-260604">
              <a:spcBef>
                <a:spcPts val="450"/>
              </a:spcBef>
              <a:buFont typeface="Arial"/>
              <a:buChar char="•"/>
            </a:pPr>
            <a:r>
              <a:rPr lang="en-US" sz="1600" b="1" dirty="0"/>
              <a:t>D</a:t>
            </a:r>
            <a:r>
              <a:rPr lang="en-US" sz="1600" b="1" spc="-4" dirty="0">
                <a:cs typeface="Times New Roman" panose="02020603050405020304" pitchFamily="18" charset="0"/>
              </a:rPr>
              <a:t>evelopment</a:t>
            </a:r>
            <a:r>
              <a:rPr lang="en-US" sz="1600" b="1" dirty="0"/>
              <a:t> of other frameworks </a:t>
            </a:r>
            <a:r>
              <a:rPr lang="en-US" sz="1600" dirty="0"/>
              <a:t>to report EER information</a:t>
            </a:r>
          </a:p>
          <a:p>
            <a:pPr marL="260604" lvl="1" indent="-260604">
              <a:spcBef>
                <a:spcPts val="450"/>
              </a:spcBef>
              <a:buFont typeface="Arial"/>
              <a:buChar char="•"/>
            </a:pPr>
            <a:r>
              <a:rPr lang="en-US" sz="1600" b="1" dirty="0"/>
              <a:t>Increased demand for assurance on EER </a:t>
            </a:r>
            <a:r>
              <a:rPr lang="en-US" sz="1600" dirty="0"/>
              <a:t>information and increased reporting by entities </a:t>
            </a:r>
          </a:p>
        </p:txBody>
      </p:sp>
      <p:sp>
        <p:nvSpPr>
          <p:cNvPr id="20" name="TextBox 19">
            <a:extLst>
              <a:ext uri="{FF2B5EF4-FFF2-40B4-BE49-F238E27FC236}">
                <a16:creationId xmlns:a16="http://schemas.microsoft.com/office/drawing/2014/main" id="{B83C27E1-0273-42F2-8063-51B067543C6B}"/>
              </a:ext>
            </a:extLst>
          </p:cNvPr>
          <p:cNvSpPr txBox="1"/>
          <p:nvPr/>
        </p:nvSpPr>
        <p:spPr>
          <a:xfrm>
            <a:off x="1059180" y="4168882"/>
            <a:ext cx="4755330" cy="895117"/>
          </a:xfrm>
          <a:prstGeom prst="rect">
            <a:avLst/>
          </a:prstGeom>
          <a:noFill/>
        </p:spPr>
        <p:txBody>
          <a:bodyPr wrap="square">
            <a:spAutoFit/>
          </a:bodyPr>
          <a:lstStyle/>
          <a:p>
            <a:pPr marL="0" indent="0">
              <a:spcBef>
                <a:spcPts val="450"/>
              </a:spcBef>
              <a:buNone/>
            </a:pPr>
            <a:r>
              <a:rPr lang="en-GB" sz="1600" b="1" spc="-4" dirty="0">
                <a:cs typeface="Times New Roman" panose="02020603050405020304" pitchFamily="18" charset="0"/>
              </a:rPr>
              <a:t>Objective</a:t>
            </a:r>
            <a:endParaRPr lang="en-GB" sz="1600" spc="-4" dirty="0">
              <a:cs typeface="Times New Roman" panose="02020603050405020304" pitchFamily="18" charset="0"/>
            </a:endParaRPr>
          </a:p>
          <a:p>
            <a:pPr marL="285750" indent="-285750">
              <a:spcBef>
                <a:spcPts val="450"/>
              </a:spcBef>
              <a:buFont typeface="Arial" panose="020B0604020202020204" pitchFamily="34" charset="0"/>
              <a:buChar char="•"/>
            </a:pPr>
            <a:r>
              <a:rPr lang="en-GB" sz="1600" dirty="0"/>
              <a:t>Enable</a:t>
            </a:r>
            <a:r>
              <a:rPr lang="en-US" sz="1600" dirty="0"/>
              <a:t> more </a:t>
            </a:r>
            <a:r>
              <a:rPr lang="en-US" sz="1600" b="1" dirty="0"/>
              <a:t>consistent and appropriate application </a:t>
            </a:r>
            <a:r>
              <a:rPr lang="en-US" sz="1600" dirty="0"/>
              <a:t>of ISAE 3000 (Revised) </a:t>
            </a:r>
            <a:endParaRPr lang="en-GB" sz="1600" dirty="0"/>
          </a:p>
        </p:txBody>
      </p:sp>
      <p:sp>
        <p:nvSpPr>
          <p:cNvPr id="24" name="TextBox 23">
            <a:extLst>
              <a:ext uri="{FF2B5EF4-FFF2-40B4-BE49-F238E27FC236}">
                <a16:creationId xmlns:a16="http://schemas.microsoft.com/office/drawing/2014/main" id="{483AB8E0-67E2-4298-9C60-B039182BAECD}"/>
              </a:ext>
            </a:extLst>
          </p:cNvPr>
          <p:cNvSpPr txBox="1"/>
          <p:nvPr/>
        </p:nvSpPr>
        <p:spPr>
          <a:xfrm>
            <a:off x="1059180" y="5143105"/>
            <a:ext cx="4755330" cy="1205458"/>
          </a:xfrm>
          <a:prstGeom prst="rect">
            <a:avLst/>
          </a:prstGeom>
          <a:noFill/>
        </p:spPr>
        <p:txBody>
          <a:bodyPr wrap="square">
            <a:spAutoFit/>
          </a:bodyPr>
          <a:lstStyle/>
          <a:p>
            <a:pPr marL="0" indent="0">
              <a:spcBef>
                <a:spcPts val="450"/>
              </a:spcBef>
              <a:buNone/>
            </a:pPr>
            <a:r>
              <a:rPr lang="en-GB" sz="1600" b="1" spc="-4" dirty="0">
                <a:cs typeface="Times New Roman" panose="02020603050405020304" pitchFamily="18" charset="0"/>
              </a:rPr>
              <a:t>Status</a:t>
            </a:r>
          </a:p>
          <a:p>
            <a:pPr marL="285750" indent="-285750">
              <a:spcBef>
                <a:spcPts val="450"/>
              </a:spcBef>
              <a:buFont typeface="Arial" panose="020B0604020202020204" pitchFamily="34" charset="0"/>
              <a:buChar char="•"/>
            </a:pPr>
            <a:r>
              <a:rPr lang="en-GB" sz="1600" b="1" spc="-4" dirty="0">
                <a:cs typeface="Times New Roman" panose="02020603050405020304" pitchFamily="18" charset="0"/>
              </a:rPr>
              <a:t>Approved </a:t>
            </a:r>
            <a:r>
              <a:rPr lang="en-GB" sz="1600" spc="-4" dirty="0">
                <a:cs typeface="Times New Roman" panose="02020603050405020304" pitchFamily="18" charset="0"/>
              </a:rPr>
              <a:t>at March 2021 IAASB Meeting</a:t>
            </a:r>
          </a:p>
          <a:p>
            <a:pPr marL="285750" indent="-285750">
              <a:spcBef>
                <a:spcPts val="450"/>
              </a:spcBef>
              <a:buFont typeface="Arial" panose="020B0604020202020204" pitchFamily="34" charset="0"/>
              <a:buChar char="•"/>
            </a:pPr>
            <a:r>
              <a:rPr lang="en-US" sz="1600" dirty="0"/>
              <a:t>Continuing to </a:t>
            </a:r>
            <a:r>
              <a:rPr lang="en-US" sz="1600" b="1" dirty="0"/>
              <a:t>provide thought leadership </a:t>
            </a:r>
            <a:r>
              <a:rPr lang="en-US" sz="1600" dirty="0"/>
              <a:t>on assurance issues</a:t>
            </a:r>
            <a:endParaRPr lang="en-GB" sz="1600" dirty="0"/>
          </a:p>
        </p:txBody>
      </p:sp>
      <p:pic>
        <p:nvPicPr>
          <p:cNvPr id="25" name="Graphic 24" descr="Road">
            <a:extLst>
              <a:ext uri="{FF2B5EF4-FFF2-40B4-BE49-F238E27FC236}">
                <a16:creationId xmlns:a16="http://schemas.microsoft.com/office/drawing/2014/main" id="{3C8893E7-2CE5-498F-BF54-91DE3AF5E32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8526" y="5383569"/>
            <a:ext cx="724530" cy="724530"/>
          </a:xfrm>
          <a:prstGeom prst="rect">
            <a:avLst/>
          </a:prstGeom>
        </p:spPr>
      </p:pic>
      <p:sp>
        <p:nvSpPr>
          <p:cNvPr id="26" name="Rectangle 25" descr="Bullseye">
            <a:extLst>
              <a:ext uri="{FF2B5EF4-FFF2-40B4-BE49-F238E27FC236}">
                <a16:creationId xmlns:a16="http://schemas.microsoft.com/office/drawing/2014/main" id="{78BC861D-BC9B-4DA0-8678-EEF4147152AC}"/>
              </a:ext>
            </a:extLst>
          </p:cNvPr>
          <p:cNvSpPr/>
          <p:nvPr/>
        </p:nvSpPr>
        <p:spPr>
          <a:xfrm>
            <a:off x="158526" y="4254175"/>
            <a:ext cx="724530" cy="72453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pic>
        <p:nvPicPr>
          <p:cNvPr id="27" name="Graphic 26" descr="Customer review">
            <a:extLst>
              <a:ext uri="{FF2B5EF4-FFF2-40B4-BE49-F238E27FC236}">
                <a16:creationId xmlns:a16="http://schemas.microsoft.com/office/drawing/2014/main" id="{677E67B3-AE9A-4828-96D7-3BCE84B4CE8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8526" y="2689992"/>
            <a:ext cx="724530" cy="724530"/>
          </a:xfrm>
          <a:prstGeom prst="rect">
            <a:avLst/>
          </a:prstGeom>
        </p:spPr>
      </p:pic>
      <p:sp>
        <p:nvSpPr>
          <p:cNvPr id="21" name="TextBox 20">
            <a:extLst>
              <a:ext uri="{FF2B5EF4-FFF2-40B4-BE49-F238E27FC236}">
                <a16:creationId xmlns:a16="http://schemas.microsoft.com/office/drawing/2014/main" id="{F1EC5852-8C99-4A0E-89B0-4C37038A75BE}"/>
              </a:ext>
            </a:extLst>
          </p:cNvPr>
          <p:cNvSpPr txBox="1"/>
          <p:nvPr/>
        </p:nvSpPr>
        <p:spPr>
          <a:xfrm>
            <a:off x="5528926" y="132835"/>
            <a:ext cx="1766112" cy="261610"/>
          </a:xfrm>
          <a:prstGeom prst="rect">
            <a:avLst/>
          </a:prstGeom>
          <a:noFill/>
        </p:spPr>
        <p:txBody>
          <a:bodyPr wrap="square" rtlCol="0">
            <a:spAutoFit/>
          </a:bodyPr>
          <a:lstStyle/>
          <a:p>
            <a:pPr algn="ctr"/>
            <a:r>
              <a:rPr lang="en-AU" sz="1100" dirty="0">
                <a:solidFill>
                  <a:schemeClr val="bg1"/>
                </a:solidFill>
              </a:rPr>
              <a:t>NFI assurance research</a:t>
            </a:r>
          </a:p>
        </p:txBody>
      </p:sp>
    </p:spTree>
    <p:extLst>
      <p:ext uri="{BB962C8B-B14F-4D97-AF65-F5344CB8AC3E}">
        <p14:creationId xmlns:p14="http://schemas.microsoft.com/office/powerpoint/2010/main" val="1785280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37B60-7D33-4B37-BB56-717BEA2B2CB1}"/>
              </a:ext>
            </a:extLst>
          </p:cNvPr>
          <p:cNvSpPr>
            <a:spLocks noGrp="1"/>
          </p:cNvSpPr>
          <p:nvPr>
            <p:ph type="title"/>
          </p:nvPr>
        </p:nvSpPr>
        <p:spPr>
          <a:xfrm>
            <a:off x="113466" y="779218"/>
            <a:ext cx="8897045" cy="909897"/>
          </a:xfrm>
        </p:spPr>
        <p:txBody>
          <a:bodyPr>
            <a:noAutofit/>
          </a:bodyPr>
          <a:lstStyle/>
          <a:p>
            <a:pPr marL="0" indent="0" algn="ctr">
              <a:buNone/>
            </a:pPr>
            <a:r>
              <a:rPr lang="en-US" sz="2800" dirty="0">
                <a:solidFill>
                  <a:srgbClr val="85293F"/>
                </a:solidFill>
              </a:rPr>
              <a:t>Other factors affecting  Credibility and Trust (IAASB 2021)</a:t>
            </a:r>
          </a:p>
        </p:txBody>
      </p:sp>
      <p:sp>
        <p:nvSpPr>
          <p:cNvPr id="5" name="Rectangle: Top Corners Rounded 4">
            <a:extLst>
              <a:ext uri="{FF2B5EF4-FFF2-40B4-BE49-F238E27FC236}">
                <a16:creationId xmlns:a16="http://schemas.microsoft.com/office/drawing/2014/main" id="{976166BA-9E91-4F09-B175-BAC074499F70}"/>
              </a:ext>
            </a:extLst>
          </p:cNvPr>
          <p:cNvSpPr/>
          <p:nvPr/>
        </p:nvSpPr>
        <p:spPr>
          <a:xfrm flipV="1">
            <a:off x="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6" name="Rectangle: Top Corners Rounded 5">
            <a:extLst>
              <a:ext uri="{FF2B5EF4-FFF2-40B4-BE49-F238E27FC236}">
                <a16:creationId xmlns:a16="http://schemas.microsoft.com/office/drawing/2014/main" id="{8145B83F-AA41-4702-9BBA-1C0466658298}"/>
              </a:ext>
            </a:extLst>
          </p:cNvPr>
          <p:cNvSpPr/>
          <p:nvPr/>
        </p:nvSpPr>
        <p:spPr>
          <a:xfrm flipV="1">
            <a:off x="183722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Top Corners Rounded 7">
            <a:extLst>
              <a:ext uri="{FF2B5EF4-FFF2-40B4-BE49-F238E27FC236}">
                <a16:creationId xmlns:a16="http://schemas.microsoft.com/office/drawing/2014/main" id="{9F1AC498-D0DE-4B47-85D0-2AFBB2CEA4B5}"/>
              </a:ext>
            </a:extLst>
          </p:cNvPr>
          <p:cNvSpPr/>
          <p:nvPr/>
        </p:nvSpPr>
        <p:spPr>
          <a:xfrm flipV="1">
            <a:off x="3674440" y="-6821"/>
            <a:ext cx="1766112" cy="527282"/>
          </a:xfrm>
          <a:prstGeom prst="round2SameRect">
            <a:avLst/>
          </a:prstGeom>
          <a:solidFill>
            <a:srgbClr val="ED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Top Corners Rounded 8">
            <a:extLst>
              <a:ext uri="{FF2B5EF4-FFF2-40B4-BE49-F238E27FC236}">
                <a16:creationId xmlns:a16="http://schemas.microsoft.com/office/drawing/2014/main" id="{3A77B8AB-4509-4AE7-BCB2-E5BDC8EC127D}"/>
              </a:ext>
            </a:extLst>
          </p:cNvPr>
          <p:cNvSpPr/>
          <p:nvPr/>
        </p:nvSpPr>
        <p:spPr>
          <a:xfrm flipV="1">
            <a:off x="5526164"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Top Corners Rounded 9">
            <a:extLst>
              <a:ext uri="{FF2B5EF4-FFF2-40B4-BE49-F238E27FC236}">
                <a16:creationId xmlns:a16="http://schemas.microsoft.com/office/drawing/2014/main" id="{3335E762-9AEC-440B-B70C-0DC4DA5B9D6A}"/>
              </a:ext>
            </a:extLst>
          </p:cNvPr>
          <p:cNvSpPr/>
          <p:nvPr/>
        </p:nvSpPr>
        <p:spPr>
          <a:xfrm flipV="1">
            <a:off x="7377888"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E660B146-DDCE-4691-A99B-40AA1A7BA9D6}"/>
              </a:ext>
            </a:extLst>
          </p:cNvPr>
          <p:cNvSpPr txBox="1"/>
          <p:nvPr/>
        </p:nvSpPr>
        <p:spPr>
          <a:xfrm>
            <a:off x="0" y="48197"/>
            <a:ext cx="1766112" cy="430887"/>
          </a:xfrm>
          <a:prstGeom prst="rect">
            <a:avLst/>
          </a:prstGeom>
          <a:noFill/>
        </p:spPr>
        <p:txBody>
          <a:bodyPr wrap="square" rtlCol="0">
            <a:spAutoFit/>
          </a:bodyPr>
          <a:lstStyle/>
          <a:p>
            <a:pPr algn="ctr"/>
            <a:r>
              <a:rPr lang="en-AU" sz="1100" dirty="0">
                <a:solidFill>
                  <a:schemeClr val="bg1"/>
                </a:solidFill>
              </a:rPr>
              <a:t>Developing credibility and trust</a:t>
            </a:r>
          </a:p>
        </p:txBody>
      </p:sp>
      <p:sp>
        <p:nvSpPr>
          <p:cNvPr id="12" name="TextBox 11">
            <a:extLst>
              <a:ext uri="{FF2B5EF4-FFF2-40B4-BE49-F238E27FC236}">
                <a16:creationId xmlns:a16="http://schemas.microsoft.com/office/drawing/2014/main" id="{A776AED5-A633-40D7-9471-4233C4370F70}"/>
              </a:ext>
            </a:extLst>
          </p:cNvPr>
          <p:cNvSpPr txBox="1"/>
          <p:nvPr/>
        </p:nvSpPr>
        <p:spPr>
          <a:xfrm>
            <a:off x="1837220" y="48197"/>
            <a:ext cx="1766112" cy="430887"/>
          </a:xfrm>
          <a:prstGeom prst="rect">
            <a:avLst/>
          </a:prstGeom>
          <a:noFill/>
        </p:spPr>
        <p:txBody>
          <a:bodyPr wrap="square" rtlCol="0">
            <a:spAutoFit/>
          </a:bodyPr>
          <a:lstStyle/>
          <a:p>
            <a:pPr algn="ctr"/>
            <a:r>
              <a:rPr lang="en-US" sz="1100" dirty="0">
                <a:solidFill>
                  <a:schemeClr val="bg1"/>
                </a:solidFill>
              </a:rPr>
              <a:t>Current reporting trends and drivers</a:t>
            </a:r>
            <a:endParaRPr lang="en-AU" sz="1100" dirty="0">
              <a:solidFill>
                <a:schemeClr val="bg1"/>
              </a:solidFill>
            </a:endParaRPr>
          </a:p>
        </p:txBody>
      </p:sp>
      <p:sp>
        <p:nvSpPr>
          <p:cNvPr id="13" name="TextBox 12">
            <a:extLst>
              <a:ext uri="{FF2B5EF4-FFF2-40B4-BE49-F238E27FC236}">
                <a16:creationId xmlns:a16="http://schemas.microsoft.com/office/drawing/2014/main" id="{1EBECE11-1053-4667-87B4-76CC78DFA9F6}"/>
              </a:ext>
            </a:extLst>
          </p:cNvPr>
          <p:cNvSpPr txBox="1"/>
          <p:nvPr/>
        </p:nvSpPr>
        <p:spPr>
          <a:xfrm>
            <a:off x="3683876" y="48197"/>
            <a:ext cx="1766112" cy="430887"/>
          </a:xfrm>
          <a:prstGeom prst="rect">
            <a:avLst/>
          </a:prstGeom>
          <a:noFill/>
        </p:spPr>
        <p:txBody>
          <a:bodyPr wrap="square" rtlCol="0">
            <a:spAutoFit/>
          </a:bodyPr>
          <a:lstStyle/>
          <a:p>
            <a:pPr algn="ctr"/>
            <a:r>
              <a:rPr lang="en-US" sz="1100" b="1" dirty="0"/>
              <a:t>Current assurance standards and the IAASB</a:t>
            </a:r>
            <a:endParaRPr lang="en-AU" sz="1100" b="1" dirty="0"/>
          </a:p>
        </p:txBody>
      </p:sp>
      <p:sp>
        <p:nvSpPr>
          <p:cNvPr id="15" name="TextBox 14">
            <a:extLst>
              <a:ext uri="{FF2B5EF4-FFF2-40B4-BE49-F238E27FC236}">
                <a16:creationId xmlns:a16="http://schemas.microsoft.com/office/drawing/2014/main" id="{03D284CA-E492-4DEC-8973-3DDEBCBB259B}"/>
              </a:ext>
            </a:extLst>
          </p:cNvPr>
          <p:cNvSpPr txBox="1"/>
          <p:nvPr/>
        </p:nvSpPr>
        <p:spPr>
          <a:xfrm>
            <a:off x="7380650" y="126015"/>
            <a:ext cx="1766112" cy="261610"/>
          </a:xfrm>
          <a:prstGeom prst="rect">
            <a:avLst/>
          </a:prstGeom>
          <a:noFill/>
        </p:spPr>
        <p:txBody>
          <a:bodyPr wrap="square" rtlCol="0">
            <a:spAutoFit/>
          </a:bodyPr>
          <a:lstStyle/>
          <a:p>
            <a:pPr algn="ctr"/>
            <a:r>
              <a:rPr lang="en-AU" sz="1100" dirty="0">
                <a:solidFill>
                  <a:schemeClr val="bg1"/>
                </a:solidFill>
              </a:rPr>
              <a:t>Conclusions</a:t>
            </a:r>
          </a:p>
        </p:txBody>
      </p:sp>
      <p:sp>
        <p:nvSpPr>
          <p:cNvPr id="28" name="Slide Number Placeholder 27">
            <a:extLst>
              <a:ext uri="{FF2B5EF4-FFF2-40B4-BE49-F238E27FC236}">
                <a16:creationId xmlns:a16="http://schemas.microsoft.com/office/drawing/2014/main" id="{11AFD8E8-E8E1-497B-A5B6-607B3846D5AE}"/>
              </a:ext>
            </a:extLst>
          </p:cNvPr>
          <p:cNvSpPr>
            <a:spLocks noGrp="1"/>
          </p:cNvSpPr>
          <p:nvPr>
            <p:ph type="sldNum" sz="quarter" idx="10"/>
          </p:nvPr>
        </p:nvSpPr>
        <p:spPr/>
        <p:txBody>
          <a:bodyPr/>
          <a:lstStyle/>
          <a:p>
            <a:pPr algn="ctr"/>
            <a:r>
              <a:rPr lang="en-AU" dirty="0"/>
              <a:t>25</a:t>
            </a:r>
          </a:p>
        </p:txBody>
      </p:sp>
      <p:sp>
        <p:nvSpPr>
          <p:cNvPr id="21" name="Content Placeholder 2">
            <a:extLst>
              <a:ext uri="{FF2B5EF4-FFF2-40B4-BE49-F238E27FC236}">
                <a16:creationId xmlns:a16="http://schemas.microsoft.com/office/drawing/2014/main" id="{C0F9E94C-2AB5-4240-A5CE-5538D98A30FA}"/>
              </a:ext>
            </a:extLst>
          </p:cNvPr>
          <p:cNvSpPr txBox="1">
            <a:spLocks/>
          </p:cNvSpPr>
          <p:nvPr/>
        </p:nvSpPr>
        <p:spPr>
          <a:xfrm>
            <a:off x="457200" y="1887711"/>
            <a:ext cx="8229600" cy="4742165"/>
          </a:xfrm>
          <a:prstGeom prst="rect">
            <a:avLst/>
          </a:prstGeom>
        </p:spPr>
        <p:txBody>
          <a:bodyPr>
            <a:normAutofit lnSpcReduction="10000"/>
          </a:bodyPr>
          <a:lst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a:lstStyle>
          <a:p>
            <a:pPr marL="0" indent="0">
              <a:buNone/>
            </a:pPr>
            <a:r>
              <a:rPr lang="en-US" sz="2200" b="1" dirty="0"/>
              <a:t>Four factors</a:t>
            </a:r>
            <a:r>
              <a:rPr lang="en-US" sz="2200" dirty="0"/>
              <a:t> influence credibility and trust:</a:t>
            </a:r>
          </a:p>
          <a:p>
            <a:pPr marL="457200" indent="-457200">
              <a:buFont typeface="+mj-lt"/>
              <a:buAutoNum type="arabicPeriod"/>
            </a:pPr>
            <a:r>
              <a:rPr lang="en-US" sz="2200" u="sng" dirty="0"/>
              <a:t>Sound reporting framework</a:t>
            </a:r>
            <a:r>
              <a:rPr lang="en-US" sz="2200" dirty="0"/>
              <a:t> – Essential first and foremost is the framework – the objectives of which are closely aligned with the user’s information needs.</a:t>
            </a:r>
          </a:p>
          <a:p>
            <a:pPr marL="457200" indent="-457200">
              <a:buFont typeface="+mj-lt"/>
              <a:buAutoNum type="arabicPeriod"/>
            </a:pPr>
            <a:r>
              <a:rPr lang="en-US" sz="2200" u="sng" dirty="0"/>
              <a:t>Strong governance</a:t>
            </a:r>
            <a:r>
              <a:rPr lang="en-US" sz="2200" dirty="0"/>
              <a:t> – Reporting processes, controls and potentially external professional services engagements are initiated under strong governance oversight.</a:t>
            </a:r>
          </a:p>
          <a:p>
            <a:pPr marL="457200" indent="-457200">
              <a:buFont typeface="+mj-lt"/>
              <a:buAutoNum type="arabicPeriod"/>
            </a:pPr>
            <a:r>
              <a:rPr lang="en-US" sz="2200" u="sng" dirty="0"/>
              <a:t>Consistent wider information</a:t>
            </a:r>
            <a:r>
              <a:rPr lang="en-US" sz="2200" dirty="0"/>
              <a:t> – Users perform their own evaluation of the consistency of the EER report with wider available sources of information to which they have access.</a:t>
            </a:r>
          </a:p>
          <a:p>
            <a:pPr marL="457200" indent="-457200">
              <a:buFont typeface="+mj-lt"/>
              <a:buAutoNum type="arabicPeriod"/>
            </a:pPr>
            <a:r>
              <a:rPr lang="en-US" sz="2200" u="sng" dirty="0"/>
              <a:t>External professional services and other reports</a:t>
            </a:r>
            <a:r>
              <a:rPr lang="en-US" sz="2200" dirty="0"/>
              <a:t> – Users also have access to any published reports issued under external assurance or other professional services engagements that relate to the EER report.</a:t>
            </a:r>
            <a:endParaRPr lang="en-US" sz="2200" u="sng" dirty="0"/>
          </a:p>
        </p:txBody>
      </p:sp>
      <p:sp>
        <p:nvSpPr>
          <p:cNvPr id="16" name="TextBox 15">
            <a:extLst>
              <a:ext uri="{FF2B5EF4-FFF2-40B4-BE49-F238E27FC236}">
                <a16:creationId xmlns:a16="http://schemas.microsoft.com/office/drawing/2014/main" id="{A01693CE-D867-4358-90D5-BA14DD18433B}"/>
              </a:ext>
            </a:extLst>
          </p:cNvPr>
          <p:cNvSpPr txBox="1"/>
          <p:nvPr/>
        </p:nvSpPr>
        <p:spPr>
          <a:xfrm>
            <a:off x="5528926" y="132835"/>
            <a:ext cx="1766112" cy="261610"/>
          </a:xfrm>
          <a:prstGeom prst="rect">
            <a:avLst/>
          </a:prstGeom>
          <a:noFill/>
        </p:spPr>
        <p:txBody>
          <a:bodyPr wrap="square" rtlCol="0">
            <a:spAutoFit/>
          </a:bodyPr>
          <a:lstStyle/>
          <a:p>
            <a:pPr algn="ctr"/>
            <a:r>
              <a:rPr lang="en-AU" sz="1100" dirty="0">
                <a:solidFill>
                  <a:schemeClr val="bg1"/>
                </a:solidFill>
              </a:rPr>
              <a:t>NFI assurance research</a:t>
            </a:r>
          </a:p>
        </p:txBody>
      </p:sp>
    </p:spTree>
    <p:extLst>
      <p:ext uri="{BB962C8B-B14F-4D97-AF65-F5344CB8AC3E}">
        <p14:creationId xmlns:p14="http://schemas.microsoft.com/office/powerpoint/2010/main" val="309580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37B60-7D33-4B37-BB56-717BEA2B2CB1}"/>
              </a:ext>
            </a:extLst>
          </p:cNvPr>
          <p:cNvSpPr>
            <a:spLocks noGrp="1"/>
          </p:cNvSpPr>
          <p:nvPr>
            <p:ph type="title"/>
          </p:nvPr>
        </p:nvSpPr>
        <p:spPr>
          <a:xfrm>
            <a:off x="113466" y="779218"/>
            <a:ext cx="8897045" cy="909897"/>
          </a:xfrm>
        </p:spPr>
        <p:txBody>
          <a:bodyPr>
            <a:noAutofit/>
          </a:bodyPr>
          <a:lstStyle/>
          <a:p>
            <a:pPr marL="0" indent="0" algn="ctr">
              <a:buNone/>
            </a:pPr>
            <a:r>
              <a:rPr lang="en-AU" altLang="zh-CN" sz="2800" b="1" dirty="0">
                <a:ea typeface="ＭＳ Ｐゴシック" panose="020B0600070205080204" pitchFamily="34" charset="-128"/>
              </a:rPr>
              <a:t>Other credibility enhancing mechanisms: Combined assurance</a:t>
            </a:r>
            <a:endParaRPr lang="en-US" sz="2800" dirty="0">
              <a:solidFill>
                <a:srgbClr val="85293F"/>
              </a:solidFill>
            </a:endParaRPr>
          </a:p>
        </p:txBody>
      </p:sp>
      <p:sp>
        <p:nvSpPr>
          <p:cNvPr id="5" name="Rectangle: Top Corners Rounded 4">
            <a:extLst>
              <a:ext uri="{FF2B5EF4-FFF2-40B4-BE49-F238E27FC236}">
                <a16:creationId xmlns:a16="http://schemas.microsoft.com/office/drawing/2014/main" id="{976166BA-9E91-4F09-B175-BAC074499F70}"/>
              </a:ext>
            </a:extLst>
          </p:cNvPr>
          <p:cNvSpPr/>
          <p:nvPr/>
        </p:nvSpPr>
        <p:spPr>
          <a:xfrm flipV="1">
            <a:off x="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6" name="Rectangle: Top Corners Rounded 5">
            <a:extLst>
              <a:ext uri="{FF2B5EF4-FFF2-40B4-BE49-F238E27FC236}">
                <a16:creationId xmlns:a16="http://schemas.microsoft.com/office/drawing/2014/main" id="{8145B83F-AA41-4702-9BBA-1C0466658298}"/>
              </a:ext>
            </a:extLst>
          </p:cNvPr>
          <p:cNvSpPr/>
          <p:nvPr/>
        </p:nvSpPr>
        <p:spPr>
          <a:xfrm flipV="1">
            <a:off x="183722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Top Corners Rounded 7">
            <a:extLst>
              <a:ext uri="{FF2B5EF4-FFF2-40B4-BE49-F238E27FC236}">
                <a16:creationId xmlns:a16="http://schemas.microsoft.com/office/drawing/2014/main" id="{9F1AC498-D0DE-4B47-85D0-2AFBB2CEA4B5}"/>
              </a:ext>
            </a:extLst>
          </p:cNvPr>
          <p:cNvSpPr/>
          <p:nvPr/>
        </p:nvSpPr>
        <p:spPr>
          <a:xfrm flipV="1">
            <a:off x="3674440" y="-6821"/>
            <a:ext cx="1766112" cy="527282"/>
          </a:xfrm>
          <a:prstGeom prst="round2SameRect">
            <a:avLst/>
          </a:prstGeom>
          <a:solidFill>
            <a:srgbClr val="ED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Top Corners Rounded 8">
            <a:extLst>
              <a:ext uri="{FF2B5EF4-FFF2-40B4-BE49-F238E27FC236}">
                <a16:creationId xmlns:a16="http://schemas.microsoft.com/office/drawing/2014/main" id="{3A77B8AB-4509-4AE7-BCB2-E5BDC8EC127D}"/>
              </a:ext>
            </a:extLst>
          </p:cNvPr>
          <p:cNvSpPr/>
          <p:nvPr/>
        </p:nvSpPr>
        <p:spPr>
          <a:xfrm flipV="1">
            <a:off x="5526164"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Top Corners Rounded 9">
            <a:extLst>
              <a:ext uri="{FF2B5EF4-FFF2-40B4-BE49-F238E27FC236}">
                <a16:creationId xmlns:a16="http://schemas.microsoft.com/office/drawing/2014/main" id="{3335E762-9AEC-440B-B70C-0DC4DA5B9D6A}"/>
              </a:ext>
            </a:extLst>
          </p:cNvPr>
          <p:cNvSpPr/>
          <p:nvPr/>
        </p:nvSpPr>
        <p:spPr>
          <a:xfrm flipV="1">
            <a:off x="7377888"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E660B146-DDCE-4691-A99B-40AA1A7BA9D6}"/>
              </a:ext>
            </a:extLst>
          </p:cNvPr>
          <p:cNvSpPr txBox="1"/>
          <p:nvPr/>
        </p:nvSpPr>
        <p:spPr>
          <a:xfrm>
            <a:off x="0" y="48197"/>
            <a:ext cx="1766112" cy="430887"/>
          </a:xfrm>
          <a:prstGeom prst="rect">
            <a:avLst/>
          </a:prstGeom>
          <a:noFill/>
        </p:spPr>
        <p:txBody>
          <a:bodyPr wrap="square" rtlCol="0">
            <a:spAutoFit/>
          </a:bodyPr>
          <a:lstStyle/>
          <a:p>
            <a:pPr algn="ctr"/>
            <a:r>
              <a:rPr lang="en-AU" sz="1100" dirty="0">
                <a:solidFill>
                  <a:schemeClr val="bg1"/>
                </a:solidFill>
              </a:rPr>
              <a:t>Developing credibility and trust</a:t>
            </a:r>
          </a:p>
        </p:txBody>
      </p:sp>
      <p:sp>
        <p:nvSpPr>
          <p:cNvPr id="12" name="TextBox 11">
            <a:extLst>
              <a:ext uri="{FF2B5EF4-FFF2-40B4-BE49-F238E27FC236}">
                <a16:creationId xmlns:a16="http://schemas.microsoft.com/office/drawing/2014/main" id="{A776AED5-A633-40D7-9471-4233C4370F70}"/>
              </a:ext>
            </a:extLst>
          </p:cNvPr>
          <p:cNvSpPr txBox="1"/>
          <p:nvPr/>
        </p:nvSpPr>
        <p:spPr>
          <a:xfrm>
            <a:off x="1837220" y="48197"/>
            <a:ext cx="1766112" cy="430887"/>
          </a:xfrm>
          <a:prstGeom prst="rect">
            <a:avLst/>
          </a:prstGeom>
          <a:noFill/>
        </p:spPr>
        <p:txBody>
          <a:bodyPr wrap="square" rtlCol="0">
            <a:spAutoFit/>
          </a:bodyPr>
          <a:lstStyle/>
          <a:p>
            <a:pPr algn="ctr"/>
            <a:r>
              <a:rPr lang="en-US" sz="1100" dirty="0">
                <a:solidFill>
                  <a:schemeClr val="bg1"/>
                </a:solidFill>
              </a:rPr>
              <a:t>Current reporting trends and drivers</a:t>
            </a:r>
            <a:endParaRPr lang="en-AU" sz="1100" dirty="0">
              <a:solidFill>
                <a:schemeClr val="bg1"/>
              </a:solidFill>
            </a:endParaRPr>
          </a:p>
        </p:txBody>
      </p:sp>
      <p:sp>
        <p:nvSpPr>
          <p:cNvPr id="13" name="TextBox 12">
            <a:extLst>
              <a:ext uri="{FF2B5EF4-FFF2-40B4-BE49-F238E27FC236}">
                <a16:creationId xmlns:a16="http://schemas.microsoft.com/office/drawing/2014/main" id="{1EBECE11-1053-4667-87B4-76CC78DFA9F6}"/>
              </a:ext>
            </a:extLst>
          </p:cNvPr>
          <p:cNvSpPr txBox="1"/>
          <p:nvPr/>
        </p:nvSpPr>
        <p:spPr>
          <a:xfrm>
            <a:off x="3683876" y="48197"/>
            <a:ext cx="1766112" cy="430887"/>
          </a:xfrm>
          <a:prstGeom prst="rect">
            <a:avLst/>
          </a:prstGeom>
          <a:noFill/>
        </p:spPr>
        <p:txBody>
          <a:bodyPr wrap="square" rtlCol="0">
            <a:spAutoFit/>
          </a:bodyPr>
          <a:lstStyle/>
          <a:p>
            <a:pPr algn="ctr"/>
            <a:r>
              <a:rPr lang="en-US" sz="1100" b="1" dirty="0"/>
              <a:t>Current assurance standards and the IAASB</a:t>
            </a:r>
            <a:endParaRPr lang="en-AU" sz="1100" b="1" dirty="0"/>
          </a:p>
        </p:txBody>
      </p:sp>
      <p:sp>
        <p:nvSpPr>
          <p:cNvPr id="15" name="TextBox 14">
            <a:extLst>
              <a:ext uri="{FF2B5EF4-FFF2-40B4-BE49-F238E27FC236}">
                <a16:creationId xmlns:a16="http://schemas.microsoft.com/office/drawing/2014/main" id="{03D284CA-E492-4DEC-8973-3DDEBCBB259B}"/>
              </a:ext>
            </a:extLst>
          </p:cNvPr>
          <p:cNvSpPr txBox="1"/>
          <p:nvPr/>
        </p:nvSpPr>
        <p:spPr>
          <a:xfrm>
            <a:off x="7380650" y="126015"/>
            <a:ext cx="1766112" cy="261610"/>
          </a:xfrm>
          <a:prstGeom prst="rect">
            <a:avLst/>
          </a:prstGeom>
          <a:noFill/>
        </p:spPr>
        <p:txBody>
          <a:bodyPr wrap="square" rtlCol="0">
            <a:spAutoFit/>
          </a:bodyPr>
          <a:lstStyle/>
          <a:p>
            <a:pPr algn="ctr"/>
            <a:r>
              <a:rPr lang="en-AU" sz="1100" dirty="0">
                <a:solidFill>
                  <a:schemeClr val="bg1"/>
                </a:solidFill>
              </a:rPr>
              <a:t>Conclusions</a:t>
            </a:r>
          </a:p>
        </p:txBody>
      </p:sp>
      <p:sp>
        <p:nvSpPr>
          <p:cNvPr id="28" name="Slide Number Placeholder 27">
            <a:extLst>
              <a:ext uri="{FF2B5EF4-FFF2-40B4-BE49-F238E27FC236}">
                <a16:creationId xmlns:a16="http://schemas.microsoft.com/office/drawing/2014/main" id="{11AFD8E8-E8E1-497B-A5B6-607B3846D5AE}"/>
              </a:ext>
            </a:extLst>
          </p:cNvPr>
          <p:cNvSpPr>
            <a:spLocks noGrp="1"/>
          </p:cNvSpPr>
          <p:nvPr>
            <p:ph type="sldNum" sz="quarter" idx="10"/>
          </p:nvPr>
        </p:nvSpPr>
        <p:spPr/>
        <p:txBody>
          <a:bodyPr/>
          <a:lstStyle/>
          <a:p>
            <a:pPr algn="ctr"/>
            <a:r>
              <a:rPr lang="en-AU" dirty="0"/>
              <a:t>26</a:t>
            </a:r>
          </a:p>
        </p:txBody>
      </p:sp>
      <p:sp>
        <p:nvSpPr>
          <p:cNvPr id="21" name="Content Placeholder 2">
            <a:extLst>
              <a:ext uri="{FF2B5EF4-FFF2-40B4-BE49-F238E27FC236}">
                <a16:creationId xmlns:a16="http://schemas.microsoft.com/office/drawing/2014/main" id="{C0F9E94C-2AB5-4240-A5CE-5538D98A30FA}"/>
              </a:ext>
            </a:extLst>
          </p:cNvPr>
          <p:cNvSpPr txBox="1">
            <a:spLocks/>
          </p:cNvSpPr>
          <p:nvPr/>
        </p:nvSpPr>
        <p:spPr>
          <a:xfrm>
            <a:off x="457200" y="1887711"/>
            <a:ext cx="8229600" cy="4742165"/>
          </a:xfrm>
          <a:prstGeom prst="rect">
            <a:avLst/>
          </a:prstGeom>
        </p:spPr>
        <p:txBody>
          <a:bodyPr>
            <a:normAutofit/>
          </a:bodyPr>
          <a:lst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a:lstStyle>
          <a:p>
            <a:pPr marL="0" indent="0" algn="ctr">
              <a:buNone/>
            </a:pPr>
            <a:r>
              <a:rPr lang="en-AU" altLang="zh-CN" sz="2000" b="1" dirty="0">
                <a:solidFill>
                  <a:srgbClr val="000000"/>
                </a:solidFill>
                <a:latin typeface="+mj-lt"/>
                <a:ea typeface="ＭＳ Ｐゴシック" panose="020B0600070205080204" pitchFamily="34" charset="-128"/>
              </a:rPr>
              <a:t>South Africa market - King IV Report recommends combined assurance</a:t>
            </a:r>
            <a:endParaRPr lang="en-US" sz="2000" u="sng" dirty="0"/>
          </a:p>
        </p:txBody>
      </p:sp>
      <p:grpSp>
        <p:nvGrpSpPr>
          <p:cNvPr id="17" name="Group 16">
            <a:extLst>
              <a:ext uri="{FF2B5EF4-FFF2-40B4-BE49-F238E27FC236}">
                <a16:creationId xmlns:a16="http://schemas.microsoft.com/office/drawing/2014/main" id="{D608F1E0-5927-4F1E-B7D8-7134D789A5F4}"/>
              </a:ext>
            </a:extLst>
          </p:cNvPr>
          <p:cNvGrpSpPr/>
          <p:nvPr/>
        </p:nvGrpSpPr>
        <p:grpSpPr>
          <a:xfrm>
            <a:off x="694798" y="2296353"/>
            <a:ext cx="7725395" cy="3924879"/>
            <a:chOff x="17090" y="1676400"/>
            <a:chExt cx="8570280" cy="4446588"/>
          </a:xfrm>
        </p:grpSpPr>
        <p:pic>
          <p:nvPicPr>
            <p:cNvPr id="19" name="Picture 3">
              <a:extLst>
                <a:ext uri="{FF2B5EF4-FFF2-40B4-BE49-F238E27FC236}">
                  <a16:creationId xmlns:a16="http://schemas.microsoft.com/office/drawing/2014/main" id="{7525D278-2AA7-489A-AD02-8E574DD698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41550" y="1676400"/>
              <a:ext cx="3816350"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4">
              <a:extLst>
                <a:ext uri="{FF2B5EF4-FFF2-40B4-BE49-F238E27FC236}">
                  <a16:creationId xmlns:a16="http://schemas.microsoft.com/office/drawing/2014/main" id="{6FC38051-2A3F-4BE6-815D-FCBC40BACCEB}"/>
                </a:ext>
              </a:extLst>
            </p:cNvPr>
            <p:cNvSpPr>
              <a:spLocks noChangeArrowheads="1"/>
            </p:cNvSpPr>
            <p:nvPr/>
          </p:nvSpPr>
          <p:spPr bwMode="auto">
            <a:xfrm>
              <a:off x="6211305" y="4861882"/>
              <a:ext cx="2376065" cy="592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AU" altLang="zh-CN" sz="1400" b="1"/>
                <a:t>Integrating &amp; aligning assurance processes</a:t>
              </a:r>
            </a:p>
          </p:txBody>
        </p:sp>
        <p:sp>
          <p:nvSpPr>
            <p:cNvPr id="22" name="Rectangle 5">
              <a:extLst>
                <a:ext uri="{FF2B5EF4-FFF2-40B4-BE49-F238E27FC236}">
                  <a16:creationId xmlns:a16="http://schemas.microsoft.com/office/drawing/2014/main" id="{A0E49A4C-E34D-485C-B8D2-136900BAB4E4}"/>
                </a:ext>
              </a:extLst>
            </p:cNvPr>
            <p:cNvSpPr>
              <a:spLocks noChangeArrowheads="1"/>
            </p:cNvSpPr>
            <p:nvPr/>
          </p:nvSpPr>
          <p:spPr bwMode="auto">
            <a:xfrm>
              <a:off x="17090" y="5069907"/>
              <a:ext cx="2619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AU" altLang="zh-CN" sz="1400" b="1"/>
                <a:t>Improving assurance quality </a:t>
              </a:r>
            </a:p>
          </p:txBody>
        </p:sp>
        <p:sp>
          <p:nvSpPr>
            <p:cNvPr id="23" name="Rectangle 6">
              <a:extLst>
                <a:ext uri="{FF2B5EF4-FFF2-40B4-BE49-F238E27FC236}">
                  <a16:creationId xmlns:a16="http://schemas.microsoft.com/office/drawing/2014/main" id="{A3BD71EF-14E2-4D2E-B4BD-6817C100BEF6}"/>
                </a:ext>
              </a:extLst>
            </p:cNvPr>
            <p:cNvSpPr>
              <a:spLocks noChangeArrowheads="1"/>
            </p:cNvSpPr>
            <p:nvPr/>
          </p:nvSpPr>
          <p:spPr bwMode="auto">
            <a:xfrm>
              <a:off x="2484438" y="5815013"/>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AU" altLang="zh-CN" sz="1400" b="1"/>
                <a:t>Better coordination of assurance providers</a:t>
              </a:r>
              <a:endParaRPr lang="en-AU" altLang="zh-CN" sz="1400" b="1">
                <a:latin typeface="Sommet Bold" panose="02000505000000020004" pitchFamily="50" charset="0"/>
              </a:endParaRPr>
            </a:p>
          </p:txBody>
        </p:sp>
        <p:cxnSp>
          <p:nvCxnSpPr>
            <p:cNvPr id="24" name="直线连接符 27">
              <a:extLst>
                <a:ext uri="{FF2B5EF4-FFF2-40B4-BE49-F238E27FC236}">
                  <a16:creationId xmlns:a16="http://schemas.microsoft.com/office/drawing/2014/main" id="{643C2B73-44A7-4F09-9A0F-8BBEE3831C13}"/>
                </a:ext>
              </a:extLst>
            </p:cNvPr>
            <p:cNvCxnSpPr>
              <a:cxnSpLocks noChangeShapeType="1"/>
              <a:stCxn id="19" idx="2"/>
            </p:cNvCxnSpPr>
            <p:nvPr/>
          </p:nvCxnSpPr>
          <p:spPr bwMode="auto">
            <a:xfrm flipH="1">
              <a:off x="4140200" y="5376863"/>
              <a:ext cx="9525" cy="460375"/>
            </a:xfrm>
            <a:prstGeom prst="line">
              <a:avLst/>
            </a:prstGeom>
            <a:noFill/>
            <a:ln w="63500">
              <a:solidFill>
                <a:srgbClr val="7198A9"/>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直线连接符 27">
              <a:extLst>
                <a:ext uri="{FF2B5EF4-FFF2-40B4-BE49-F238E27FC236}">
                  <a16:creationId xmlns:a16="http://schemas.microsoft.com/office/drawing/2014/main" id="{5EFE1C12-8B5F-4449-94C7-D4191063EE92}"/>
                </a:ext>
              </a:extLst>
            </p:cNvPr>
            <p:cNvCxnSpPr>
              <a:cxnSpLocks noChangeShapeType="1"/>
            </p:cNvCxnSpPr>
            <p:nvPr/>
          </p:nvCxnSpPr>
          <p:spPr bwMode="auto">
            <a:xfrm>
              <a:off x="6057900" y="3633472"/>
              <a:ext cx="755650" cy="1079499"/>
            </a:xfrm>
            <a:prstGeom prst="line">
              <a:avLst/>
            </a:prstGeom>
            <a:noFill/>
            <a:ln w="63500">
              <a:solidFill>
                <a:srgbClr val="7198A9"/>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直线连接符 27">
              <a:extLst>
                <a:ext uri="{FF2B5EF4-FFF2-40B4-BE49-F238E27FC236}">
                  <a16:creationId xmlns:a16="http://schemas.microsoft.com/office/drawing/2014/main" id="{2B4BE7A7-8172-4F27-A61F-7D9962576509}"/>
                </a:ext>
              </a:extLst>
            </p:cNvPr>
            <p:cNvCxnSpPr>
              <a:cxnSpLocks noChangeShapeType="1"/>
            </p:cNvCxnSpPr>
            <p:nvPr/>
          </p:nvCxnSpPr>
          <p:spPr bwMode="auto">
            <a:xfrm>
              <a:off x="1563111" y="3782383"/>
              <a:ext cx="755650" cy="1079499"/>
            </a:xfrm>
            <a:prstGeom prst="line">
              <a:avLst/>
            </a:prstGeom>
            <a:noFill/>
            <a:ln w="63500">
              <a:solidFill>
                <a:srgbClr val="7198A9"/>
              </a:solidFill>
              <a:prstDash val="sysDash"/>
              <a:round/>
              <a:headEnd/>
              <a:tailEnd/>
            </a:ln>
            <a:effectLst>
              <a:outerShdw blurRad="40000" dist="20000" dir="5400000" rotWithShape="0">
                <a:srgbClr val="000000">
                  <a:alpha val="37999"/>
                </a:srgbClr>
              </a:outerShdw>
            </a:effectLst>
            <a:scene3d>
              <a:camera prst="orthographicFront">
                <a:rot lat="0" lon="10800000" rev="0"/>
              </a:camera>
              <a:lightRig rig="threePt" dir="t"/>
            </a:scene3d>
            <a:extLst>
              <a:ext uri="{909E8E84-426E-40DD-AFC4-6F175D3DCCD1}">
                <a14:hiddenFill xmlns:a14="http://schemas.microsoft.com/office/drawing/2010/main">
                  <a:noFill/>
                </a14:hiddenFill>
              </a:ext>
            </a:extLst>
          </p:spPr>
        </p:cxnSp>
      </p:grpSp>
      <p:sp>
        <p:nvSpPr>
          <p:cNvPr id="27" name="TextBox 26">
            <a:extLst>
              <a:ext uri="{FF2B5EF4-FFF2-40B4-BE49-F238E27FC236}">
                <a16:creationId xmlns:a16="http://schemas.microsoft.com/office/drawing/2014/main" id="{1F6225B5-17EA-42C9-AA23-AF4A7AE65EE4}"/>
              </a:ext>
            </a:extLst>
          </p:cNvPr>
          <p:cNvSpPr txBox="1"/>
          <p:nvPr/>
        </p:nvSpPr>
        <p:spPr>
          <a:xfrm>
            <a:off x="5528926" y="132835"/>
            <a:ext cx="1766112" cy="261610"/>
          </a:xfrm>
          <a:prstGeom prst="rect">
            <a:avLst/>
          </a:prstGeom>
          <a:noFill/>
        </p:spPr>
        <p:txBody>
          <a:bodyPr wrap="square" rtlCol="0">
            <a:spAutoFit/>
          </a:bodyPr>
          <a:lstStyle/>
          <a:p>
            <a:pPr algn="ctr"/>
            <a:r>
              <a:rPr lang="en-AU" sz="1100" dirty="0">
                <a:solidFill>
                  <a:schemeClr val="bg1"/>
                </a:solidFill>
              </a:rPr>
              <a:t>NFI assurance research</a:t>
            </a:r>
          </a:p>
        </p:txBody>
      </p:sp>
    </p:spTree>
    <p:extLst>
      <p:ext uri="{BB962C8B-B14F-4D97-AF65-F5344CB8AC3E}">
        <p14:creationId xmlns:p14="http://schemas.microsoft.com/office/powerpoint/2010/main" val="960125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F6C3B-6A98-4827-901B-D4D615535F75}"/>
              </a:ext>
            </a:extLst>
          </p:cNvPr>
          <p:cNvSpPr>
            <a:spLocks noGrp="1"/>
          </p:cNvSpPr>
          <p:nvPr>
            <p:ph type="title"/>
          </p:nvPr>
        </p:nvSpPr>
        <p:spPr/>
        <p:txBody>
          <a:bodyPr>
            <a:normAutofit/>
          </a:bodyPr>
          <a:lstStyle/>
          <a:p>
            <a:r>
              <a:rPr lang="en-AU" sz="3200" dirty="0">
                <a:solidFill>
                  <a:srgbClr val="85293F"/>
                </a:solidFill>
                <a:latin typeface="Arial Black" panose="020B0A04020102020204" pitchFamily="34" charset="0"/>
              </a:rPr>
              <a:t>Structure for Session</a:t>
            </a:r>
            <a:endParaRPr lang="en-AU" sz="3200" dirty="0"/>
          </a:p>
        </p:txBody>
      </p:sp>
      <p:sp>
        <p:nvSpPr>
          <p:cNvPr id="3" name="Content Placeholder 2">
            <a:extLst>
              <a:ext uri="{FF2B5EF4-FFF2-40B4-BE49-F238E27FC236}">
                <a16:creationId xmlns:a16="http://schemas.microsoft.com/office/drawing/2014/main" id="{8990756F-E7EC-402A-B263-2D297815731E}"/>
              </a:ext>
            </a:extLst>
          </p:cNvPr>
          <p:cNvSpPr>
            <a:spLocks noGrp="1"/>
          </p:cNvSpPr>
          <p:nvPr>
            <p:ph sz="quarter" idx="10"/>
          </p:nvPr>
        </p:nvSpPr>
        <p:spPr>
          <a:xfrm>
            <a:off x="1989976" y="1961396"/>
            <a:ext cx="5238750" cy="4038937"/>
          </a:xfrm>
        </p:spPr>
        <p:txBody>
          <a:bodyPr>
            <a:normAutofit fontScale="92500" lnSpcReduction="10000"/>
          </a:bodyPr>
          <a:lstStyle/>
          <a:p>
            <a:pPr marL="457200" indent="-457200">
              <a:spcAft>
                <a:spcPts val="1000"/>
              </a:spcAft>
              <a:buFont typeface="+mj-lt"/>
              <a:buAutoNum type="arabicPeriod"/>
            </a:pPr>
            <a:r>
              <a:rPr lang="en-US" sz="2400" dirty="0"/>
              <a:t>Role of sustainability (NFI) reporting and assurance: developing credibility and trust. </a:t>
            </a:r>
            <a:endParaRPr lang="en-US" sz="2400" i="1" dirty="0"/>
          </a:p>
          <a:p>
            <a:pPr marL="457200" indent="-457200">
              <a:spcAft>
                <a:spcPts val="1000"/>
              </a:spcAft>
              <a:buFont typeface="+mj-lt"/>
              <a:buAutoNum type="arabicPeriod"/>
            </a:pPr>
            <a:r>
              <a:rPr lang="en-US" sz="2400" dirty="0"/>
              <a:t>Trends and Drivers in NFI reporting and assurance</a:t>
            </a:r>
          </a:p>
          <a:p>
            <a:pPr marL="457200" indent="-457200">
              <a:spcAft>
                <a:spcPts val="1000"/>
              </a:spcAft>
              <a:buFont typeface="+mj-lt"/>
              <a:buAutoNum type="arabicPeriod"/>
            </a:pPr>
            <a:r>
              <a:rPr lang="en-US" sz="2400" dirty="0"/>
              <a:t>Assurance standards, and IAASB</a:t>
            </a:r>
          </a:p>
          <a:p>
            <a:pPr marL="457200" indent="-457200">
              <a:spcAft>
                <a:spcPts val="1000"/>
              </a:spcAft>
              <a:buFont typeface="+mj-lt"/>
              <a:buAutoNum type="arabicPeriod"/>
            </a:pPr>
            <a:r>
              <a:rPr lang="en-US" sz="2400" b="1" dirty="0"/>
              <a:t>Why undertake NFI assurance research, current knowledge, and research opportunities</a:t>
            </a:r>
          </a:p>
          <a:p>
            <a:pPr marL="457200" indent="-457200">
              <a:spcAft>
                <a:spcPts val="1000"/>
              </a:spcAft>
              <a:buFont typeface="+mj-lt"/>
              <a:buAutoNum type="arabicPeriod"/>
            </a:pPr>
            <a:r>
              <a:rPr lang="en-AU" sz="2400" dirty="0"/>
              <a:t>Conclusions</a:t>
            </a:r>
          </a:p>
          <a:p>
            <a:pPr marL="0" indent="0">
              <a:buNone/>
            </a:pPr>
            <a:endParaRPr lang="en-AU" sz="2400" dirty="0"/>
          </a:p>
        </p:txBody>
      </p:sp>
    </p:spTree>
    <p:extLst>
      <p:ext uri="{BB962C8B-B14F-4D97-AF65-F5344CB8AC3E}">
        <p14:creationId xmlns:p14="http://schemas.microsoft.com/office/powerpoint/2010/main" val="915911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37B60-7D33-4B37-BB56-717BEA2B2CB1}"/>
              </a:ext>
            </a:extLst>
          </p:cNvPr>
          <p:cNvSpPr>
            <a:spLocks noGrp="1"/>
          </p:cNvSpPr>
          <p:nvPr>
            <p:ph type="title"/>
          </p:nvPr>
        </p:nvSpPr>
        <p:spPr>
          <a:xfrm>
            <a:off x="113466" y="779218"/>
            <a:ext cx="8897045" cy="909897"/>
          </a:xfrm>
        </p:spPr>
        <p:txBody>
          <a:bodyPr>
            <a:noAutofit/>
          </a:bodyPr>
          <a:lstStyle/>
          <a:p>
            <a:pPr marL="0" indent="0" algn="ctr">
              <a:buNone/>
            </a:pPr>
            <a:r>
              <a:rPr lang="en-US" sz="2800" dirty="0">
                <a:solidFill>
                  <a:srgbClr val="85293F"/>
                </a:solidFill>
              </a:rPr>
              <a:t>But why should I research Assurance for NFI?</a:t>
            </a:r>
          </a:p>
        </p:txBody>
      </p:sp>
      <p:sp>
        <p:nvSpPr>
          <p:cNvPr id="5" name="Rectangle: Top Corners Rounded 4">
            <a:extLst>
              <a:ext uri="{FF2B5EF4-FFF2-40B4-BE49-F238E27FC236}">
                <a16:creationId xmlns:a16="http://schemas.microsoft.com/office/drawing/2014/main" id="{976166BA-9E91-4F09-B175-BAC074499F70}"/>
              </a:ext>
            </a:extLst>
          </p:cNvPr>
          <p:cNvSpPr/>
          <p:nvPr/>
        </p:nvSpPr>
        <p:spPr>
          <a:xfrm flipV="1">
            <a:off x="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6" name="Rectangle: Top Corners Rounded 5">
            <a:extLst>
              <a:ext uri="{FF2B5EF4-FFF2-40B4-BE49-F238E27FC236}">
                <a16:creationId xmlns:a16="http://schemas.microsoft.com/office/drawing/2014/main" id="{8145B83F-AA41-4702-9BBA-1C0466658298}"/>
              </a:ext>
            </a:extLst>
          </p:cNvPr>
          <p:cNvSpPr/>
          <p:nvPr/>
        </p:nvSpPr>
        <p:spPr>
          <a:xfrm flipV="1">
            <a:off x="183722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Top Corners Rounded 7">
            <a:extLst>
              <a:ext uri="{FF2B5EF4-FFF2-40B4-BE49-F238E27FC236}">
                <a16:creationId xmlns:a16="http://schemas.microsoft.com/office/drawing/2014/main" id="{9F1AC498-D0DE-4B47-85D0-2AFBB2CEA4B5}"/>
              </a:ext>
            </a:extLst>
          </p:cNvPr>
          <p:cNvSpPr/>
          <p:nvPr/>
        </p:nvSpPr>
        <p:spPr>
          <a:xfrm flipV="1">
            <a:off x="3674440" y="-6821"/>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Top Corners Rounded 8">
            <a:extLst>
              <a:ext uri="{FF2B5EF4-FFF2-40B4-BE49-F238E27FC236}">
                <a16:creationId xmlns:a16="http://schemas.microsoft.com/office/drawing/2014/main" id="{3A77B8AB-4509-4AE7-BCB2-E5BDC8EC127D}"/>
              </a:ext>
            </a:extLst>
          </p:cNvPr>
          <p:cNvSpPr/>
          <p:nvPr/>
        </p:nvSpPr>
        <p:spPr>
          <a:xfrm flipV="1">
            <a:off x="5526164" y="0"/>
            <a:ext cx="1766112" cy="527282"/>
          </a:xfrm>
          <a:prstGeom prst="round2SameRect">
            <a:avLst/>
          </a:prstGeom>
          <a:solidFill>
            <a:srgbClr val="ED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Top Corners Rounded 9">
            <a:extLst>
              <a:ext uri="{FF2B5EF4-FFF2-40B4-BE49-F238E27FC236}">
                <a16:creationId xmlns:a16="http://schemas.microsoft.com/office/drawing/2014/main" id="{3335E762-9AEC-440B-B70C-0DC4DA5B9D6A}"/>
              </a:ext>
            </a:extLst>
          </p:cNvPr>
          <p:cNvSpPr/>
          <p:nvPr/>
        </p:nvSpPr>
        <p:spPr>
          <a:xfrm flipV="1">
            <a:off x="7377888"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E660B146-DDCE-4691-A99B-40AA1A7BA9D6}"/>
              </a:ext>
            </a:extLst>
          </p:cNvPr>
          <p:cNvSpPr txBox="1"/>
          <p:nvPr/>
        </p:nvSpPr>
        <p:spPr>
          <a:xfrm>
            <a:off x="0" y="48197"/>
            <a:ext cx="1766112" cy="430887"/>
          </a:xfrm>
          <a:prstGeom prst="rect">
            <a:avLst/>
          </a:prstGeom>
          <a:noFill/>
        </p:spPr>
        <p:txBody>
          <a:bodyPr wrap="square" rtlCol="0">
            <a:spAutoFit/>
          </a:bodyPr>
          <a:lstStyle/>
          <a:p>
            <a:pPr algn="ctr"/>
            <a:r>
              <a:rPr lang="en-AU" sz="1100" dirty="0">
                <a:solidFill>
                  <a:schemeClr val="bg1"/>
                </a:solidFill>
              </a:rPr>
              <a:t>Developing credibility and trust</a:t>
            </a:r>
          </a:p>
        </p:txBody>
      </p:sp>
      <p:sp>
        <p:nvSpPr>
          <p:cNvPr id="12" name="TextBox 11">
            <a:extLst>
              <a:ext uri="{FF2B5EF4-FFF2-40B4-BE49-F238E27FC236}">
                <a16:creationId xmlns:a16="http://schemas.microsoft.com/office/drawing/2014/main" id="{A776AED5-A633-40D7-9471-4233C4370F70}"/>
              </a:ext>
            </a:extLst>
          </p:cNvPr>
          <p:cNvSpPr txBox="1"/>
          <p:nvPr/>
        </p:nvSpPr>
        <p:spPr>
          <a:xfrm>
            <a:off x="1837220" y="48197"/>
            <a:ext cx="1766112" cy="430887"/>
          </a:xfrm>
          <a:prstGeom prst="rect">
            <a:avLst/>
          </a:prstGeom>
          <a:noFill/>
        </p:spPr>
        <p:txBody>
          <a:bodyPr wrap="square" rtlCol="0">
            <a:spAutoFit/>
          </a:bodyPr>
          <a:lstStyle/>
          <a:p>
            <a:pPr algn="ctr"/>
            <a:r>
              <a:rPr lang="en-US" sz="1100" dirty="0">
                <a:solidFill>
                  <a:schemeClr val="bg1"/>
                </a:solidFill>
              </a:rPr>
              <a:t>Current reporting trends and drivers</a:t>
            </a:r>
            <a:endParaRPr lang="en-AU" sz="1100" dirty="0">
              <a:solidFill>
                <a:schemeClr val="bg1"/>
              </a:solidFill>
            </a:endParaRPr>
          </a:p>
        </p:txBody>
      </p:sp>
      <p:sp>
        <p:nvSpPr>
          <p:cNvPr id="13" name="TextBox 12">
            <a:extLst>
              <a:ext uri="{FF2B5EF4-FFF2-40B4-BE49-F238E27FC236}">
                <a16:creationId xmlns:a16="http://schemas.microsoft.com/office/drawing/2014/main" id="{1EBECE11-1053-4667-87B4-76CC78DFA9F6}"/>
              </a:ext>
            </a:extLst>
          </p:cNvPr>
          <p:cNvSpPr txBox="1"/>
          <p:nvPr/>
        </p:nvSpPr>
        <p:spPr>
          <a:xfrm>
            <a:off x="3683876" y="48197"/>
            <a:ext cx="1766112" cy="430887"/>
          </a:xfrm>
          <a:prstGeom prst="rect">
            <a:avLst/>
          </a:prstGeom>
          <a:noFill/>
        </p:spPr>
        <p:txBody>
          <a:bodyPr wrap="square" rtlCol="0">
            <a:spAutoFit/>
          </a:bodyPr>
          <a:lstStyle/>
          <a:p>
            <a:pPr algn="ctr"/>
            <a:r>
              <a:rPr lang="en-US" sz="1100" dirty="0">
                <a:solidFill>
                  <a:schemeClr val="bg1"/>
                </a:solidFill>
              </a:rPr>
              <a:t>Current assurance standards and the IAASB</a:t>
            </a:r>
            <a:endParaRPr lang="en-AU" sz="1100" dirty="0">
              <a:solidFill>
                <a:schemeClr val="bg1"/>
              </a:solidFill>
            </a:endParaRPr>
          </a:p>
        </p:txBody>
      </p:sp>
      <p:sp>
        <p:nvSpPr>
          <p:cNvPr id="15" name="TextBox 14">
            <a:extLst>
              <a:ext uri="{FF2B5EF4-FFF2-40B4-BE49-F238E27FC236}">
                <a16:creationId xmlns:a16="http://schemas.microsoft.com/office/drawing/2014/main" id="{03D284CA-E492-4DEC-8973-3DDEBCBB259B}"/>
              </a:ext>
            </a:extLst>
          </p:cNvPr>
          <p:cNvSpPr txBox="1"/>
          <p:nvPr/>
        </p:nvSpPr>
        <p:spPr>
          <a:xfrm>
            <a:off x="7380650" y="126015"/>
            <a:ext cx="1766112" cy="261610"/>
          </a:xfrm>
          <a:prstGeom prst="rect">
            <a:avLst/>
          </a:prstGeom>
          <a:noFill/>
        </p:spPr>
        <p:txBody>
          <a:bodyPr wrap="square" rtlCol="0">
            <a:spAutoFit/>
          </a:bodyPr>
          <a:lstStyle/>
          <a:p>
            <a:pPr algn="ctr"/>
            <a:r>
              <a:rPr lang="en-AU" sz="1100" dirty="0">
                <a:solidFill>
                  <a:schemeClr val="bg1"/>
                </a:solidFill>
              </a:rPr>
              <a:t>Conclusions</a:t>
            </a:r>
          </a:p>
        </p:txBody>
      </p:sp>
      <p:sp>
        <p:nvSpPr>
          <p:cNvPr id="28" name="Slide Number Placeholder 27">
            <a:extLst>
              <a:ext uri="{FF2B5EF4-FFF2-40B4-BE49-F238E27FC236}">
                <a16:creationId xmlns:a16="http://schemas.microsoft.com/office/drawing/2014/main" id="{11AFD8E8-E8E1-497B-A5B6-607B3846D5AE}"/>
              </a:ext>
            </a:extLst>
          </p:cNvPr>
          <p:cNvSpPr>
            <a:spLocks noGrp="1"/>
          </p:cNvSpPr>
          <p:nvPr>
            <p:ph type="sldNum" sz="quarter" idx="10"/>
          </p:nvPr>
        </p:nvSpPr>
        <p:spPr/>
        <p:txBody>
          <a:bodyPr/>
          <a:lstStyle/>
          <a:p>
            <a:pPr algn="ctr"/>
            <a:r>
              <a:rPr lang="en-AU" dirty="0"/>
              <a:t>28</a:t>
            </a:r>
          </a:p>
        </p:txBody>
      </p:sp>
      <p:sp>
        <p:nvSpPr>
          <p:cNvPr id="27" name="Text Placeholder 1">
            <a:extLst>
              <a:ext uri="{FF2B5EF4-FFF2-40B4-BE49-F238E27FC236}">
                <a16:creationId xmlns:a16="http://schemas.microsoft.com/office/drawing/2014/main" id="{1546DDE6-DA47-4FE5-B59A-D2F2E38A422A}"/>
              </a:ext>
            </a:extLst>
          </p:cNvPr>
          <p:cNvSpPr txBox="1">
            <a:spLocks/>
          </p:cNvSpPr>
          <p:nvPr/>
        </p:nvSpPr>
        <p:spPr>
          <a:xfrm>
            <a:off x="629842" y="1855781"/>
            <a:ext cx="3868340" cy="449854"/>
          </a:xfrm>
          <a:prstGeom prst="rect">
            <a:avLst/>
          </a:prstGeom>
        </p:spPr>
        <p:txBody>
          <a:bodyPr/>
          <a:lst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a:lstStyle>
          <a:p>
            <a:pPr marL="0" indent="0" algn="ctr">
              <a:buNone/>
            </a:pPr>
            <a:r>
              <a:rPr lang="en-US" sz="2400" b="1" u="sng" dirty="0"/>
              <a:t>Financial Audit</a:t>
            </a:r>
            <a:endParaRPr lang="en-AU" sz="2400" b="1" u="sng" dirty="0"/>
          </a:p>
        </p:txBody>
      </p:sp>
      <p:sp>
        <p:nvSpPr>
          <p:cNvPr id="29" name="Content Placeholder 2">
            <a:extLst>
              <a:ext uri="{FF2B5EF4-FFF2-40B4-BE49-F238E27FC236}">
                <a16:creationId xmlns:a16="http://schemas.microsoft.com/office/drawing/2014/main" id="{485461CC-0A99-4B77-B5BF-922C76193E8E}"/>
              </a:ext>
            </a:extLst>
          </p:cNvPr>
          <p:cNvSpPr txBox="1">
            <a:spLocks/>
          </p:cNvSpPr>
          <p:nvPr/>
        </p:nvSpPr>
        <p:spPr>
          <a:xfrm>
            <a:off x="629842" y="2352227"/>
            <a:ext cx="3868340" cy="3684588"/>
          </a:xfrm>
          <a:prstGeom prst="rect">
            <a:avLst/>
          </a:prstGeom>
        </p:spPr>
        <p:txBody>
          <a:bodyPr>
            <a:normAutofit/>
          </a:bodyPr>
          <a:lst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a:lstStyle>
          <a:p>
            <a:pPr marL="171450" indent="-171450">
              <a:spcAft>
                <a:spcPts val="800"/>
              </a:spcAft>
            </a:pPr>
            <a:r>
              <a:rPr lang="en-NZ" sz="2000" dirty="0"/>
              <a:t>Research in auditing is a “mature industry”. Any additional research will be incremental. </a:t>
            </a:r>
          </a:p>
          <a:p>
            <a:pPr marL="171450" indent="-171450">
              <a:spcAft>
                <a:spcPts val="800"/>
              </a:spcAft>
            </a:pPr>
            <a:r>
              <a:rPr lang="en-NZ" sz="2000" dirty="0"/>
              <a:t>Some, but limited, ability to have impact</a:t>
            </a:r>
          </a:p>
          <a:p>
            <a:pPr marL="171450" indent="-171450">
              <a:spcAft>
                <a:spcPts val="800"/>
              </a:spcAft>
            </a:pPr>
            <a:r>
              <a:rPr lang="en-NZ" sz="2000" dirty="0"/>
              <a:t>Data advantages, but many researchers using available datasets</a:t>
            </a:r>
          </a:p>
          <a:p>
            <a:pPr marL="171450" indent="-171450">
              <a:spcAft>
                <a:spcPts val="800"/>
              </a:spcAft>
            </a:pPr>
            <a:r>
              <a:rPr lang="en-NZ" sz="2000" dirty="0"/>
              <a:t>More mainstream publishing</a:t>
            </a:r>
          </a:p>
          <a:p>
            <a:endParaRPr lang="en-AU" sz="2400" dirty="0"/>
          </a:p>
        </p:txBody>
      </p:sp>
      <p:sp>
        <p:nvSpPr>
          <p:cNvPr id="30" name="Text Placeholder 4">
            <a:extLst>
              <a:ext uri="{FF2B5EF4-FFF2-40B4-BE49-F238E27FC236}">
                <a16:creationId xmlns:a16="http://schemas.microsoft.com/office/drawing/2014/main" id="{C46B1932-D771-42A7-8760-4578013B990E}"/>
              </a:ext>
            </a:extLst>
          </p:cNvPr>
          <p:cNvSpPr txBox="1">
            <a:spLocks/>
          </p:cNvSpPr>
          <p:nvPr/>
        </p:nvSpPr>
        <p:spPr>
          <a:xfrm>
            <a:off x="4629150" y="1863733"/>
            <a:ext cx="3887391" cy="441902"/>
          </a:xfrm>
          <a:prstGeom prst="rect">
            <a:avLst/>
          </a:prstGeom>
        </p:spPr>
        <p:txBody>
          <a:bodyPr/>
          <a:lst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a:lstStyle>
          <a:p>
            <a:pPr marL="0" indent="0" algn="ctr">
              <a:buNone/>
            </a:pPr>
            <a:r>
              <a:rPr lang="en-US" sz="2400" b="1" u="sng" dirty="0"/>
              <a:t>Assurance of NFI</a:t>
            </a:r>
            <a:endParaRPr lang="en-AU" sz="2400" b="1" u="sng" dirty="0"/>
          </a:p>
        </p:txBody>
      </p:sp>
      <p:sp>
        <p:nvSpPr>
          <p:cNvPr id="31" name="Content Placeholder 6">
            <a:extLst>
              <a:ext uri="{FF2B5EF4-FFF2-40B4-BE49-F238E27FC236}">
                <a16:creationId xmlns:a16="http://schemas.microsoft.com/office/drawing/2014/main" id="{4A1C0B21-D88E-4B44-8CD5-5850DB8C2D2A}"/>
              </a:ext>
            </a:extLst>
          </p:cNvPr>
          <p:cNvSpPr txBox="1">
            <a:spLocks/>
          </p:cNvSpPr>
          <p:nvPr/>
        </p:nvSpPr>
        <p:spPr>
          <a:xfrm>
            <a:off x="4629150" y="2352227"/>
            <a:ext cx="3887391" cy="3684588"/>
          </a:xfrm>
          <a:prstGeom prst="rect">
            <a:avLst/>
          </a:prstGeom>
        </p:spPr>
        <p:txBody>
          <a:bodyPr>
            <a:normAutofit lnSpcReduction="10000"/>
          </a:bodyPr>
          <a:lst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a:lstStyle>
          <a:p>
            <a:r>
              <a:rPr lang="en-US" sz="2000" dirty="0"/>
              <a:t>Research in assurance of NFI is at its beginning stages, but growing</a:t>
            </a:r>
          </a:p>
          <a:p>
            <a:r>
              <a:rPr lang="en-US" sz="2000" dirty="0"/>
              <a:t>Lot of current regulatory innovations means currently high impact</a:t>
            </a:r>
          </a:p>
          <a:p>
            <a:r>
              <a:rPr lang="en-US" sz="2000" dirty="0"/>
              <a:t>Data embryonic </a:t>
            </a:r>
          </a:p>
          <a:p>
            <a:r>
              <a:rPr lang="en-US" sz="2000" dirty="0"/>
              <a:t>Competitive market, accounting profession and others</a:t>
            </a:r>
          </a:p>
          <a:p>
            <a:r>
              <a:rPr lang="en-US" sz="2000" dirty="0"/>
              <a:t>Evidence questions are different </a:t>
            </a:r>
          </a:p>
          <a:p>
            <a:r>
              <a:rPr lang="en-US" sz="2000" dirty="0"/>
              <a:t>Publishing in leading journals increasing</a:t>
            </a:r>
          </a:p>
          <a:p>
            <a:endParaRPr lang="en-AU" dirty="0"/>
          </a:p>
        </p:txBody>
      </p:sp>
      <p:sp>
        <p:nvSpPr>
          <p:cNvPr id="18" name="TextBox 17">
            <a:extLst>
              <a:ext uri="{FF2B5EF4-FFF2-40B4-BE49-F238E27FC236}">
                <a16:creationId xmlns:a16="http://schemas.microsoft.com/office/drawing/2014/main" id="{96DEB531-5C84-49DF-9475-8EB00690A73F}"/>
              </a:ext>
            </a:extLst>
          </p:cNvPr>
          <p:cNvSpPr txBox="1"/>
          <p:nvPr/>
        </p:nvSpPr>
        <p:spPr>
          <a:xfrm>
            <a:off x="5528926" y="132835"/>
            <a:ext cx="1766112" cy="261610"/>
          </a:xfrm>
          <a:prstGeom prst="rect">
            <a:avLst/>
          </a:prstGeom>
          <a:noFill/>
        </p:spPr>
        <p:txBody>
          <a:bodyPr wrap="square" rtlCol="0">
            <a:spAutoFit/>
          </a:bodyPr>
          <a:lstStyle/>
          <a:p>
            <a:pPr algn="ctr"/>
            <a:r>
              <a:rPr lang="en-AU" sz="1100" b="1" dirty="0"/>
              <a:t>NFI assurance research</a:t>
            </a:r>
          </a:p>
        </p:txBody>
      </p:sp>
    </p:spTree>
    <p:extLst>
      <p:ext uri="{BB962C8B-B14F-4D97-AF65-F5344CB8AC3E}">
        <p14:creationId xmlns:p14="http://schemas.microsoft.com/office/powerpoint/2010/main" val="2380426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37B60-7D33-4B37-BB56-717BEA2B2CB1}"/>
              </a:ext>
            </a:extLst>
          </p:cNvPr>
          <p:cNvSpPr>
            <a:spLocks noGrp="1"/>
          </p:cNvSpPr>
          <p:nvPr>
            <p:ph type="title"/>
          </p:nvPr>
        </p:nvSpPr>
        <p:spPr>
          <a:xfrm>
            <a:off x="113466" y="779218"/>
            <a:ext cx="8897045" cy="909897"/>
          </a:xfrm>
        </p:spPr>
        <p:txBody>
          <a:bodyPr>
            <a:noAutofit/>
          </a:bodyPr>
          <a:lstStyle/>
          <a:p>
            <a:pPr marL="0" indent="0" algn="ctr">
              <a:buNone/>
            </a:pPr>
            <a:r>
              <a:rPr lang="en-AU" altLang="en-US" sz="2800" b="1" dirty="0">
                <a:solidFill>
                  <a:srgbClr val="85293F"/>
                </a:solidFill>
                <a:ea typeface="ＭＳ Ｐゴシック" panose="020B0600070205080204" pitchFamily="34" charset="-128"/>
              </a:rPr>
              <a:t>Research Approaches </a:t>
            </a:r>
            <a:br>
              <a:rPr lang="en-AU" altLang="en-US" sz="2800" b="1" dirty="0">
                <a:solidFill>
                  <a:srgbClr val="85293F"/>
                </a:solidFill>
                <a:ea typeface="ＭＳ Ｐゴシック" panose="020B0600070205080204" pitchFamily="34" charset="-128"/>
              </a:rPr>
            </a:br>
            <a:r>
              <a:rPr lang="en-AU" altLang="en-US" sz="2800" b="1" dirty="0">
                <a:solidFill>
                  <a:srgbClr val="85293F"/>
                </a:solidFill>
                <a:ea typeface="ＭＳ Ｐゴシック" panose="020B0600070205080204" pitchFamily="34" charset="-128"/>
              </a:rPr>
              <a:t>(Cohen &amp; Simnett AJPT 2015)</a:t>
            </a:r>
            <a:endParaRPr lang="en-US" sz="2800" dirty="0">
              <a:solidFill>
                <a:srgbClr val="85293F"/>
              </a:solidFill>
            </a:endParaRPr>
          </a:p>
        </p:txBody>
      </p:sp>
      <p:sp>
        <p:nvSpPr>
          <p:cNvPr id="5" name="Rectangle: Top Corners Rounded 4">
            <a:extLst>
              <a:ext uri="{FF2B5EF4-FFF2-40B4-BE49-F238E27FC236}">
                <a16:creationId xmlns:a16="http://schemas.microsoft.com/office/drawing/2014/main" id="{976166BA-9E91-4F09-B175-BAC074499F70}"/>
              </a:ext>
            </a:extLst>
          </p:cNvPr>
          <p:cNvSpPr/>
          <p:nvPr/>
        </p:nvSpPr>
        <p:spPr>
          <a:xfrm flipV="1">
            <a:off x="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6" name="Rectangle: Top Corners Rounded 5">
            <a:extLst>
              <a:ext uri="{FF2B5EF4-FFF2-40B4-BE49-F238E27FC236}">
                <a16:creationId xmlns:a16="http://schemas.microsoft.com/office/drawing/2014/main" id="{8145B83F-AA41-4702-9BBA-1C0466658298}"/>
              </a:ext>
            </a:extLst>
          </p:cNvPr>
          <p:cNvSpPr/>
          <p:nvPr/>
        </p:nvSpPr>
        <p:spPr>
          <a:xfrm flipV="1">
            <a:off x="183722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Top Corners Rounded 7">
            <a:extLst>
              <a:ext uri="{FF2B5EF4-FFF2-40B4-BE49-F238E27FC236}">
                <a16:creationId xmlns:a16="http://schemas.microsoft.com/office/drawing/2014/main" id="{9F1AC498-D0DE-4B47-85D0-2AFBB2CEA4B5}"/>
              </a:ext>
            </a:extLst>
          </p:cNvPr>
          <p:cNvSpPr/>
          <p:nvPr/>
        </p:nvSpPr>
        <p:spPr>
          <a:xfrm flipV="1">
            <a:off x="3674440" y="-6821"/>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Top Corners Rounded 8">
            <a:extLst>
              <a:ext uri="{FF2B5EF4-FFF2-40B4-BE49-F238E27FC236}">
                <a16:creationId xmlns:a16="http://schemas.microsoft.com/office/drawing/2014/main" id="{3A77B8AB-4509-4AE7-BCB2-E5BDC8EC127D}"/>
              </a:ext>
            </a:extLst>
          </p:cNvPr>
          <p:cNvSpPr/>
          <p:nvPr/>
        </p:nvSpPr>
        <p:spPr>
          <a:xfrm flipV="1">
            <a:off x="5526164" y="0"/>
            <a:ext cx="1766112" cy="527282"/>
          </a:xfrm>
          <a:prstGeom prst="round2SameRect">
            <a:avLst/>
          </a:prstGeom>
          <a:solidFill>
            <a:srgbClr val="ED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Top Corners Rounded 9">
            <a:extLst>
              <a:ext uri="{FF2B5EF4-FFF2-40B4-BE49-F238E27FC236}">
                <a16:creationId xmlns:a16="http://schemas.microsoft.com/office/drawing/2014/main" id="{3335E762-9AEC-440B-B70C-0DC4DA5B9D6A}"/>
              </a:ext>
            </a:extLst>
          </p:cNvPr>
          <p:cNvSpPr/>
          <p:nvPr/>
        </p:nvSpPr>
        <p:spPr>
          <a:xfrm flipV="1">
            <a:off x="7377888"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E660B146-DDCE-4691-A99B-40AA1A7BA9D6}"/>
              </a:ext>
            </a:extLst>
          </p:cNvPr>
          <p:cNvSpPr txBox="1"/>
          <p:nvPr/>
        </p:nvSpPr>
        <p:spPr>
          <a:xfrm>
            <a:off x="0" y="48197"/>
            <a:ext cx="1766112" cy="430887"/>
          </a:xfrm>
          <a:prstGeom prst="rect">
            <a:avLst/>
          </a:prstGeom>
          <a:noFill/>
        </p:spPr>
        <p:txBody>
          <a:bodyPr wrap="square" rtlCol="0">
            <a:spAutoFit/>
          </a:bodyPr>
          <a:lstStyle/>
          <a:p>
            <a:pPr algn="ctr"/>
            <a:r>
              <a:rPr lang="en-AU" sz="1100" dirty="0">
                <a:solidFill>
                  <a:schemeClr val="bg1"/>
                </a:solidFill>
              </a:rPr>
              <a:t>Developing credibility and trust</a:t>
            </a:r>
          </a:p>
        </p:txBody>
      </p:sp>
      <p:sp>
        <p:nvSpPr>
          <p:cNvPr id="12" name="TextBox 11">
            <a:extLst>
              <a:ext uri="{FF2B5EF4-FFF2-40B4-BE49-F238E27FC236}">
                <a16:creationId xmlns:a16="http://schemas.microsoft.com/office/drawing/2014/main" id="{A776AED5-A633-40D7-9471-4233C4370F70}"/>
              </a:ext>
            </a:extLst>
          </p:cNvPr>
          <p:cNvSpPr txBox="1"/>
          <p:nvPr/>
        </p:nvSpPr>
        <p:spPr>
          <a:xfrm>
            <a:off x="1837220" y="48197"/>
            <a:ext cx="1766112" cy="430887"/>
          </a:xfrm>
          <a:prstGeom prst="rect">
            <a:avLst/>
          </a:prstGeom>
          <a:noFill/>
        </p:spPr>
        <p:txBody>
          <a:bodyPr wrap="square" rtlCol="0">
            <a:spAutoFit/>
          </a:bodyPr>
          <a:lstStyle/>
          <a:p>
            <a:pPr algn="ctr"/>
            <a:r>
              <a:rPr lang="en-US" sz="1100" dirty="0">
                <a:solidFill>
                  <a:schemeClr val="bg1"/>
                </a:solidFill>
              </a:rPr>
              <a:t>Current reporting trends and drivers</a:t>
            </a:r>
            <a:endParaRPr lang="en-AU" sz="1100" dirty="0">
              <a:solidFill>
                <a:schemeClr val="bg1"/>
              </a:solidFill>
            </a:endParaRPr>
          </a:p>
        </p:txBody>
      </p:sp>
      <p:sp>
        <p:nvSpPr>
          <p:cNvPr id="13" name="TextBox 12">
            <a:extLst>
              <a:ext uri="{FF2B5EF4-FFF2-40B4-BE49-F238E27FC236}">
                <a16:creationId xmlns:a16="http://schemas.microsoft.com/office/drawing/2014/main" id="{1EBECE11-1053-4667-87B4-76CC78DFA9F6}"/>
              </a:ext>
            </a:extLst>
          </p:cNvPr>
          <p:cNvSpPr txBox="1"/>
          <p:nvPr/>
        </p:nvSpPr>
        <p:spPr>
          <a:xfrm>
            <a:off x="3683876" y="48197"/>
            <a:ext cx="1766112" cy="430887"/>
          </a:xfrm>
          <a:prstGeom prst="rect">
            <a:avLst/>
          </a:prstGeom>
          <a:noFill/>
        </p:spPr>
        <p:txBody>
          <a:bodyPr wrap="square" rtlCol="0">
            <a:spAutoFit/>
          </a:bodyPr>
          <a:lstStyle/>
          <a:p>
            <a:pPr algn="ctr"/>
            <a:r>
              <a:rPr lang="en-US" sz="1100" dirty="0">
                <a:solidFill>
                  <a:schemeClr val="bg1"/>
                </a:solidFill>
              </a:rPr>
              <a:t>Current assurance standards and the IAASB</a:t>
            </a:r>
            <a:endParaRPr lang="en-AU" sz="1100" dirty="0">
              <a:solidFill>
                <a:schemeClr val="bg1"/>
              </a:solidFill>
            </a:endParaRPr>
          </a:p>
        </p:txBody>
      </p:sp>
      <p:sp>
        <p:nvSpPr>
          <p:cNvPr id="15" name="TextBox 14">
            <a:extLst>
              <a:ext uri="{FF2B5EF4-FFF2-40B4-BE49-F238E27FC236}">
                <a16:creationId xmlns:a16="http://schemas.microsoft.com/office/drawing/2014/main" id="{03D284CA-E492-4DEC-8973-3DDEBCBB259B}"/>
              </a:ext>
            </a:extLst>
          </p:cNvPr>
          <p:cNvSpPr txBox="1"/>
          <p:nvPr/>
        </p:nvSpPr>
        <p:spPr>
          <a:xfrm>
            <a:off x="7380650" y="126015"/>
            <a:ext cx="1766112" cy="261610"/>
          </a:xfrm>
          <a:prstGeom prst="rect">
            <a:avLst/>
          </a:prstGeom>
          <a:noFill/>
        </p:spPr>
        <p:txBody>
          <a:bodyPr wrap="square" rtlCol="0">
            <a:spAutoFit/>
          </a:bodyPr>
          <a:lstStyle/>
          <a:p>
            <a:pPr algn="ctr"/>
            <a:r>
              <a:rPr lang="en-AU" sz="1100" dirty="0">
                <a:solidFill>
                  <a:schemeClr val="bg1"/>
                </a:solidFill>
              </a:rPr>
              <a:t>Conclusions</a:t>
            </a:r>
          </a:p>
        </p:txBody>
      </p:sp>
      <p:sp>
        <p:nvSpPr>
          <p:cNvPr id="28" name="Slide Number Placeholder 27">
            <a:extLst>
              <a:ext uri="{FF2B5EF4-FFF2-40B4-BE49-F238E27FC236}">
                <a16:creationId xmlns:a16="http://schemas.microsoft.com/office/drawing/2014/main" id="{11AFD8E8-E8E1-497B-A5B6-607B3846D5AE}"/>
              </a:ext>
            </a:extLst>
          </p:cNvPr>
          <p:cNvSpPr>
            <a:spLocks noGrp="1"/>
          </p:cNvSpPr>
          <p:nvPr>
            <p:ph type="sldNum" sz="quarter" idx="10"/>
          </p:nvPr>
        </p:nvSpPr>
        <p:spPr/>
        <p:txBody>
          <a:bodyPr/>
          <a:lstStyle/>
          <a:p>
            <a:pPr algn="ctr"/>
            <a:r>
              <a:rPr lang="en-AU" dirty="0"/>
              <a:t>29</a:t>
            </a:r>
          </a:p>
        </p:txBody>
      </p:sp>
      <p:pic>
        <p:nvPicPr>
          <p:cNvPr id="18" name="Content Placeholder 4">
            <a:extLst>
              <a:ext uri="{FF2B5EF4-FFF2-40B4-BE49-F238E27FC236}">
                <a16:creationId xmlns:a16="http://schemas.microsoft.com/office/drawing/2014/main" id="{E448B5AD-3924-40F4-86E1-E587D55930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5361" y="1820228"/>
            <a:ext cx="6593278" cy="44662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77759ED8-49C7-4434-8AA0-D73D6DBC1155}"/>
              </a:ext>
            </a:extLst>
          </p:cNvPr>
          <p:cNvSpPr txBox="1"/>
          <p:nvPr/>
        </p:nvSpPr>
        <p:spPr>
          <a:xfrm>
            <a:off x="5528926" y="132835"/>
            <a:ext cx="1766112" cy="261610"/>
          </a:xfrm>
          <a:prstGeom prst="rect">
            <a:avLst/>
          </a:prstGeom>
          <a:noFill/>
        </p:spPr>
        <p:txBody>
          <a:bodyPr wrap="square" rtlCol="0">
            <a:spAutoFit/>
          </a:bodyPr>
          <a:lstStyle/>
          <a:p>
            <a:pPr algn="ctr"/>
            <a:r>
              <a:rPr lang="en-AU" sz="1100" b="1" dirty="0"/>
              <a:t>NFI assurance research</a:t>
            </a:r>
          </a:p>
        </p:txBody>
      </p:sp>
    </p:spTree>
    <p:extLst>
      <p:ext uri="{BB962C8B-B14F-4D97-AF65-F5344CB8AC3E}">
        <p14:creationId xmlns:p14="http://schemas.microsoft.com/office/powerpoint/2010/main" val="489775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F6C3B-6A98-4827-901B-D4D615535F75}"/>
              </a:ext>
            </a:extLst>
          </p:cNvPr>
          <p:cNvSpPr>
            <a:spLocks noGrp="1"/>
          </p:cNvSpPr>
          <p:nvPr>
            <p:ph type="title"/>
          </p:nvPr>
        </p:nvSpPr>
        <p:spPr/>
        <p:txBody>
          <a:bodyPr>
            <a:normAutofit/>
          </a:bodyPr>
          <a:lstStyle/>
          <a:p>
            <a:r>
              <a:rPr lang="en-AU" sz="3200" dirty="0">
                <a:solidFill>
                  <a:srgbClr val="85293F"/>
                </a:solidFill>
                <a:latin typeface="Arial Black" panose="020B0A04020102020204" pitchFamily="34" charset="0"/>
              </a:rPr>
              <a:t>Structure for Session</a:t>
            </a:r>
            <a:endParaRPr lang="en-AU" sz="3200" dirty="0"/>
          </a:p>
        </p:txBody>
      </p:sp>
      <p:sp>
        <p:nvSpPr>
          <p:cNvPr id="3" name="Content Placeholder 2">
            <a:extLst>
              <a:ext uri="{FF2B5EF4-FFF2-40B4-BE49-F238E27FC236}">
                <a16:creationId xmlns:a16="http://schemas.microsoft.com/office/drawing/2014/main" id="{8990756F-E7EC-402A-B263-2D297815731E}"/>
              </a:ext>
            </a:extLst>
          </p:cNvPr>
          <p:cNvSpPr>
            <a:spLocks noGrp="1"/>
          </p:cNvSpPr>
          <p:nvPr>
            <p:ph sz="quarter" idx="10"/>
          </p:nvPr>
        </p:nvSpPr>
        <p:spPr>
          <a:xfrm>
            <a:off x="1989976" y="1961396"/>
            <a:ext cx="5238750" cy="4038937"/>
          </a:xfrm>
        </p:spPr>
        <p:txBody>
          <a:bodyPr>
            <a:normAutofit fontScale="92500" lnSpcReduction="10000"/>
          </a:bodyPr>
          <a:lstStyle/>
          <a:p>
            <a:pPr marL="457200" indent="-457200">
              <a:spcAft>
                <a:spcPts val="1000"/>
              </a:spcAft>
              <a:buFont typeface="+mj-lt"/>
              <a:buAutoNum type="arabicPeriod"/>
            </a:pPr>
            <a:r>
              <a:rPr lang="en-US" sz="2400" b="1" dirty="0"/>
              <a:t>Role of sustainability (NFI) reporting and assurance: developing credibility and trust. </a:t>
            </a:r>
            <a:endParaRPr lang="en-US" sz="2400" b="1" i="1" dirty="0"/>
          </a:p>
          <a:p>
            <a:pPr marL="457200" indent="-457200">
              <a:spcAft>
                <a:spcPts val="1000"/>
              </a:spcAft>
              <a:buFont typeface="+mj-lt"/>
              <a:buAutoNum type="arabicPeriod"/>
            </a:pPr>
            <a:r>
              <a:rPr lang="en-US" sz="2400" dirty="0"/>
              <a:t>Trends and Drivers in NFI reporting and assurance</a:t>
            </a:r>
          </a:p>
          <a:p>
            <a:pPr marL="457200" indent="-457200">
              <a:spcAft>
                <a:spcPts val="1000"/>
              </a:spcAft>
              <a:buFont typeface="+mj-lt"/>
              <a:buAutoNum type="arabicPeriod"/>
            </a:pPr>
            <a:r>
              <a:rPr lang="en-US" sz="2400" dirty="0"/>
              <a:t>Assurance standards, and IAASB</a:t>
            </a:r>
          </a:p>
          <a:p>
            <a:pPr marL="457200" indent="-457200">
              <a:spcAft>
                <a:spcPts val="1000"/>
              </a:spcAft>
              <a:buFont typeface="+mj-lt"/>
              <a:buAutoNum type="arabicPeriod"/>
            </a:pPr>
            <a:r>
              <a:rPr lang="en-US" sz="2400" dirty="0"/>
              <a:t>Why undertake NFI assurance research, current knowledge, and research opportunities</a:t>
            </a:r>
          </a:p>
          <a:p>
            <a:pPr marL="457200" indent="-457200">
              <a:spcAft>
                <a:spcPts val="1000"/>
              </a:spcAft>
              <a:buFont typeface="+mj-lt"/>
              <a:buAutoNum type="arabicPeriod"/>
            </a:pPr>
            <a:r>
              <a:rPr lang="en-AU" sz="2400" dirty="0"/>
              <a:t>Conclusions</a:t>
            </a:r>
          </a:p>
          <a:p>
            <a:pPr marL="0" indent="0">
              <a:buNone/>
            </a:pPr>
            <a:endParaRPr lang="en-AU" sz="2400" dirty="0"/>
          </a:p>
        </p:txBody>
      </p:sp>
    </p:spTree>
    <p:extLst>
      <p:ext uri="{BB962C8B-B14F-4D97-AF65-F5344CB8AC3E}">
        <p14:creationId xmlns:p14="http://schemas.microsoft.com/office/powerpoint/2010/main" val="3238444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37B60-7D33-4B37-BB56-717BEA2B2CB1}"/>
              </a:ext>
            </a:extLst>
          </p:cNvPr>
          <p:cNvSpPr>
            <a:spLocks noGrp="1"/>
          </p:cNvSpPr>
          <p:nvPr>
            <p:ph type="title"/>
          </p:nvPr>
        </p:nvSpPr>
        <p:spPr>
          <a:xfrm>
            <a:off x="113466" y="779218"/>
            <a:ext cx="8897045" cy="909897"/>
          </a:xfrm>
        </p:spPr>
        <p:txBody>
          <a:bodyPr>
            <a:noAutofit/>
          </a:bodyPr>
          <a:lstStyle/>
          <a:p>
            <a:pPr marL="0" indent="0" algn="ctr">
              <a:buNone/>
            </a:pPr>
            <a:r>
              <a:rPr lang="en-US" sz="2800" dirty="0"/>
              <a:t>What do we know from research?</a:t>
            </a:r>
            <a:endParaRPr lang="en-US" sz="2800" dirty="0">
              <a:solidFill>
                <a:srgbClr val="85293F"/>
              </a:solidFill>
            </a:endParaRPr>
          </a:p>
        </p:txBody>
      </p:sp>
      <p:sp>
        <p:nvSpPr>
          <p:cNvPr id="5" name="Rectangle: Top Corners Rounded 4">
            <a:extLst>
              <a:ext uri="{FF2B5EF4-FFF2-40B4-BE49-F238E27FC236}">
                <a16:creationId xmlns:a16="http://schemas.microsoft.com/office/drawing/2014/main" id="{976166BA-9E91-4F09-B175-BAC074499F70}"/>
              </a:ext>
            </a:extLst>
          </p:cNvPr>
          <p:cNvSpPr/>
          <p:nvPr/>
        </p:nvSpPr>
        <p:spPr>
          <a:xfrm flipV="1">
            <a:off x="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6" name="Rectangle: Top Corners Rounded 5">
            <a:extLst>
              <a:ext uri="{FF2B5EF4-FFF2-40B4-BE49-F238E27FC236}">
                <a16:creationId xmlns:a16="http://schemas.microsoft.com/office/drawing/2014/main" id="{8145B83F-AA41-4702-9BBA-1C0466658298}"/>
              </a:ext>
            </a:extLst>
          </p:cNvPr>
          <p:cNvSpPr/>
          <p:nvPr/>
        </p:nvSpPr>
        <p:spPr>
          <a:xfrm flipV="1">
            <a:off x="183722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Top Corners Rounded 7">
            <a:extLst>
              <a:ext uri="{FF2B5EF4-FFF2-40B4-BE49-F238E27FC236}">
                <a16:creationId xmlns:a16="http://schemas.microsoft.com/office/drawing/2014/main" id="{9F1AC498-D0DE-4B47-85D0-2AFBB2CEA4B5}"/>
              </a:ext>
            </a:extLst>
          </p:cNvPr>
          <p:cNvSpPr/>
          <p:nvPr/>
        </p:nvSpPr>
        <p:spPr>
          <a:xfrm flipV="1">
            <a:off x="3674440" y="-6821"/>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Top Corners Rounded 8">
            <a:extLst>
              <a:ext uri="{FF2B5EF4-FFF2-40B4-BE49-F238E27FC236}">
                <a16:creationId xmlns:a16="http://schemas.microsoft.com/office/drawing/2014/main" id="{3A77B8AB-4509-4AE7-BCB2-E5BDC8EC127D}"/>
              </a:ext>
            </a:extLst>
          </p:cNvPr>
          <p:cNvSpPr/>
          <p:nvPr/>
        </p:nvSpPr>
        <p:spPr>
          <a:xfrm flipV="1">
            <a:off x="5526164" y="0"/>
            <a:ext cx="1766112" cy="527282"/>
          </a:xfrm>
          <a:prstGeom prst="round2SameRect">
            <a:avLst/>
          </a:prstGeom>
          <a:solidFill>
            <a:srgbClr val="ED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Top Corners Rounded 9">
            <a:extLst>
              <a:ext uri="{FF2B5EF4-FFF2-40B4-BE49-F238E27FC236}">
                <a16:creationId xmlns:a16="http://schemas.microsoft.com/office/drawing/2014/main" id="{3335E762-9AEC-440B-B70C-0DC4DA5B9D6A}"/>
              </a:ext>
            </a:extLst>
          </p:cNvPr>
          <p:cNvSpPr/>
          <p:nvPr/>
        </p:nvSpPr>
        <p:spPr>
          <a:xfrm flipV="1">
            <a:off x="7377888"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E660B146-DDCE-4691-A99B-40AA1A7BA9D6}"/>
              </a:ext>
            </a:extLst>
          </p:cNvPr>
          <p:cNvSpPr txBox="1"/>
          <p:nvPr/>
        </p:nvSpPr>
        <p:spPr>
          <a:xfrm>
            <a:off x="0" y="48197"/>
            <a:ext cx="1766112" cy="430887"/>
          </a:xfrm>
          <a:prstGeom prst="rect">
            <a:avLst/>
          </a:prstGeom>
          <a:noFill/>
        </p:spPr>
        <p:txBody>
          <a:bodyPr wrap="square" rtlCol="0">
            <a:spAutoFit/>
          </a:bodyPr>
          <a:lstStyle/>
          <a:p>
            <a:pPr algn="ctr"/>
            <a:r>
              <a:rPr lang="en-AU" sz="1100" dirty="0">
                <a:solidFill>
                  <a:schemeClr val="bg1"/>
                </a:solidFill>
              </a:rPr>
              <a:t>Developing credibility and trust</a:t>
            </a:r>
          </a:p>
        </p:txBody>
      </p:sp>
      <p:sp>
        <p:nvSpPr>
          <p:cNvPr id="12" name="TextBox 11">
            <a:extLst>
              <a:ext uri="{FF2B5EF4-FFF2-40B4-BE49-F238E27FC236}">
                <a16:creationId xmlns:a16="http://schemas.microsoft.com/office/drawing/2014/main" id="{A776AED5-A633-40D7-9471-4233C4370F70}"/>
              </a:ext>
            </a:extLst>
          </p:cNvPr>
          <p:cNvSpPr txBox="1"/>
          <p:nvPr/>
        </p:nvSpPr>
        <p:spPr>
          <a:xfrm>
            <a:off x="1837220" y="48197"/>
            <a:ext cx="1766112" cy="430887"/>
          </a:xfrm>
          <a:prstGeom prst="rect">
            <a:avLst/>
          </a:prstGeom>
          <a:noFill/>
        </p:spPr>
        <p:txBody>
          <a:bodyPr wrap="square" rtlCol="0">
            <a:spAutoFit/>
          </a:bodyPr>
          <a:lstStyle/>
          <a:p>
            <a:pPr algn="ctr"/>
            <a:r>
              <a:rPr lang="en-US" sz="1100" dirty="0">
                <a:solidFill>
                  <a:schemeClr val="bg1"/>
                </a:solidFill>
              </a:rPr>
              <a:t>Current reporting trends and drivers</a:t>
            </a:r>
            <a:endParaRPr lang="en-AU" sz="1100" dirty="0">
              <a:solidFill>
                <a:schemeClr val="bg1"/>
              </a:solidFill>
            </a:endParaRPr>
          </a:p>
        </p:txBody>
      </p:sp>
      <p:sp>
        <p:nvSpPr>
          <p:cNvPr id="13" name="TextBox 12">
            <a:extLst>
              <a:ext uri="{FF2B5EF4-FFF2-40B4-BE49-F238E27FC236}">
                <a16:creationId xmlns:a16="http://schemas.microsoft.com/office/drawing/2014/main" id="{1EBECE11-1053-4667-87B4-76CC78DFA9F6}"/>
              </a:ext>
            </a:extLst>
          </p:cNvPr>
          <p:cNvSpPr txBox="1"/>
          <p:nvPr/>
        </p:nvSpPr>
        <p:spPr>
          <a:xfrm>
            <a:off x="3683876" y="48197"/>
            <a:ext cx="1766112" cy="430887"/>
          </a:xfrm>
          <a:prstGeom prst="rect">
            <a:avLst/>
          </a:prstGeom>
          <a:noFill/>
        </p:spPr>
        <p:txBody>
          <a:bodyPr wrap="square" rtlCol="0">
            <a:spAutoFit/>
          </a:bodyPr>
          <a:lstStyle/>
          <a:p>
            <a:pPr algn="ctr"/>
            <a:r>
              <a:rPr lang="en-US" sz="1100" dirty="0">
                <a:solidFill>
                  <a:schemeClr val="bg1"/>
                </a:solidFill>
              </a:rPr>
              <a:t>Current assurance standards and the IAASB</a:t>
            </a:r>
            <a:endParaRPr lang="en-AU" sz="1100" dirty="0">
              <a:solidFill>
                <a:schemeClr val="bg1"/>
              </a:solidFill>
            </a:endParaRPr>
          </a:p>
        </p:txBody>
      </p:sp>
      <p:sp>
        <p:nvSpPr>
          <p:cNvPr id="15" name="TextBox 14">
            <a:extLst>
              <a:ext uri="{FF2B5EF4-FFF2-40B4-BE49-F238E27FC236}">
                <a16:creationId xmlns:a16="http://schemas.microsoft.com/office/drawing/2014/main" id="{03D284CA-E492-4DEC-8973-3DDEBCBB259B}"/>
              </a:ext>
            </a:extLst>
          </p:cNvPr>
          <p:cNvSpPr txBox="1"/>
          <p:nvPr/>
        </p:nvSpPr>
        <p:spPr>
          <a:xfrm>
            <a:off x="7380650" y="126015"/>
            <a:ext cx="1766112" cy="261610"/>
          </a:xfrm>
          <a:prstGeom prst="rect">
            <a:avLst/>
          </a:prstGeom>
          <a:noFill/>
        </p:spPr>
        <p:txBody>
          <a:bodyPr wrap="square" rtlCol="0">
            <a:spAutoFit/>
          </a:bodyPr>
          <a:lstStyle/>
          <a:p>
            <a:pPr algn="ctr"/>
            <a:r>
              <a:rPr lang="en-AU" sz="1100" dirty="0">
                <a:solidFill>
                  <a:schemeClr val="bg1"/>
                </a:solidFill>
              </a:rPr>
              <a:t>Conclusions</a:t>
            </a:r>
          </a:p>
        </p:txBody>
      </p:sp>
      <p:sp>
        <p:nvSpPr>
          <p:cNvPr id="28" name="Slide Number Placeholder 27">
            <a:extLst>
              <a:ext uri="{FF2B5EF4-FFF2-40B4-BE49-F238E27FC236}">
                <a16:creationId xmlns:a16="http://schemas.microsoft.com/office/drawing/2014/main" id="{11AFD8E8-E8E1-497B-A5B6-607B3846D5AE}"/>
              </a:ext>
            </a:extLst>
          </p:cNvPr>
          <p:cNvSpPr>
            <a:spLocks noGrp="1"/>
          </p:cNvSpPr>
          <p:nvPr>
            <p:ph type="sldNum" sz="quarter" idx="10"/>
          </p:nvPr>
        </p:nvSpPr>
        <p:spPr/>
        <p:txBody>
          <a:bodyPr/>
          <a:lstStyle/>
          <a:p>
            <a:pPr algn="ctr"/>
            <a:r>
              <a:rPr lang="en-AU" dirty="0"/>
              <a:t>30</a:t>
            </a:r>
          </a:p>
        </p:txBody>
      </p:sp>
      <p:sp>
        <p:nvSpPr>
          <p:cNvPr id="18" name="Content Placeholder 2">
            <a:extLst>
              <a:ext uri="{FF2B5EF4-FFF2-40B4-BE49-F238E27FC236}">
                <a16:creationId xmlns:a16="http://schemas.microsoft.com/office/drawing/2014/main" id="{FE23D10F-1C33-4D2B-ADD8-AABB58A2997F}"/>
              </a:ext>
            </a:extLst>
          </p:cNvPr>
          <p:cNvSpPr>
            <a:spLocks noGrp="1"/>
          </p:cNvSpPr>
          <p:nvPr>
            <p:ph sz="quarter" idx="12"/>
          </p:nvPr>
        </p:nvSpPr>
        <p:spPr>
          <a:xfrm>
            <a:off x="392047" y="1613391"/>
            <a:ext cx="8348093" cy="3928821"/>
          </a:xfrm>
        </p:spPr>
        <p:txBody>
          <a:bodyPr/>
          <a:lstStyle/>
          <a:p>
            <a:pPr marL="0" indent="0">
              <a:lnSpc>
                <a:spcPct val="150000"/>
              </a:lnSpc>
              <a:buNone/>
            </a:pPr>
            <a:r>
              <a:rPr lang="en-US" sz="2200" dirty="0"/>
              <a:t>Venter &amp; van Eck (V&amp;V) 2021 in Journal of International Financial Management and Accounting (JIFMA)</a:t>
            </a:r>
            <a:r>
              <a:rPr lang="en-AU" sz="2200" dirty="0"/>
              <a:t> undertook a literature review of EER assurance research 2009-2020:</a:t>
            </a:r>
            <a:endParaRPr lang="en-US" sz="2200" dirty="0"/>
          </a:p>
          <a:p>
            <a:pPr marL="358775" indent="-358775">
              <a:lnSpc>
                <a:spcPct val="150000"/>
              </a:lnSpc>
            </a:pPr>
            <a:r>
              <a:rPr lang="en-AU" sz="2200" dirty="0"/>
              <a:t>Identified 121 articles on EER assurance published since 2009 across 35 journals </a:t>
            </a:r>
            <a:r>
              <a:rPr lang="en-ZA" sz="2200" dirty="0"/>
              <a:t>rapid increase in this literature with almost half of the articles published 2018-2020</a:t>
            </a:r>
          </a:p>
          <a:p>
            <a:pPr marL="358775" indent="-358775">
              <a:lnSpc>
                <a:spcPct val="150000"/>
              </a:lnSpc>
            </a:pPr>
            <a:r>
              <a:rPr lang="en-ZA" sz="2200" dirty="0"/>
              <a:t>Most common research approach was archival methods (49.6%), with a fairly equal spread between experimental (12.4%), content analysis (14.9%) and interviews (14.9%).</a:t>
            </a:r>
          </a:p>
        </p:txBody>
      </p:sp>
      <p:sp>
        <p:nvSpPr>
          <p:cNvPr id="16" name="TextBox 15">
            <a:extLst>
              <a:ext uri="{FF2B5EF4-FFF2-40B4-BE49-F238E27FC236}">
                <a16:creationId xmlns:a16="http://schemas.microsoft.com/office/drawing/2014/main" id="{BE494124-0D19-4F7D-B90D-63415BB0CE60}"/>
              </a:ext>
            </a:extLst>
          </p:cNvPr>
          <p:cNvSpPr txBox="1"/>
          <p:nvPr/>
        </p:nvSpPr>
        <p:spPr>
          <a:xfrm>
            <a:off x="5528926" y="132835"/>
            <a:ext cx="1766112" cy="261610"/>
          </a:xfrm>
          <a:prstGeom prst="rect">
            <a:avLst/>
          </a:prstGeom>
          <a:noFill/>
        </p:spPr>
        <p:txBody>
          <a:bodyPr wrap="square" rtlCol="0">
            <a:spAutoFit/>
          </a:bodyPr>
          <a:lstStyle/>
          <a:p>
            <a:pPr algn="ctr"/>
            <a:r>
              <a:rPr lang="en-AU" sz="1100" b="1" dirty="0"/>
              <a:t>NFI assurance research</a:t>
            </a:r>
          </a:p>
        </p:txBody>
      </p:sp>
    </p:spTree>
    <p:extLst>
      <p:ext uri="{BB962C8B-B14F-4D97-AF65-F5344CB8AC3E}">
        <p14:creationId xmlns:p14="http://schemas.microsoft.com/office/powerpoint/2010/main" val="2104113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37B60-7D33-4B37-BB56-717BEA2B2CB1}"/>
              </a:ext>
            </a:extLst>
          </p:cNvPr>
          <p:cNvSpPr>
            <a:spLocks noGrp="1"/>
          </p:cNvSpPr>
          <p:nvPr>
            <p:ph type="title"/>
          </p:nvPr>
        </p:nvSpPr>
        <p:spPr>
          <a:xfrm>
            <a:off x="113466" y="779218"/>
            <a:ext cx="8897045" cy="909897"/>
          </a:xfrm>
        </p:spPr>
        <p:txBody>
          <a:bodyPr>
            <a:noAutofit/>
          </a:bodyPr>
          <a:lstStyle/>
          <a:p>
            <a:pPr marL="0" indent="0" algn="ctr">
              <a:buNone/>
            </a:pPr>
            <a:r>
              <a:rPr lang="en-US" sz="2800" dirty="0">
                <a:solidFill>
                  <a:srgbClr val="85293F"/>
                </a:solidFill>
              </a:rPr>
              <a:t>Archival Research</a:t>
            </a:r>
          </a:p>
        </p:txBody>
      </p:sp>
      <p:sp>
        <p:nvSpPr>
          <p:cNvPr id="5" name="Rectangle: Top Corners Rounded 4">
            <a:extLst>
              <a:ext uri="{FF2B5EF4-FFF2-40B4-BE49-F238E27FC236}">
                <a16:creationId xmlns:a16="http://schemas.microsoft.com/office/drawing/2014/main" id="{976166BA-9E91-4F09-B175-BAC074499F70}"/>
              </a:ext>
            </a:extLst>
          </p:cNvPr>
          <p:cNvSpPr/>
          <p:nvPr/>
        </p:nvSpPr>
        <p:spPr>
          <a:xfrm flipV="1">
            <a:off x="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6" name="Rectangle: Top Corners Rounded 5">
            <a:extLst>
              <a:ext uri="{FF2B5EF4-FFF2-40B4-BE49-F238E27FC236}">
                <a16:creationId xmlns:a16="http://schemas.microsoft.com/office/drawing/2014/main" id="{8145B83F-AA41-4702-9BBA-1C0466658298}"/>
              </a:ext>
            </a:extLst>
          </p:cNvPr>
          <p:cNvSpPr/>
          <p:nvPr/>
        </p:nvSpPr>
        <p:spPr>
          <a:xfrm flipV="1">
            <a:off x="183722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Top Corners Rounded 7">
            <a:extLst>
              <a:ext uri="{FF2B5EF4-FFF2-40B4-BE49-F238E27FC236}">
                <a16:creationId xmlns:a16="http://schemas.microsoft.com/office/drawing/2014/main" id="{9F1AC498-D0DE-4B47-85D0-2AFBB2CEA4B5}"/>
              </a:ext>
            </a:extLst>
          </p:cNvPr>
          <p:cNvSpPr/>
          <p:nvPr/>
        </p:nvSpPr>
        <p:spPr>
          <a:xfrm flipV="1">
            <a:off x="3674440" y="-6821"/>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Top Corners Rounded 8">
            <a:extLst>
              <a:ext uri="{FF2B5EF4-FFF2-40B4-BE49-F238E27FC236}">
                <a16:creationId xmlns:a16="http://schemas.microsoft.com/office/drawing/2014/main" id="{3A77B8AB-4509-4AE7-BCB2-E5BDC8EC127D}"/>
              </a:ext>
            </a:extLst>
          </p:cNvPr>
          <p:cNvSpPr/>
          <p:nvPr/>
        </p:nvSpPr>
        <p:spPr>
          <a:xfrm flipV="1">
            <a:off x="5526164" y="0"/>
            <a:ext cx="1766112" cy="527282"/>
          </a:xfrm>
          <a:prstGeom prst="round2SameRect">
            <a:avLst/>
          </a:prstGeom>
          <a:solidFill>
            <a:srgbClr val="ED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Top Corners Rounded 9">
            <a:extLst>
              <a:ext uri="{FF2B5EF4-FFF2-40B4-BE49-F238E27FC236}">
                <a16:creationId xmlns:a16="http://schemas.microsoft.com/office/drawing/2014/main" id="{3335E762-9AEC-440B-B70C-0DC4DA5B9D6A}"/>
              </a:ext>
            </a:extLst>
          </p:cNvPr>
          <p:cNvSpPr/>
          <p:nvPr/>
        </p:nvSpPr>
        <p:spPr>
          <a:xfrm flipV="1">
            <a:off x="7377888"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E660B146-DDCE-4691-A99B-40AA1A7BA9D6}"/>
              </a:ext>
            </a:extLst>
          </p:cNvPr>
          <p:cNvSpPr txBox="1"/>
          <p:nvPr/>
        </p:nvSpPr>
        <p:spPr>
          <a:xfrm>
            <a:off x="0" y="48197"/>
            <a:ext cx="1766112" cy="430887"/>
          </a:xfrm>
          <a:prstGeom prst="rect">
            <a:avLst/>
          </a:prstGeom>
          <a:noFill/>
        </p:spPr>
        <p:txBody>
          <a:bodyPr wrap="square" rtlCol="0">
            <a:spAutoFit/>
          </a:bodyPr>
          <a:lstStyle/>
          <a:p>
            <a:pPr algn="ctr"/>
            <a:r>
              <a:rPr lang="en-AU" sz="1100" dirty="0">
                <a:solidFill>
                  <a:schemeClr val="bg1"/>
                </a:solidFill>
              </a:rPr>
              <a:t>Developing credibility and trust</a:t>
            </a:r>
          </a:p>
        </p:txBody>
      </p:sp>
      <p:sp>
        <p:nvSpPr>
          <p:cNvPr id="12" name="TextBox 11">
            <a:extLst>
              <a:ext uri="{FF2B5EF4-FFF2-40B4-BE49-F238E27FC236}">
                <a16:creationId xmlns:a16="http://schemas.microsoft.com/office/drawing/2014/main" id="{A776AED5-A633-40D7-9471-4233C4370F70}"/>
              </a:ext>
            </a:extLst>
          </p:cNvPr>
          <p:cNvSpPr txBox="1"/>
          <p:nvPr/>
        </p:nvSpPr>
        <p:spPr>
          <a:xfrm>
            <a:off x="1837220" y="48197"/>
            <a:ext cx="1766112" cy="430887"/>
          </a:xfrm>
          <a:prstGeom prst="rect">
            <a:avLst/>
          </a:prstGeom>
          <a:noFill/>
        </p:spPr>
        <p:txBody>
          <a:bodyPr wrap="square" rtlCol="0">
            <a:spAutoFit/>
          </a:bodyPr>
          <a:lstStyle/>
          <a:p>
            <a:pPr algn="ctr"/>
            <a:r>
              <a:rPr lang="en-US" sz="1100" dirty="0">
                <a:solidFill>
                  <a:schemeClr val="bg1"/>
                </a:solidFill>
              </a:rPr>
              <a:t>Current reporting trends and drivers</a:t>
            </a:r>
            <a:endParaRPr lang="en-AU" sz="1100" dirty="0">
              <a:solidFill>
                <a:schemeClr val="bg1"/>
              </a:solidFill>
            </a:endParaRPr>
          </a:p>
        </p:txBody>
      </p:sp>
      <p:sp>
        <p:nvSpPr>
          <p:cNvPr id="13" name="TextBox 12">
            <a:extLst>
              <a:ext uri="{FF2B5EF4-FFF2-40B4-BE49-F238E27FC236}">
                <a16:creationId xmlns:a16="http://schemas.microsoft.com/office/drawing/2014/main" id="{1EBECE11-1053-4667-87B4-76CC78DFA9F6}"/>
              </a:ext>
            </a:extLst>
          </p:cNvPr>
          <p:cNvSpPr txBox="1"/>
          <p:nvPr/>
        </p:nvSpPr>
        <p:spPr>
          <a:xfrm>
            <a:off x="3683876" y="48197"/>
            <a:ext cx="1766112" cy="430887"/>
          </a:xfrm>
          <a:prstGeom prst="rect">
            <a:avLst/>
          </a:prstGeom>
          <a:noFill/>
        </p:spPr>
        <p:txBody>
          <a:bodyPr wrap="square" rtlCol="0">
            <a:spAutoFit/>
          </a:bodyPr>
          <a:lstStyle/>
          <a:p>
            <a:pPr algn="ctr"/>
            <a:r>
              <a:rPr lang="en-US" sz="1100" dirty="0">
                <a:solidFill>
                  <a:schemeClr val="bg1"/>
                </a:solidFill>
              </a:rPr>
              <a:t>Current assurance standards and the IAASB</a:t>
            </a:r>
            <a:endParaRPr lang="en-AU" sz="1100" dirty="0">
              <a:solidFill>
                <a:schemeClr val="bg1"/>
              </a:solidFill>
            </a:endParaRPr>
          </a:p>
        </p:txBody>
      </p:sp>
      <p:sp>
        <p:nvSpPr>
          <p:cNvPr id="15" name="TextBox 14">
            <a:extLst>
              <a:ext uri="{FF2B5EF4-FFF2-40B4-BE49-F238E27FC236}">
                <a16:creationId xmlns:a16="http://schemas.microsoft.com/office/drawing/2014/main" id="{03D284CA-E492-4DEC-8973-3DDEBCBB259B}"/>
              </a:ext>
            </a:extLst>
          </p:cNvPr>
          <p:cNvSpPr txBox="1"/>
          <p:nvPr/>
        </p:nvSpPr>
        <p:spPr>
          <a:xfrm>
            <a:off x="7380650" y="126015"/>
            <a:ext cx="1766112" cy="261610"/>
          </a:xfrm>
          <a:prstGeom prst="rect">
            <a:avLst/>
          </a:prstGeom>
          <a:noFill/>
        </p:spPr>
        <p:txBody>
          <a:bodyPr wrap="square" rtlCol="0">
            <a:spAutoFit/>
          </a:bodyPr>
          <a:lstStyle/>
          <a:p>
            <a:pPr algn="ctr"/>
            <a:r>
              <a:rPr lang="en-AU" sz="1100" dirty="0">
                <a:solidFill>
                  <a:schemeClr val="bg1"/>
                </a:solidFill>
              </a:rPr>
              <a:t>Conclusions</a:t>
            </a:r>
          </a:p>
        </p:txBody>
      </p:sp>
      <p:sp>
        <p:nvSpPr>
          <p:cNvPr id="28" name="Slide Number Placeholder 27">
            <a:extLst>
              <a:ext uri="{FF2B5EF4-FFF2-40B4-BE49-F238E27FC236}">
                <a16:creationId xmlns:a16="http://schemas.microsoft.com/office/drawing/2014/main" id="{11AFD8E8-E8E1-497B-A5B6-607B3846D5AE}"/>
              </a:ext>
            </a:extLst>
          </p:cNvPr>
          <p:cNvSpPr>
            <a:spLocks noGrp="1"/>
          </p:cNvSpPr>
          <p:nvPr>
            <p:ph type="sldNum" sz="quarter" idx="10"/>
          </p:nvPr>
        </p:nvSpPr>
        <p:spPr/>
        <p:txBody>
          <a:bodyPr/>
          <a:lstStyle/>
          <a:p>
            <a:pPr algn="ctr"/>
            <a:r>
              <a:rPr lang="en-AU" dirty="0"/>
              <a:t>31</a:t>
            </a:r>
          </a:p>
        </p:txBody>
      </p:sp>
      <p:sp>
        <p:nvSpPr>
          <p:cNvPr id="18" name="Content Placeholder 2">
            <a:extLst>
              <a:ext uri="{FF2B5EF4-FFF2-40B4-BE49-F238E27FC236}">
                <a16:creationId xmlns:a16="http://schemas.microsoft.com/office/drawing/2014/main" id="{FE23D10F-1C33-4D2B-ADD8-AABB58A2997F}"/>
              </a:ext>
            </a:extLst>
          </p:cNvPr>
          <p:cNvSpPr>
            <a:spLocks noGrp="1"/>
          </p:cNvSpPr>
          <p:nvPr>
            <p:ph sz="quarter" idx="12"/>
          </p:nvPr>
        </p:nvSpPr>
        <p:spPr>
          <a:xfrm>
            <a:off x="392047" y="1742931"/>
            <a:ext cx="8348093" cy="3928821"/>
          </a:xfrm>
        </p:spPr>
        <p:txBody>
          <a:bodyPr/>
          <a:lstStyle/>
          <a:p>
            <a:pPr marL="0" indent="0">
              <a:buNone/>
            </a:pPr>
            <a:r>
              <a:rPr lang="en-US" sz="2200" b="1" dirty="0">
                <a:solidFill>
                  <a:srgbClr val="85293F"/>
                </a:solidFill>
              </a:rPr>
              <a:t>Determinants of Assurance of NFI (mature area) </a:t>
            </a:r>
          </a:p>
          <a:p>
            <a:pPr marL="642938" lvl="1" indent="-342900">
              <a:buFont typeface="Arial" panose="020B0604020202020204" pitchFamily="34" charset="0"/>
              <a:buChar char="•"/>
            </a:pPr>
            <a:r>
              <a:rPr lang="en-US" sz="2200" dirty="0"/>
              <a:t>Firm level characteristics (e.g. Firm size, choice of provider)</a:t>
            </a:r>
          </a:p>
          <a:p>
            <a:pPr marL="642938" lvl="1" indent="-342900">
              <a:buFont typeface="Arial" panose="020B0604020202020204" pitchFamily="34" charset="0"/>
              <a:buChar char="•"/>
            </a:pPr>
            <a:r>
              <a:rPr lang="en-US" sz="2200" dirty="0"/>
              <a:t>Industry level characteristics (e.g. social, environmental impact)</a:t>
            </a:r>
          </a:p>
          <a:p>
            <a:pPr marL="642938" lvl="1" indent="-342900">
              <a:buFont typeface="Arial" panose="020B0604020202020204" pitchFamily="34" charset="0"/>
              <a:buChar char="•"/>
            </a:pPr>
            <a:r>
              <a:rPr lang="en-US" sz="2200" dirty="0"/>
              <a:t>Country level characteristics (e.g. Code versus Common law)</a:t>
            </a:r>
          </a:p>
          <a:p>
            <a:pPr marL="0" indent="0">
              <a:buNone/>
            </a:pPr>
            <a:endParaRPr lang="en-ZA" sz="2200" b="1" dirty="0">
              <a:solidFill>
                <a:srgbClr val="85293F"/>
              </a:solidFill>
            </a:endParaRPr>
          </a:p>
          <a:p>
            <a:pPr marL="0" indent="0">
              <a:buNone/>
            </a:pPr>
            <a:r>
              <a:rPr lang="en-ZA" sz="2200" b="1" dirty="0">
                <a:solidFill>
                  <a:srgbClr val="85293F"/>
                </a:solidFill>
              </a:rPr>
              <a:t>Consequences of Assurance of NFI (research needed)</a:t>
            </a:r>
          </a:p>
          <a:p>
            <a:pPr marL="642938" lvl="1" indent="-342900">
              <a:buFont typeface="Arial" panose="020B0604020202020204" pitchFamily="34" charset="0"/>
              <a:buChar char="•"/>
            </a:pPr>
            <a:r>
              <a:rPr lang="en-ZA" sz="2200" dirty="0"/>
              <a:t>Disclosure Quality (of environmental)</a:t>
            </a:r>
          </a:p>
          <a:p>
            <a:pPr marL="642938" lvl="1" indent="-342900">
              <a:buFont typeface="Arial" panose="020B0604020202020204" pitchFamily="34" charset="0"/>
              <a:buChar char="•"/>
            </a:pPr>
            <a:r>
              <a:rPr lang="en-ZA" sz="2200" dirty="0"/>
              <a:t>Capital Market Impacts (firm value, information risk and associated costs of capital, analysts forecasts and reporting, investor decision making)</a:t>
            </a:r>
          </a:p>
        </p:txBody>
      </p:sp>
      <p:sp>
        <p:nvSpPr>
          <p:cNvPr id="16" name="TextBox 15">
            <a:extLst>
              <a:ext uri="{FF2B5EF4-FFF2-40B4-BE49-F238E27FC236}">
                <a16:creationId xmlns:a16="http://schemas.microsoft.com/office/drawing/2014/main" id="{D8103F3F-038A-4967-A167-A3C1DE8A312D}"/>
              </a:ext>
            </a:extLst>
          </p:cNvPr>
          <p:cNvSpPr txBox="1"/>
          <p:nvPr/>
        </p:nvSpPr>
        <p:spPr>
          <a:xfrm>
            <a:off x="5528926" y="132835"/>
            <a:ext cx="1766112" cy="261610"/>
          </a:xfrm>
          <a:prstGeom prst="rect">
            <a:avLst/>
          </a:prstGeom>
          <a:noFill/>
        </p:spPr>
        <p:txBody>
          <a:bodyPr wrap="square" rtlCol="0">
            <a:spAutoFit/>
          </a:bodyPr>
          <a:lstStyle/>
          <a:p>
            <a:pPr algn="ctr"/>
            <a:r>
              <a:rPr lang="en-AU" sz="1100" b="1" dirty="0"/>
              <a:t>NFI assurance research</a:t>
            </a:r>
          </a:p>
        </p:txBody>
      </p:sp>
    </p:spTree>
    <p:extLst>
      <p:ext uri="{BB962C8B-B14F-4D97-AF65-F5344CB8AC3E}">
        <p14:creationId xmlns:p14="http://schemas.microsoft.com/office/powerpoint/2010/main" val="1002882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37B60-7D33-4B37-BB56-717BEA2B2CB1}"/>
              </a:ext>
            </a:extLst>
          </p:cNvPr>
          <p:cNvSpPr>
            <a:spLocks noGrp="1"/>
          </p:cNvSpPr>
          <p:nvPr>
            <p:ph type="title"/>
          </p:nvPr>
        </p:nvSpPr>
        <p:spPr>
          <a:xfrm>
            <a:off x="113466" y="779218"/>
            <a:ext cx="8897045" cy="909897"/>
          </a:xfrm>
        </p:spPr>
        <p:txBody>
          <a:bodyPr>
            <a:noAutofit/>
          </a:bodyPr>
          <a:lstStyle/>
          <a:p>
            <a:pPr marL="0" indent="0" algn="ctr">
              <a:buNone/>
            </a:pPr>
            <a:r>
              <a:rPr lang="en-US" sz="2800" dirty="0"/>
              <a:t>Experimental Research</a:t>
            </a:r>
            <a:endParaRPr lang="en-US" sz="2800" dirty="0">
              <a:solidFill>
                <a:srgbClr val="85293F"/>
              </a:solidFill>
            </a:endParaRPr>
          </a:p>
        </p:txBody>
      </p:sp>
      <p:sp>
        <p:nvSpPr>
          <p:cNvPr id="5" name="Rectangle: Top Corners Rounded 4">
            <a:extLst>
              <a:ext uri="{FF2B5EF4-FFF2-40B4-BE49-F238E27FC236}">
                <a16:creationId xmlns:a16="http://schemas.microsoft.com/office/drawing/2014/main" id="{976166BA-9E91-4F09-B175-BAC074499F70}"/>
              </a:ext>
            </a:extLst>
          </p:cNvPr>
          <p:cNvSpPr/>
          <p:nvPr/>
        </p:nvSpPr>
        <p:spPr>
          <a:xfrm flipV="1">
            <a:off x="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6" name="Rectangle: Top Corners Rounded 5">
            <a:extLst>
              <a:ext uri="{FF2B5EF4-FFF2-40B4-BE49-F238E27FC236}">
                <a16:creationId xmlns:a16="http://schemas.microsoft.com/office/drawing/2014/main" id="{8145B83F-AA41-4702-9BBA-1C0466658298}"/>
              </a:ext>
            </a:extLst>
          </p:cNvPr>
          <p:cNvSpPr/>
          <p:nvPr/>
        </p:nvSpPr>
        <p:spPr>
          <a:xfrm flipV="1">
            <a:off x="183722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Top Corners Rounded 7">
            <a:extLst>
              <a:ext uri="{FF2B5EF4-FFF2-40B4-BE49-F238E27FC236}">
                <a16:creationId xmlns:a16="http://schemas.microsoft.com/office/drawing/2014/main" id="{9F1AC498-D0DE-4B47-85D0-2AFBB2CEA4B5}"/>
              </a:ext>
            </a:extLst>
          </p:cNvPr>
          <p:cNvSpPr/>
          <p:nvPr/>
        </p:nvSpPr>
        <p:spPr>
          <a:xfrm flipV="1">
            <a:off x="3674440" y="-6821"/>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Top Corners Rounded 8">
            <a:extLst>
              <a:ext uri="{FF2B5EF4-FFF2-40B4-BE49-F238E27FC236}">
                <a16:creationId xmlns:a16="http://schemas.microsoft.com/office/drawing/2014/main" id="{3A77B8AB-4509-4AE7-BCB2-E5BDC8EC127D}"/>
              </a:ext>
            </a:extLst>
          </p:cNvPr>
          <p:cNvSpPr/>
          <p:nvPr/>
        </p:nvSpPr>
        <p:spPr>
          <a:xfrm flipV="1">
            <a:off x="5526164" y="0"/>
            <a:ext cx="1766112" cy="527282"/>
          </a:xfrm>
          <a:prstGeom prst="round2SameRect">
            <a:avLst/>
          </a:prstGeom>
          <a:solidFill>
            <a:srgbClr val="ED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Top Corners Rounded 9">
            <a:extLst>
              <a:ext uri="{FF2B5EF4-FFF2-40B4-BE49-F238E27FC236}">
                <a16:creationId xmlns:a16="http://schemas.microsoft.com/office/drawing/2014/main" id="{3335E762-9AEC-440B-B70C-0DC4DA5B9D6A}"/>
              </a:ext>
            </a:extLst>
          </p:cNvPr>
          <p:cNvSpPr/>
          <p:nvPr/>
        </p:nvSpPr>
        <p:spPr>
          <a:xfrm flipV="1">
            <a:off x="7377888"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E660B146-DDCE-4691-A99B-40AA1A7BA9D6}"/>
              </a:ext>
            </a:extLst>
          </p:cNvPr>
          <p:cNvSpPr txBox="1"/>
          <p:nvPr/>
        </p:nvSpPr>
        <p:spPr>
          <a:xfrm>
            <a:off x="0" y="48197"/>
            <a:ext cx="1766112" cy="430887"/>
          </a:xfrm>
          <a:prstGeom prst="rect">
            <a:avLst/>
          </a:prstGeom>
          <a:noFill/>
        </p:spPr>
        <p:txBody>
          <a:bodyPr wrap="square" rtlCol="0">
            <a:spAutoFit/>
          </a:bodyPr>
          <a:lstStyle/>
          <a:p>
            <a:pPr algn="ctr"/>
            <a:r>
              <a:rPr lang="en-AU" sz="1100" dirty="0">
                <a:solidFill>
                  <a:schemeClr val="bg1"/>
                </a:solidFill>
              </a:rPr>
              <a:t>Developing credibility and trust</a:t>
            </a:r>
          </a:p>
        </p:txBody>
      </p:sp>
      <p:sp>
        <p:nvSpPr>
          <p:cNvPr id="12" name="TextBox 11">
            <a:extLst>
              <a:ext uri="{FF2B5EF4-FFF2-40B4-BE49-F238E27FC236}">
                <a16:creationId xmlns:a16="http://schemas.microsoft.com/office/drawing/2014/main" id="{A776AED5-A633-40D7-9471-4233C4370F70}"/>
              </a:ext>
            </a:extLst>
          </p:cNvPr>
          <p:cNvSpPr txBox="1"/>
          <p:nvPr/>
        </p:nvSpPr>
        <p:spPr>
          <a:xfrm>
            <a:off x="1837220" y="48197"/>
            <a:ext cx="1766112" cy="430887"/>
          </a:xfrm>
          <a:prstGeom prst="rect">
            <a:avLst/>
          </a:prstGeom>
          <a:noFill/>
        </p:spPr>
        <p:txBody>
          <a:bodyPr wrap="square" rtlCol="0">
            <a:spAutoFit/>
          </a:bodyPr>
          <a:lstStyle/>
          <a:p>
            <a:pPr algn="ctr"/>
            <a:r>
              <a:rPr lang="en-US" sz="1100" dirty="0">
                <a:solidFill>
                  <a:schemeClr val="bg1"/>
                </a:solidFill>
              </a:rPr>
              <a:t>Current reporting trends and drivers</a:t>
            </a:r>
            <a:endParaRPr lang="en-AU" sz="1100" dirty="0">
              <a:solidFill>
                <a:schemeClr val="bg1"/>
              </a:solidFill>
            </a:endParaRPr>
          </a:p>
        </p:txBody>
      </p:sp>
      <p:sp>
        <p:nvSpPr>
          <p:cNvPr id="13" name="TextBox 12">
            <a:extLst>
              <a:ext uri="{FF2B5EF4-FFF2-40B4-BE49-F238E27FC236}">
                <a16:creationId xmlns:a16="http://schemas.microsoft.com/office/drawing/2014/main" id="{1EBECE11-1053-4667-87B4-76CC78DFA9F6}"/>
              </a:ext>
            </a:extLst>
          </p:cNvPr>
          <p:cNvSpPr txBox="1"/>
          <p:nvPr/>
        </p:nvSpPr>
        <p:spPr>
          <a:xfrm>
            <a:off x="3683876" y="48197"/>
            <a:ext cx="1766112" cy="430887"/>
          </a:xfrm>
          <a:prstGeom prst="rect">
            <a:avLst/>
          </a:prstGeom>
          <a:noFill/>
        </p:spPr>
        <p:txBody>
          <a:bodyPr wrap="square" rtlCol="0">
            <a:spAutoFit/>
          </a:bodyPr>
          <a:lstStyle/>
          <a:p>
            <a:pPr algn="ctr"/>
            <a:r>
              <a:rPr lang="en-US" sz="1100" dirty="0">
                <a:solidFill>
                  <a:schemeClr val="bg1"/>
                </a:solidFill>
              </a:rPr>
              <a:t>Current assurance standards and the IAASB</a:t>
            </a:r>
            <a:endParaRPr lang="en-AU" sz="1100" dirty="0">
              <a:solidFill>
                <a:schemeClr val="bg1"/>
              </a:solidFill>
            </a:endParaRPr>
          </a:p>
        </p:txBody>
      </p:sp>
      <p:sp>
        <p:nvSpPr>
          <p:cNvPr id="15" name="TextBox 14">
            <a:extLst>
              <a:ext uri="{FF2B5EF4-FFF2-40B4-BE49-F238E27FC236}">
                <a16:creationId xmlns:a16="http://schemas.microsoft.com/office/drawing/2014/main" id="{03D284CA-E492-4DEC-8973-3DDEBCBB259B}"/>
              </a:ext>
            </a:extLst>
          </p:cNvPr>
          <p:cNvSpPr txBox="1"/>
          <p:nvPr/>
        </p:nvSpPr>
        <p:spPr>
          <a:xfrm>
            <a:off x="7380650" y="126015"/>
            <a:ext cx="1766112" cy="261610"/>
          </a:xfrm>
          <a:prstGeom prst="rect">
            <a:avLst/>
          </a:prstGeom>
          <a:noFill/>
        </p:spPr>
        <p:txBody>
          <a:bodyPr wrap="square" rtlCol="0">
            <a:spAutoFit/>
          </a:bodyPr>
          <a:lstStyle/>
          <a:p>
            <a:pPr algn="ctr"/>
            <a:r>
              <a:rPr lang="en-AU" sz="1100" dirty="0">
                <a:solidFill>
                  <a:schemeClr val="bg1"/>
                </a:solidFill>
              </a:rPr>
              <a:t>Conclusions</a:t>
            </a:r>
          </a:p>
        </p:txBody>
      </p:sp>
      <p:sp>
        <p:nvSpPr>
          <p:cNvPr id="28" name="Slide Number Placeholder 27">
            <a:extLst>
              <a:ext uri="{FF2B5EF4-FFF2-40B4-BE49-F238E27FC236}">
                <a16:creationId xmlns:a16="http://schemas.microsoft.com/office/drawing/2014/main" id="{11AFD8E8-E8E1-497B-A5B6-607B3846D5AE}"/>
              </a:ext>
            </a:extLst>
          </p:cNvPr>
          <p:cNvSpPr>
            <a:spLocks noGrp="1"/>
          </p:cNvSpPr>
          <p:nvPr>
            <p:ph type="sldNum" sz="quarter" idx="10"/>
          </p:nvPr>
        </p:nvSpPr>
        <p:spPr/>
        <p:txBody>
          <a:bodyPr/>
          <a:lstStyle/>
          <a:p>
            <a:pPr algn="ctr"/>
            <a:r>
              <a:rPr lang="en-AU" dirty="0"/>
              <a:t>32</a:t>
            </a:r>
          </a:p>
        </p:txBody>
      </p:sp>
      <p:sp>
        <p:nvSpPr>
          <p:cNvPr id="18" name="Content Placeholder 2">
            <a:extLst>
              <a:ext uri="{FF2B5EF4-FFF2-40B4-BE49-F238E27FC236}">
                <a16:creationId xmlns:a16="http://schemas.microsoft.com/office/drawing/2014/main" id="{FE23D10F-1C33-4D2B-ADD8-AABB58A2997F}"/>
              </a:ext>
            </a:extLst>
          </p:cNvPr>
          <p:cNvSpPr>
            <a:spLocks noGrp="1"/>
          </p:cNvSpPr>
          <p:nvPr>
            <p:ph sz="quarter" idx="12"/>
          </p:nvPr>
        </p:nvSpPr>
        <p:spPr>
          <a:xfrm>
            <a:off x="392047" y="1742931"/>
            <a:ext cx="8348093" cy="3928821"/>
          </a:xfrm>
        </p:spPr>
        <p:txBody>
          <a:bodyPr/>
          <a:lstStyle/>
          <a:p>
            <a:pPr marL="0" indent="0">
              <a:buNone/>
            </a:pPr>
            <a:r>
              <a:rPr lang="en-US" sz="2200" b="1" dirty="0">
                <a:solidFill>
                  <a:srgbClr val="85293F"/>
                </a:solidFill>
              </a:rPr>
              <a:t>Investor decision-making (potential area) </a:t>
            </a:r>
          </a:p>
          <a:p>
            <a:pPr marL="642938" lvl="1" indent="-342900">
              <a:buFont typeface="Arial" panose="020B0604020202020204" pitchFamily="34" charset="0"/>
              <a:buChar char="•"/>
            </a:pPr>
            <a:r>
              <a:rPr lang="en-US" sz="2200" dirty="0"/>
              <a:t>Stock price assessments/decisions to invest (e.g. quality of research questions and subjects drives research quality)</a:t>
            </a:r>
          </a:p>
          <a:p>
            <a:pPr marL="642938" lvl="1" indent="-342900">
              <a:buFont typeface="Arial" panose="020B0604020202020204" pitchFamily="34" charset="0"/>
              <a:buChar char="•"/>
            </a:pPr>
            <a:r>
              <a:rPr lang="en-US" sz="2200" dirty="0"/>
              <a:t>Type of assurance provider and levels of assurance (e.g. social, environmental impact)</a:t>
            </a:r>
          </a:p>
          <a:p>
            <a:pPr marL="642938" lvl="1" indent="-342900">
              <a:buFont typeface="Arial" panose="020B0604020202020204" pitchFamily="34" charset="0"/>
              <a:buChar char="•"/>
            </a:pPr>
            <a:r>
              <a:rPr lang="en-US" sz="2200" dirty="0"/>
              <a:t>Response to different types of information</a:t>
            </a:r>
          </a:p>
          <a:p>
            <a:pPr marL="0" indent="0">
              <a:buNone/>
            </a:pPr>
            <a:endParaRPr lang="en-ZA" sz="2200" dirty="0">
              <a:solidFill>
                <a:srgbClr val="85293F"/>
              </a:solidFill>
            </a:endParaRPr>
          </a:p>
          <a:p>
            <a:pPr marL="0" indent="0">
              <a:buNone/>
            </a:pPr>
            <a:r>
              <a:rPr lang="en-ZA" sz="2200" b="1" dirty="0">
                <a:solidFill>
                  <a:srgbClr val="85293F"/>
                </a:solidFill>
              </a:rPr>
              <a:t>Research tips (research needed)</a:t>
            </a:r>
          </a:p>
          <a:p>
            <a:pPr marL="642938" lvl="1" indent="-342900">
              <a:buFont typeface="Arial" panose="020B0604020202020204" pitchFamily="34" charset="0"/>
              <a:buChar char="•"/>
            </a:pPr>
            <a:r>
              <a:rPr lang="en-ZA" sz="2200" dirty="0"/>
              <a:t>Theory, questions asked and manipulations must be incremental</a:t>
            </a:r>
          </a:p>
          <a:p>
            <a:pPr marL="642938" lvl="1" indent="-342900">
              <a:buFont typeface="Arial" panose="020B0604020202020204" pitchFamily="34" charset="0"/>
              <a:buChar char="•"/>
            </a:pPr>
            <a:r>
              <a:rPr lang="en-ZA" sz="2200" dirty="0"/>
              <a:t>Quality of subjects, (Analysts yes, investors maybe, students no)</a:t>
            </a:r>
          </a:p>
        </p:txBody>
      </p:sp>
      <p:sp>
        <p:nvSpPr>
          <p:cNvPr id="16" name="TextBox 15">
            <a:extLst>
              <a:ext uri="{FF2B5EF4-FFF2-40B4-BE49-F238E27FC236}">
                <a16:creationId xmlns:a16="http://schemas.microsoft.com/office/drawing/2014/main" id="{58326492-0815-4C77-885E-F46F77808CDA}"/>
              </a:ext>
            </a:extLst>
          </p:cNvPr>
          <p:cNvSpPr txBox="1"/>
          <p:nvPr/>
        </p:nvSpPr>
        <p:spPr>
          <a:xfrm>
            <a:off x="5528926" y="132835"/>
            <a:ext cx="1766112" cy="261610"/>
          </a:xfrm>
          <a:prstGeom prst="rect">
            <a:avLst/>
          </a:prstGeom>
          <a:noFill/>
        </p:spPr>
        <p:txBody>
          <a:bodyPr wrap="square" rtlCol="0">
            <a:spAutoFit/>
          </a:bodyPr>
          <a:lstStyle/>
          <a:p>
            <a:pPr algn="ctr"/>
            <a:r>
              <a:rPr lang="en-AU" sz="1100" b="1" dirty="0"/>
              <a:t>NFI assurance research</a:t>
            </a:r>
          </a:p>
        </p:txBody>
      </p:sp>
    </p:spTree>
    <p:extLst>
      <p:ext uri="{BB962C8B-B14F-4D97-AF65-F5344CB8AC3E}">
        <p14:creationId xmlns:p14="http://schemas.microsoft.com/office/powerpoint/2010/main" val="1363100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37B60-7D33-4B37-BB56-717BEA2B2CB1}"/>
              </a:ext>
            </a:extLst>
          </p:cNvPr>
          <p:cNvSpPr>
            <a:spLocks noGrp="1"/>
          </p:cNvSpPr>
          <p:nvPr>
            <p:ph type="title"/>
          </p:nvPr>
        </p:nvSpPr>
        <p:spPr>
          <a:xfrm>
            <a:off x="113466" y="779218"/>
            <a:ext cx="8897045" cy="909897"/>
          </a:xfrm>
        </p:spPr>
        <p:txBody>
          <a:bodyPr>
            <a:noAutofit/>
          </a:bodyPr>
          <a:lstStyle/>
          <a:p>
            <a:pPr marL="0" indent="0" algn="ctr">
              <a:buNone/>
            </a:pPr>
            <a:r>
              <a:rPr lang="en-US" sz="2800" dirty="0"/>
              <a:t>Other research methods</a:t>
            </a:r>
            <a:endParaRPr lang="en-US" sz="2800" dirty="0">
              <a:solidFill>
                <a:srgbClr val="85293F"/>
              </a:solidFill>
            </a:endParaRPr>
          </a:p>
        </p:txBody>
      </p:sp>
      <p:sp>
        <p:nvSpPr>
          <p:cNvPr id="5" name="Rectangle: Top Corners Rounded 4">
            <a:extLst>
              <a:ext uri="{FF2B5EF4-FFF2-40B4-BE49-F238E27FC236}">
                <a16:creationId xmlns:a16="http://schemas.microsoft.com/office/drawing/2014/main" id="{976166BA-9E91-4F09-B175-BAC074499F70}"/>
              </a:ext>
            </a:extLst>
          </p:cNvPr>
          <p:cNvSpPr/>
          <p:nvPr/>
        </p:nvSpPr>
        <p:spPr>
          <a:xfrm flipV="1">
            <a:off x="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6" name="Rectangle: Top Corners Rounded 5">
            <a:extLst>
              <a:ext uri="{FF2B5EF4-FFF2-40B4-BE49-F238E27FC236}">
                <a16:creationId xmlns:a16="http://schemas.microsoft.com/office/drawing/2014/main" id="{8145B83F-AA41-4702-9BBA-1C0466658298}"/>
              </a:ext>
            </a:extLst>
          </p:cNvPr>
          <p:cNvSpPr/>
          <p:nvPr/>
        </p:nvSpPr>
        <p:spPr>
          <a:xfrm flipV="1">
            <a:off x="183722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Top Corners Rounded 7">
            <a:extLst>
              <a:ext uri="{FF2B5EF4-FFF2-40B4-BE49-F238E27FC236}">
                <a16:creationId xmlns:a16="http://schemas.microsoft.com/office/drawing/2014/main" id="{9F1AC498-D0DE-4B47-85D0-2AFBB2CEA4B5}"/>
              </a:ext>
            </a:extLst>
          </p:cNvPr>
          <p:cNvSpPr/>
          <p:nvPr/>
        </p:nvSpPr>
        <p:spPr>
          <a:xfrm flipV="1">
            <a:off x="3674440" y="-6821"/>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Top Corners Rounded 8">
            <a:extLst>
              <a:ext uri="{FF2B5EF4-FFF2-40B4-BE49-F238E27FC236}">
                <a16:creationId xmlns:a16="http://schemas.microsoft.com/office/drawing/2014/main" id="{3A77B8AB-4509-4AE7-BCB2-E5BDC8EC127D}"/>
              </a:ext>
            </a:extLst>
          </p:cNvPr>
          <p:cNvSpPr/>
          <p:nvPr/>
        </p:nvSpPr>
        <p:spPr>
          <a:xfrm flipV="1">
            <a:off x="5526164" y="0"/>
            <a:ext cx="1766112" cy="527282"/>
          </a:xfrm>
          <a:prstGeom prst="round2SameRect">
            <a:avLst/>
          </a:prstGeom>
          <a:solidFill>
            <a:srgbClr val="ED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Top Corners Rounded 9">
            <a:extLst>
              <a:ext uri="{FF2B5EF4-FFF2-40B4-BE49-F238E27FC236}">
                <a16:creationId xmlns:a16="http://schemas.microsoft.com/office/drawing/2014/main" id="{3335E762-9AEC-440B-B70C-0DC4DA5B9D6A}"/>
              </a:ext>
            </a:extLst>
          </p:cNvPr>
          <p:cNvSpPr/>
          <p:nvPr/>
        </p:nvSpPr>
        <p:spPr>
          <a:xfrm flipV="1">
            <a:off x="7377888"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E660B146-DDCE-4691-A99B-40AA1A7BA9D6}"/>
              </a:ext>
            </a:extLst>
          </p:cNvPr>
          <p:cNvSpPr txBox="1"/>
          <p:nvPr/>
        </p:nvSpPr>
        <p:spPr>
          <a:xfrm>
            <a:off x="0" y="48197"/>
            <a:ext cx="1766112" cy="430887"/>
          </a:xfrm>
          <a:prstGeom prst="rect">
            <a:avLst/>
          </a:prstGeom>
          <a:noFill/>
        </p:spPr>
        <p:txBody>
          <a:bodyPr wrap="square" rtlCol="0">
            <a:spAutoFit/>
          </a:bodyPr>
          <a:lstStyle/>
          <a:p>
            <a:pPr algn="ctr"/>
            <a:r>
              <a:rPr lang="en-AU" sz="1100" dirty="0">
                <a:solidFill>
                  <a:schemeClr val="bg1"/>
                </a:solidFill>
              </a:rPr>
              <a:t>Developing credibility and trust</a:t>
            </a:r>
          </a:p>
        </p:txBody>
      </p:sp>
      <p:sp>
        <p:nvSpPr>
          <p:cNvPr id="12" name="TextBox 11">
            <a:extLst>
              <a:ext uri="{FF2B5EF4-FFF2-40B4-BE49-F238E27FC236}">
                <a16:creationId xmlns:a16="http://schemas.microsoft.com/office/drawing/2014/main" id="{A776AED5-A633-40D7-9471-4233C4370F70}"/>
              </a:ext>
            </a:extLst>
          </p:cNvPr>
          <p:cNvSpPr txBox="1"/>
          <p:nvPr/>
        </p:nvSpPr>
        <p:spPr>
          <a:xfrm>
            <a:off x="1837220" y="48197"/>
            <a:ext cx="1766112" cy="430887"/>
          </a:xfrm>
          <a:prstGeom prst="rect">
            <a:avLst/>
          </a:prstGeom>
          <a:noFill/>
        </p:spPr>
        <p:txBody>
          <a:bodyPr wrap="square" rtlCol="0">
            <a:spAutoFit/>
          </a:bodyPr>
          <a:lstStyle/>
          <a:p>
            <a:pPr algn="ctr"/>
            <a:r>
              <a:rPr lang="en-US" sz="1100" dirty="0">
                <a:solidFill>
                  <a:schemeClr val="bg1"/>
                </a:solidFill>
              </a:rPr>
              <a:t>Current reporting trends and drivers</a:t>
            </a:r>
            <a:endParaRPr lang="en-AU" sz="1100" dirty="0">
              <a:solidFill>
                <a:schemeClr val="bg1"/>
              </a:solidFill>
            </a:endParaRPr>
          </a:p>
        </p:txBody>
      </p:sp>
      <p:sp>
        <p:nvSpPr>
          <p:cNvPr id="13" name="TextBox 12">
            <a:extLst>
              <a:ext uri="{FF2B5EF4-FFF2-40B4-BE49-F238E27FC236}">
                <a16:creationId xmlns:a16="http://schemas.microsoft.com/office/drawing/2014/main" id="{1EBECE11-1053-4667-87B4-76CC78DFA9F6}"/>
              </a:ext>
            </a:extLst>
          </p:cNvPr>
          <p:cNvSpPr txBox="1"/>
          <p:nvPr/>
        </p:nvSpPr>
        <p:spPr>
          <a:xfrm>
            <a:off x="3683876" y="48197"/>
            <a:ext cx="1766112" cy="430887"/>
          </a:xfrm>
          <a:prstGeom prst="rect">
            <a:avLst/>
          </a:prstGeom>
          <a:noFill/>
        </p:spPr>
        <p:txBody>
          <a:bodyPr wrap="square" rtlCol="0">
            <a:spAutoFit/>
          </a:bodyPr>
          <a:lstStyle/>
          <a:p>
            <a:pPr algn="ctr"/>
            <a:r>
              <a:rPr lang="en-US" sz="1100" dirty="0">
                <a:solidFill>
                  <a:schemeClr val="bg1"/>
                </a:solidFill>
              </a:rPr>
              <a:t>Current assurance standards and the IAASB</a:t>
            </a:r>
            <a:endParaRPr lang="en-AU" sz="1100" dirty="0">
              <a:solidFill>
                <a:schemeClr val="bg1"/>
              </a:solidFill>
            </a:endParaRPr>
          </a:p>
        </p:txBody>
      </p:sp>
      <p:sp>
        <p:nvSpPr>
          <p:cNvPr id="15" name="TextBox 14">
            <a:extLst>
              <a:ext uri="{FF2B5EF4-FFF2-40B4-BE49-F238E27FC236}">
                <a16:creationId xmlns:a16="http://schemas.microsoft.com/office/drawing/2014/main" id="{03D284CA-E492-4DEC-8973-3DDEBCBB259B}"/>
              </a:ext>
            </a:extLst>
          </p:cNvPr>
          <p:cNvSpPr txBox="1"/>
          <p:nvPr/>
        </p:nvSpPr>
        <p:spPr>
          <a:xfrm>
            <a:off x="7380650" y="126015"/>
            <a:ext cx="1766112" cy="261610"/>
          </a:xfrm>
          <a:prstGeom prst="rect">
            <a:avLst/>
          </a:prstGeom>
          <a:noFill/>
        </p:spPr>
        <p:txBody>
          <a:bodyPr wrap="square" rtlCol="0">
            <a:spAutoFit/>
          </a:bodyPr>
          <a:lstStyle/>
          <a:p>
            <a:pPr algn="ctr"/>
            <a:r>
              <a:rPr lang="en-AU" sz="1100" dirty="0">
                <a:solidFill>
                  <a:schemeClr val="bg1"/>
                </a:solidFill>
              </a:rPr>
              <a:t>Conclusions</a:t>
            </a:r>
          </a:p>
        </p:txBody>
      </p:sp>
      <p:sp>
        <p:nvSpPr>
          <p:cNvPr id="28" name="Slide Number Placeholder 27">
            <a:extLst>
              <a:ext uri="{FF2B5EF4-FFF2-40B4-BE49-F238E27FC236}">
                <a16:creationId xmlns:a16="http://schemas.microsoft.com/office/drawing/2014/main" id="{11AFD8E8-E8E1-497B-A5B6-607B3846D5AE}"/>
              </a:ext>
            </a:extLst>
          </p:cNvPr>
          <p:cNvSpPr>
            <a:spLocks noGrp="1"/>
          </p:cNvSpPr>
          <p:nvPr>
            <p:ph type="sldNum" sz="quarter" idx="10"/>
          </p:nvPr>
        </p:nvSpPr>
        <p:spPr/>
        <p:txBody>
          <a:bodyPr/>
          <a:lstStyle/>
          <a:p>
            <a:pPr algn="ctr"/>
            <a:r>
              <a:rPr lang="en-AU" dirty="0"/>
              <a:t>33</a:t>
            </a:r>
          </a:p>
        </p:txBody>
      </p:sp>
      <p:sp>
        <p:nvSpPr>
          <p:cNvPr id="18" name="Content Placeholder 2">
            <a:extLst>
              <a:ext uri="{FF2B5EF4-FFF2-40B4-BE49-F238E27FC236}">
                <a16:creationId xmlns:a16="http://schemas.microsoft.com/office/drawing/2014/main" id="{FE23D10F-1C33-4D2B-ADD8-AABB58A2997F}"/>
              </a:ext>
            </a:extLst>
          </p:cNvPr>
          <p:cNvSpPr>
            <a:spLocks noGrp="1"/>
          </p:cNvSpPr>
          <p:nvPr>
            <p:ph sz="quarter" idx="12"/>
          </p:nvPr>
        </p:nvSpPr>
        <p:spPr>
          <a:xfrm>
            <a:off x="392047" y="1742931"/>
            <a:ext cx="8348093" cy="3928821"/>
          </a:xfrm>
        </p:spPr>
        <p:txBody>
          <a:bodyPr/>
          <a:lstStyle/>
          <a:p>
            <a:pPr marL="0" indent="0">
              <a:buNone/>
            </a:pPr>
            <a:r>
              <a:rPr lang="en-US" sz="2200" b="1" dirty="0">
                <a:solidFill>
                  <a:srgbClr val="85293F"/>
                </a:solidFill>
              </a:rPr>
              <a:t>Content analysis</a:t>
            </a:r>
          </a:p>
          <a:p>
            <a:pPr marL="642938" lvl="1" indent="-342900">
              <a:buFont typeface="Arial" panose="020B0604020202020204" pitchFamily="34" charset="0"/>
              <a:buChar char="•"/>
            </a:pPr>
            <a:r>
              <a:rPr lang="en-US" sz="2200" dirty="0"/>
              <a:t>Beneficial for impact, should be related to policy question</a:t>
            </a:r>
          </a:p>
          <a:p>
            <a:pPr marL="0" indent="0">
              <a:buNone/>
            </a:pPr>
            <a:endParaRPr lang="en-ZA" sz="2200" dirty="0">
              <a:solidFill>
                <a:srgbClr val="85293F"/>
              </a:solidFill>
            </a:endParaRPr>
          </a:p>
          <a:p>
            <a:pPr marL="0" indent="0">
              <a:buNone/>
            </a:pPr>
            <a:r>
              <a:rPr lang="en-ZA" sz="2200" b="1" dirty="0">
                <a:solidFill>
                  <a:srgbClr val="85293F"/>
                </a:solidFill>
              </a:rPr>
              <a:t>Interviews and case studies</a:t>
            </a:r>
          </a:p>
          <a:p>
            <a:pPr marL="642938" lvl="1" indent="-342900">
              <a:buFont typeface="Arial" panose="020B0604020202020204" pitchFamily="34" charset="0"/>
              <a:buChar char="•"/>
            </a:pPr>
            <a:r>
              <a:rPr lang="en-ZA" sz="2200" dirty="0"/>
              <a:t>Lots to be learned from major decision makers (policy makers, client’s decisions around assurance provider, and type of provider, assurance partner around decisions such as new evidence techniques)</a:t>
            </a:r>
          </a:p>
          <a:p>
            <a:pPr marL="0" indent="0">
              <a:buNone/>
            </a:pPr>
            <a:endParaRPr lang="en-ZA" sz="2200" dirty="0">
              <a:solidFill>
                <a:srgbClr val="85293F"/>
              </a:solidFill>
            </a:endParaRPr>
          </a:p>
          <a:p>
            <a:pPr marL="0" indent="0">
              <a:buNone/>
            </a:pPr>
            <a:r>
              <a:rPr lang="en-ZA" sz="2200" b="1" dirty="0">
                <a:solidFill>
                  <a:srgbClr val="85293F"/>
                </a:solidFill>
              </a:rPr>
              <a:t>Surveys</a:t>
            </a:r>
          </a:p>
          <a:p>
            <a:pPr marL="642938" lvl="1" indent="-342900">
              <a:buFont typeface="Arial" panose="020B0604020202020204" pitchFamily="34" charset="0"/>
              <a:buChar char="•"/>
            </a:pPr>
            <a:r>
              <a:rPr lang="en-US" sz="2200" dirty="0"/>
              <a:t>Beneficial for impact, relate to policy questions</a:t>
            </a:r>
            <a:endParaRPr lang="en-ZA" sz="2200" dirty="0"/>
          </a:p>
        </p:txBody>
      </p:sp>
      <p:sp>
        <p:nvSpPr>
          <p:cNvPr id="16" name="TextBox 15">
            <a:extLst>
              <a:ext uri="{FF2B5EF4-FFF2-40B4-BE49-F238E27FC236}">
                <a16:creationId xmlns:a16="http://schemas.microsoft.com/office/drawing/2014/main" id="{5FE0E72F-8831-44AB-8189-EF375A951E5F}"/>
              </a:ext>
            </a:extLst>
          </p:cNvPr>
          <p:cNvSpPr txBox="1"/>
          <p:nvPr/>
        </p:nvSpPr>
        <p:spPr>
          <a:xfrm>
            <a:off x="5528926" y="132835"/>
            <a:ext cx="1766112" cy="261610"/>
          </a:xfrm>
          <a:prstGeom prst="rect">
            <a:avLst/>
          </a:prstGeom>
          <a:noFill/>
        </p:spPr>
        <p:txBody>
          <a:bodyPr wrap="square" rtlCol="0">
            <a:spAutoFit/>
          </a:bodyPr>
          <a:lstStyle/>
          <a:p>
            <a:pPr algn="ctr"/>
            <a:r>
              <a:rPr lang="en-AU" sz="1100" b="1" dirty="0"/>
              <a:t>NFI assurance research</a:t>
            </a:r>
          </a:p>
        </p:txBody>
      </p:sp>
    </p:spTree>
    <p:extLst>
      <p:ext uri="{BB962C8B-B14F-4D97-AF65-F5344CB8AC3E}">
        <p14:creationId xmlns:p14="http://schemas.microsoft.com/office/powerpoint/2010/main" val="3976973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37B60-7D33-4B37-BB56-717BEA2B2CB1}"/>
              </a:ext>
            </a:extLst>
          </p:cNvPr>
          <p:cNvSpPr>
            <a:spLocks noGrp="1"/>
          </p:cNvSpPr>
          <p:nvPr>
            <p:ph type="title"/>
          </p:nvPr>
        </p:nvSpPr>
        <p:spPr>
          <a:xfrm>
            <a:off x="113466" y="779218"/>
            <a:ext cx="8897045" cy="909897"/>
          </a:xfrm>
        </p:spPr>
        <p:txBody>
          <a:bodyPr>
            <a:noAutofit/>
          </a:bodyPr>
          <a:lstStyle/>
          <a:p>
            <a:pPr marL="0" indent="0" algn="ctr">
              <a:buNone/>
            </a:pPr>
            <a:r>
              <a:rPr lang="en-US" sz="2800" dirty="0"/>
              <a:t>Some Ideas for future research</a:t>
            </a:r>
            <a:endParaRPr lang="en-US" sz="2800" dirty="0">
              <a:solidFill>
                <a:srgbClr val="85293F"/>
              </a:solidFill>
            </a:endParaRPr>
          </a:p>
        </p:txBody>
      </p:sp>
      <p:sp>
        <p:nvSpPr>
          <p:cNvPr id="5" name="Rectangle: Top Corners Rounded 4">
            <a:extLst>
              <a:ext uri="{FF2B5EF4-FFF2-40B4-BE49-F238E27FC236}">
                <a16:creationId xmlns:a16="http://schemas.microsoft.com/office/drawing/2014/main" id="{976166BA-9E91-4F09-B175-BAC074499F70}"/>
              </a:ext>
            </a:extLst>
          </p:cNvPr>
          <p:cNvSpPr/>
          <p:nvPr/>
        </p:nvSpPr>
        <p:spPr>
          <a:xfrm flipV="1">
            <a:off x="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6" name="Rectangle: Top Corners Rounded 5">
            <a:extLst>
              <a:ext uri="{FF2B5EF4-FFF2-40B4-BE49-F238E27FC236}">
                <a16:creationId xmlns:a16="http://schemas.microsoft.com/office/drawing/2014/main" id="{8145B83F-AA41-4702-9BBA-1C0466658298}"/>
              </a:ext>
            </a:extLst>
          </p:cNvPr>
          <p:cNvSpPr/>
          <p:nvPr/>
        </p:nvSpPr>
        <p:spPr>
          <a:xfrm flipV="1">
            <a:off x="183722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Top Corners Rounded 7">
            <a:extLst>
              <a:ext uri="{FF2B5EF4-FFF2-40B4-BE49-F238E27FC236}">
                <a16:creationId xmlns:a16="http://schemas.microsoft.com/office/drawing/2014/main" id="{9F1AC498-D0DE-4B47-85D0-2AFBB2CEA4B5}"/>
              </a:ext>
            </a:extLst>
          </p:cNvPr>
          <p:cNvSpPr/>
          <p:nvPr/>
        </p:nvSpPr>
        <p:spPr>
          <a:xfrm flipV="1">
            <a:off x="3674440" y="-6821"/>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Top Corners Rounded 8">
            <a:extLst>
              <a:ext uri="{FF2B5EF4-FFF2-40B4-BE49-F238E27FC236}">
                <a16:creationId xmlns:a16="http://schemas.microsoft.com/office/drawing/2014/main" id="{3A77B8AB-4509-4AE7-BCB2-E5BDC8EC127D}"/>
              </a:ext>
            </a:extLst>
          </p:cNvPr>
          <p:cNvSpPr/>
          <p:nvPr/>
        </p:nvSpPr>
        <p:spPr>
          <a:xfrm flipV="1">
            <a:off x="5526164" y="0"/>
            <a:ext cx="1766112" cy="527282"/>
          </a:xfrm>
          <a:prstGeom prst="round2SameRect">
            <a:avLst/>
          </a:prstGeom>
          <a:solidFill>
            <a:srgbClr val="ED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Top Corners Rounded 9">
            <a:extLst>
              <a:ext uri="{FF2B5EF4-FFF2-40B4-BE49-F238E27FC236}">
                <a16:creationId xmlns:a16="http://schemas.microsoft.com/office/drawing/2014/main" id="{3335E762-9AEC-440B-B70C-0DC4DA5B9D6A}"/>
              </a:ext>
            </a:extLst>
          </p:cNvPr>
          <p:cNvSpPr/>
          <p:nvPr/>
        </p:nvSpPr>
        <p:spPr>
          <a:xfrm flipV="1">
            <a:off x="7377888"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E660B146-DDCE-4691-A99B-40AA1A7BA9D6}"/>
              </a:ext>
            </a:extLst>
          </p:cNvPr>
          <p:cNvSpPr txBox="1"/>
          <p:nvPr/>
        </p:nvSpPr>
        <p:spPr>
          <a:xfrm>
            <a:off x="0" y="48197"/>
            <a:ext cx="1766112" cy="430887"/>
          </a:xfrm>
          <a:prstGeom prst="rect">
            <a:avLst/>
          </a:prstGeom>
          <a:noFill/>
        </p:spPr>
        <p:txBody>
          <a:bodyPr wrap="square" rtlCol="0">
            <a:spAutoFit/>
          </a:bodyPr>
          <a:lstStyle/>
          <a:p>
            <a:pPr algn="ctr"/>
            <a:r>
              <a:rPr lang="en-AU" sz="1100" dirty="0">
                <a:solidFill>
                  <a:schemeClr val="bg1"/>
                </a:solidFill>
              </a:rPr>
              <a:t>Developing credibility and trust</a:t>
            </a:r>
          </a:p>
        </p:txBody>
      </p:sp>
      <p:sp>
        <p:nvSpPr>
          <p:cNvPr id="12" name="TextBox 11">
            <a:extLst>
              <a:ext uri="{FF2B5EF4-FFF2-40B4-BE49-F238E27FC236}">
                <a16:creationId xmlns:a16="http://schemas.microsoft.com/office/drawing/2014/main" id="{A776AED5-A633-40D7-9471-4233C4370F70}"/>
              </a:ext>
            </a:extLst>
          </p:cNvPr>
          <p:cNvSpPr txBox="1"/>
          <p:nvPr/>
        </p:nvSpPr>
        <p:spPr>
          <a:xfrm>
            <a:off x="1837220" y="48197"/>
            <a:ext cx="1766112" cy="430887"/>
          </a:xfrm>
          <a:prstGeom prst="rect">
            <a:avLst/>
          </a:prstGeom>
          <a:noFill/>
        </p:spPr>
        <p:txBody>
          <a:bodyPr wrap="square" rtlCol="0">
            <a:spAutoFit/>
          </a:bodyPr>
          <a:lstStyle/>
          <a:p>
            <a:pPr algn="ctr"/>
            <a:r>
              <a:rPr lang="en-US" sz="1100" dirty="0">
                <a:solidFill>
                  <a:schemeClr val="bg1"/>
                </a:solidFill>
              </a:rPr>
              <a:t>Current reporting trends and drivers</a:t>
            </a:r>
            <a:endParaRPr lang="en-AU" sz="1100" dirty="0">
              <a:solidFill>
                <a:schemeClr val="bg1"/>
              </a:solidFill>
            </a:endParaRPr>
          </a:p>
        </p:txBody>
      </p:sp>
      <p:sp>
        <p:nvSpPr>
          <p:cNvPr id="13" name="TextBox 12">
            <a:extLst>
              <a:ext uri="{FF2B5EF4-FFF2-40B4-BE49-F238E27FC236}">
                <a16:creationId xmlns:a16="http://schemas.microsoft.com/office/drawing/2014/main" id="{1EBECE11-1053-4667-87B4-76CC78DFA9F6}"/>
              </a:ext>
            </a:extLst>
          </p:cNvPr>
          <p:cNvSpPr txBox="1"/>
          <p:nvPr/>
        </p:nvSpPr>
        <p:spPr>
          <a:xfrm>
            <a:off x="3683876" y="48197"/>
            <a:ext cx="1766112" cy="430887"/>
          </a:xfrm>
          <a:prstGeom prst="rect">
            <a:avLst/>
          </a:prstGeom>
          <a:noFill/>
        </p:spPr>
        <p:txBody>
          <a:bodyPr wrap="square" rtlCol="0">
            <a:spAutoFit/>
          </a:bodyPr>
          <a:lstStyle/>
          <a:p>
            <a:pPr algn="ctr"/>
            <a:r>
              <a:rPr lang="en-US" sz="1100" dirty="0">
                <a:solidFill>
                  <a:schemeClr val="bg1"/>
                </a:solidFill>
              </a:rPr>
              <a:t>Current assurance standards and the IAASB</a:t>
            </a:r>
            <a:endParaRPr lang="en-AU" sz="1100" dirty="0">
              <a:solidFill>
                <a:schemeClr val="bg1"/>
              </a:solidFill>
            </a:endParaRPr>
          </a:p>
        </p:txBody>
      </p:sp>
      <p:sp>
        <p:nvSpPr>
          <p:cNvPr id="15" name="TextBox 14">
            <a:extLst>
              <a:ext uri="{FF2B5EF4-FFF2-40B4-BE49-F238E27FC236}">
                <a16:creationId xmlns:a16="http://schemas.microsoft.com/office/drawing/2014/main" id="{03D284CA-E492-4DEC-8973-3DDEBCBB259B}"/>
              </a:ext>
            </a:extLst>
          </p:cNvPr>
          <p:cNvSpPr txBox="1"/>
          <p:nvPr/>
        </p:nvSpPr>
        <p:spPr>
          <a:xfrm>
            <a:off x="7380650" y="126015"/>
            <a:ext cx="1766112" cy="261610"/>
          </a:xfrm>
          <a:prstGeom prst="rect">
            <a:avLst/>
          </a:prstGeom>
          <a:noFill/>
        </p:spPr>
        <p:txBody>
          <a:bodyPr wrap="square" rtlCol="0">
            <a:spAutoFit/>
          </a:bodyPr>
          <a:lstStyle/>
          <a:p>
            <a:pPr algn="ctr"/>
            <a:r>
              <a:rPr lang="en-AU" sz="1100" dirty="0">
                <a:solidFill>
                  <a:schemeClr val="bg1"/>
                </a:solidFill>
              </a:rPr>
              <a:t>Conclusions</a:t>
            </a:r>
          </a:p>
        </p:txBody>
      </p:sp>
      <p:sp>
        <p:nvSpPr>
          <p:cNvPr id="28" name="Slide Number Placeholder 27">
            <a:extLst>
              <a:ext uri="{FF2B5EF4-FFF2-40B4-BE49-F238E27FC236}">
                <a16:creationId xmlns:a16="http://schemas.microsoft.com/office/drawing/2014/main" id="{11AFD8E8-E8E1-497B-A5B6-607B3846D5AE}"/>
              </a:ext>
            </a:extLst>
          </p:cNvPr>
          <p:cNvSpPr>
            <a:spLocks noGrp="1"/>
          </p:cNvSpPr>
          <p:nvPr>
            <p:ph type="sldNum" sz="quarter" idx="10"/>
          </p:nvPr>
        </p:nvSpPr>
        <p:spPr/>
        <p:txBody>
          <a:bodyPr/>
          <a:lstStyle/>
          <a:p>
            <a:pPr algn="ctr"/>
            <a:r>
              <a:rPr lang="en-AU" dirty="0"/>
              <a:t>34</a:t>
            </a:r>
          </a:p>
        </p:txBody>
      </p:sp>
      <p:sp>
        <p:nvSpPr>
          <p:cNvPr id="18" name="Content Placeholder 2">
            <a:extLst>
              <a:ext uri="{FF2B5EF4-FFF2-40B4-BE49-F238E27FC236}">
                <a16:creationId xmlns:a16="http://schemas.microsoft.com/office/drawing/2014/main" id="{FE23D10F-1C33-4D2B-ADD8-AABB58A2997F}"/>
              </a:ext>
            </a:extLst>
          </p:cNvPr>
          <p:cNvSpPr>
            <a:spLocks noGrp="1"/>
          </p:cNvSpPr>
          <p:nvPr>
            <p:ph sz="quarter" idx="12"/>
          </p:nvPr>
        </p:nvSpPr>
        <p:spPr>
          <a:xfrm>
            <a:off x="392047" y="1742931"/>
            <a:ext cx="8348093" cy="3928821"/>
          </a:xfrm>
        </p:spPr>
        <p:txBody>
          <a:bodyPr/>
          <a:lstStyle/>
          <a:p>
            <a:pPr marL="0" indent="0">
              <a:buNone/>
            </a:pPr>
            <a:r>
              <a:rPr lang="en-US" sz="2200" b="1" dirty="0">
                <a:solidFill>
                  <a:srgbClr val="85293F"/>
                </a:solidFill>
              </a:rPr>
              <a:t>Built around IAASB Guidance (10 key Challenges) 2021</a:t>
            </a:r>
          </a:p>
          <a:p>
            <a:pPr marL="642938" lvl="1" indent="-342900">
              <a:buFont typeface="Arial" panose="020B0604020202020204" pitchFamily="34" charset="0"/>
              <a:buChar char="•"/>
            </a:pPr>
            <a:r>
              <a:rPr lang="en-US" sz="2200" dirty="0"/>
              <a:t>Use of multidisciplinary teams. Archival where can identify teams (IAASB encourages disclosures), behavioral of impact on including assurance experts and subject matter experts</a:t>
            </a:r>
          </a:p>
          <a:p>
            <a:pPr marL="642938" lvl="1" indent="-342900">
              <a:buFont typeface="Arial" panose="020B0604020202020204" pitchFamily="34" charset="0"/>
              <a:buChar char="•"/>
            </a:pPr>
            <a:r>
              <a:rPr lang="en-ZA" sz="2200" dirty="0"/>
              <a:t>Management bias, and professional scepticism in reporting and assurance provider reaction (</a:t>
            </a:r>
            <a:r>
              <a:rPr lang="en-ZA" sz="2200" dirty="0" err="1"/>
              <a:t>behavioral</a:t>
            </a:r>
            <a:r>
              <a:rPr lang="en-ZA" sz="2200" dirty="0"/>
              <a:t>)</a:t>
            </a:r>
            <a:endParaRPr lang="en-ZA" sz="2200" dirty="0">
              <a:solidFill>
                <a:srgbClr val="85293F"/>
              </a:solidFill>
            </a:endParaRPr>
          </a:p>
          <a:p>
            <a:pPr marL="642938" lvl="1" indent="-342900">
              <a:buFont typeface="Arial" panose="020B0604020202020204" pitchFamily="34" charset="0"/>
              <a:buChar char="•"/>
            </a:pPr>
            <a:r>
              <a:rPr lang="en-US" sz="2200" dirty="0"/>
              <a:t>Understanding assurance reports and conclusions, level of assurance, description of procedures (archival and behavioral)</a:t>
            </a:r>
          </a:p>
          <a:p>
            <a:pPr marL="642938" lvl="1" indent="-342900">
              <a:buFont typeface="Arial" panose="020B0604020202020204" pitchFamily="34" charset="0"/>
              <a:buChar char="•"/>
            </a:pPr>
            <a:r>
              <a:rPr lang="en-US" sz="2200" dirty="0"/>
              <a:t>Materiality, disclosure of process, and description of procedures (takes us into mature area) </a:t>
            </a:r>
            <a:endParaRPr lang="en-ZA" sz="2200" dirty="0"/>
          </a:p>
        </p:txBody>
      </p:sp>
      <p:sp>
        <p:nvSpPr>
          <p:cNvPr id="16" name="TextBox 15">
            <a:extLst>
              <a:ext uri="{FF2B5EF4-FFF2-40B4-BE49-F238E27FC236}">
                <a16:creationId xmlns:a16="http://schemas.microsoft.com/office/drawing/2014/main" id="{54F8EA1F-468E-44F0-A43E-D4228695C327}"/>
              </a:ext>
            </a:extLst>
          </p:cNvPr>
          <p:cNvSpPr txBox="1"/>
          <p:nvPr/>
        </p:nvSpPr>
        <p:spPr>
          <a:xfrm>
            <a:off x="5528926" y="132835"/>
            <a:ext cx="1766112" cy="261610"/>
          </a:xfrm>
          <a:prstGeom prst="rect">
            <a:avLst/>
          </a:prstGeom>
          <a:noFill/>
        </p:spPr>
        <p:txBody>
          <a:bodyPr wrap="square" rtlCol="0">
            <a:spAutoFit/>
          </a:bodyPr>
          <a:lstStyle/>
          <a:p>
            <a:pPr algn="ctr"/>
            <a:r>
              <a:rPr lang="en-AU" sz="1100" b="1" dirty="0"/>
              <a:t>NFI assurance research</a:t>
            </a:r>
          </a:p>
        </p:txBody>
      </p:sp>
    </p:spTree>
    <p:extLst>
      <p:ext uri="{BB962C8B-B14F-4D97-AF65-F5344CB8AC3E}">
        <p14:creationId xmlns:p14="http://schemas.microsoft.com/office/powerpoint/2010/main" val="159208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37B60-7D33-4B37-BB56-717BEA2B2CB1}"/>
              </a:ext>
            </a:extLst>
          </p:cNvPr>
          <p:cNvSpPr>
            <a:spLocks noGrp="1"/>
          </p:cNvSpPr>
          <p:nvPr>
            <p:ph type="title"/>
          </p:nvPr>
        </p:nvSpPr>
        <p:spPr>
          <a:xfrm>
            <a:off x="113466" y="527281"/>
            <a:ext cx="8897045" cy="909897"/>
          </a:xfrm>
        </p:spPr>
        <p:txBody>
          <a:bodyPr>
            <a:noAutofit/>
          </a:bodyPr>
          <a:lstStyle/>
          <a:p>
            <a:pPr marL="0" indent="0" algn="ctr">
              <a:buNone/>
            </a:pPr>
            <a:r>
              <a:rPr lang="en-AU" sz="2800" dirty="0"/>
              <a:t>Tips for researchers</a:t>
            </a:r>
            <a:endParaRPr lang="en-US" sz="2800" dirty="0">
              <a:solidFill>
                <a:srgbClr val="85293F"/>
              </a:solidFill>
            </a:endParaRPr>
          </a:p>
        </p:txBody>
      </p:sp>
      <p:sp>
        <p:nvSpPr>
          <p:cNvPr id="5" name="Rectangle: Top Corners Rounded 4">
            <a:extLst>
              <a:ext uri="{FF2B5EF4-FFF2-40B4-BE49-F238E27FC236}">
                <a16:creationId xmlns:a16="http://schemas.microsoft.com/office/drawing/2014/main" id="{976166BA-9E91-4F09-B175-BAC074499F70}"/>
              </a:ext>
            </a:extLst>
          </p:cNvPr>
          <p:cNvSpPr/>
          <p:nvPr/>
        </p:nvSpPr>
        <p:spPr>
          <a:xfrm flipV="1">
            <a:off x="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6" name="Rectangle: Top Corners Rounded 5">
            <a:extLst>
              <a:ext uri="{FF2B5EF4-FFF2-40B4-BE49-F238E27FC236}">
                <a16:creationId xmlns:a16="http://schemas.microsoft.com/office/drawing/2014/main" id="{8145B83F-AA41-4702-9BBA-1C0466658298}"/>
              </a:ext>
            </a:extLst>
          </p:cNvPr>
          <p:cNvSpPr/>
          <p:nvPr/>
        </p:nvSpPr>
        <p:spPr>
          <a:xfrm flipV="1">
            <a:off x="183722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Top Corners Rounded 7">
            <a:extLst>
              <a:ext uri="{FF2B5EF4-FFF2-40B4-BE49-F238E27FC236}">
                <a16:creationId xmlns:a16="http://schemas.microsoft.com/office/drawing/2014/main" id="{9F1AC498-D0DE-4B47-85D0-2AFBB2CEA4B5}"/>
              </a:ext>
            </a:extLst>
          </p:cNvPr>
          <p:cNvSpPr/>
          <p:nvPr/>
        </p:nvSpPr>
        <p:spPr>
          <a:xfrm flipV="1">
            <a:off x="3674440" y="-6821"/>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Top Corners Rounded 8">
            <a:extLst>
              <a:ext uri="{FF2B5EF4-FFF2-40B4-BE49-F238E27FC236}">
                <a16:creationId xmlns:a16="http://schemas.microsoft.com/office/drawing/2014/main" id="{3A77B8AB-4509-4AE7-BCB2-E5BDC8EC127D}"/>
              </a:ext>
            </a:extLst>
          </p:cNvPr>
          <p:cNvSpPr/>
          <p:nvPr/>
        </p:nvSpPr>
        <p:spPr>
          <a:xfrm flipV="1">
            <a:off x="5526164" y="0"/>
            <a:ext cx="1766112" cy="527282"/>
          </a:xfrm>
          <a:prstGeom prst="round2SameRect">
            <a:avLst/>
          </a:prstGeom>
          <a:solidFill>
            <a:srgbClr val="ED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Top Corners Rounded 9">
            <a:extLst>
              <a:ext uri="{FF2B5EF4-FFF2-40B4-BE49-F238E27FC236}">
                <a16:creationId xmlns:a16="http://schemas.microsoft.com/office/drawing/2014/main" id="{3335E762-9AEC-440B-B70C-0DC4DA5B9D6A}"/>
              </a:ext>
            </a:extLst>
          </p:cNvPr>
          <p:cNvSpPr/>
          <p:nvPr/>
        </p:nvSpPr>
        <p:spPr>
          <a:xfrm flipV="1">
            <a:off x="7377888"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E660B146-DDCE-4691-A99B-40AA1A7BA9D6}"/>
              </a:ext>
            </a:extLst>
          </p:cNvPr>
          <p:cNvSpPr txBox="1"/>
          <p:nvPr/>
        </p:nvSpPr>
        <p:spPr>
          <a:xfrm>
            <a:off x="0" y="48197"/>
            <a:ext cx="1766112" cy="430887"/>
          </a:xfrm>
          <a:prstGeom prst="rect">
            <a:avLst/>
          </a:prstGeom>
          <a:noFill/>
        </p:spPr>
        <p:txBody>
          <a:bodyPr wrap="square" rtlCol="0">
            <a:spAutoFit/>
          </a:bodyPr>
          <a:lstStyle/>
          <a:p>
            <a:pPr algn="ctr"/>
            <a:r>
              <a:rPr lang="en-AU" sz="1100" dirty="0">
                <a:solidFill>
                  <a:schemeClr val="bg1"/>
                </a:solidFill>
              </a:rPr>
              <a:t>Developing credibility and trust</a:t>
            </a:r>
          </a:p>
        </p:txBody>
      </p:sp>
      <p:sp>
        <p:nvSpPr>
          <p:cNvPr id="12" name="TextBox 11">
            <a:extLst>
              <a:ext uri="{FF2B5EF4-FFF2-40B4-BE49-F238E27FC236}">
                <a16:creationId xmlns:a16="http://schemas.microsoft.com/office/drawing/2014/main" id="{A776AED5-A633-40D7-9471-4233C4370F70}"/>
              </a:ext>
            </a:extLst>
          </p:cNvPr>
          <p:cNvSpPr txBox="1"/>
          <p:nvPr/>
        </p:nvSpPr>
        <p:spPr>
          <a:xfrm>
            <a:off x="1837220" y="48197"/>
            <a:ext cx="1766112" cy="430887"/>
          </a:xfrm>
          <a:prstGeom prst="rect">
            <a:avLst/>
          </a:prstGeom>
          <a:noFill/>
        </p:spPr>
        <p:txBody>
          <a:bodyPr wrap="square" rtlCol="0">
            <a:spAutoFit/>
          </a:bodyPr>
          <a:lstStyle/>
          <a:p>
            <a:pPr algn="ctr"/>
            <a:r>
              <a:rPr lang="en-US" sz="1100" dirty="0">
                <a:solidFill>
                  <a:schemeClr val="bg1"/>
                </a:solidFill>
              </a:rPr>
              <a:t>Current reporting trends and drivers</a:t>
            </a:r>
            <a:endParaRPr lang="en-AU" sz="1100" dirty="0">
              <a:solidFill>
                <a:schemeClr val="bg1"/>
              </a:solidFill>
            </a:endParaRPr>
          </a:p>
        </p:txBody>
      </p:sp>
      <p:sp>
        <p:nvSpPr>
          <p:cNvPr id="13" name="TextBox 12">
            <a:extLst>
              <a:ext uri="{FF2B5EF4-FFF2-40B4-BE49-F238E27FC236}">
                <a16:creationId xmlns:a16="http://schemas.microsoft.com/office/drawing/2014/main" id="{1EBECE11-1053-4667-87B4-76CC78DFA9F6}"/>
              </a:ext>
            </a:extLst>
          </p:cNvPr>
          <p:cNvSpPr txBox="1"/>
          <p:nvPr/>
        </p:nvSpPr>
        <p:spPr>
          <a:xfrm>
            <a:off x="3683876" y="48197"/>
            <a:ext cx="1766112" cy="430887"/>
          </a:xfrm>
          <a:prstGeom prst="rect">
            <a:avLst/>
          </a:prstGeom>
          <a:noFill/>
        </p:spPr>
        <p:txBody>
          <a:bodyPr wrap="square" rtlCol="0">
            <a:spAutoFit/>
          </a:bodyPr>
          <a:lstStyle/>
          <a:p>
            <a:pPr algn="ctr"/>
            <a:r>
              <a:rPr lang="en-US" sz="1100" dirty="0">
                <a:solidFill>
                  <a:schemeClr val="bg1"/>
                </a:solidFill>
              </a:rPr>
              <a:t>Current assurance standards and the IAASB</a:t>
            </a:r>
            <a:endParaRPr lang="en-AU" sz="1100" dirty="0">
              <a:solidFill>
                <a:schemeClr val="bg1"/>
              </a:solidFill>
            </a:endParaRPr>
          </a:p>
        </p:txBody>
      </p:sp>
      <p:sp>
        <p:nvSpPr>
          <p:cNvPr id="14" name="TextBox 13">
            <a:extLst>
              <a:ext uri="{FF2B5EF4-FFF2-40B4-BE49-F238E27FC236}">
                <a16:creationId xmlns:a16="http://schemas.microsoft.com/office/drawing/2014/main" id="{72DE11E3-DD4C-4C20-A663-DF0421166683}"/>
              </a:ext>
            </a:extLst>
          </p:cNvPr>
          <p:cNvSpPr txBox="1"/>
          <p:nvPr/>
        </p:nvSpPr>
        <p:spPr>
          <a:xfrm>
            <a:off x="5528926" y="132835"/>
            <a:ext cx="1766112" cy="261610"/>
          </a:xfrm>
          <a:prstGeom prst="rect">
            <a:avLst/>
          </a:prstGeom>
          <a:noFill/>
        </p:spPr>
        <p:txBody>
          <a:bodyPr wrap="square" rtlCol="0">
            <a:spAutoFit/>
          </a:bodyPr>
          <a:lstStyle/>
          <a:p>
            <a:pPr algn="ctr"/>
            <a:r>
              <a:rPr lang="en-AU" sz="1100" b="1" dirty="0"/>
              <a:t>NFI assurance research</a:t>
            </a:r>
          </a:p>
        </p:txBody>
      </p:sp>
      <p:sp>
        <p:nvSpPr>
          <p:cNvPr id="15" name="TextBox 14">
            <a:extLst>
              <a:ext uri="{FF2B5EF4-FFF2-40B4-BE49-F238E27FC236}">
                <a16:creationId xmlns:a16="http://schemas.microsoft.com/office/drawing/2014/main" id="{03D284CA-E492-4DEC-8973-3DDEBCBB259B}"/>
              </a:ext>
            </a:extLst>
          </p:cNvPr>
          <p:cNvSpPr txBox="1"/>
          <p:nvPr/>
        </p:nvSpPr>
        <p:spPr>
          <a:xfrm>
            <a:off x="7380650" y="126015"/>
            <a:ext cx="1766112" cy="261610"/>
          </a:xfrm>
          <a:prstGeom prst="rect">
            <a:avLst/>
          </a:prstGeom>
          <a:noFill/>
        </p:spPr>
        <p:txBody>
          <a:bodyPr wrap="square" rtlCol="0">
            <a:spAutoFit/>
          </a:bodyPr>
          <a:lstStyle/>
          <a:p>
            <a:pPr algn="ctr"/>
            <a:r>
              <a:rPr lang="en-AU" sz="1100" dirty="0">
                <a:solidFill>
                  <a:schemeClr val="bg1"/>
                </a:solidFill>
              </a:rPr>
              <a:t>Conclusions</a:t>
            </a:r>
          </a:p>
        </p:txBody>
      </p:sp>
      <p:sp>
        <p:nvSpPr>
          <p:cNvPr id="28" name="Slide Number Placeholder 27">
            <a:extLst>
              <a:ext uri="{FF2B5EF4-FFF2-40B4-BE49-F238E27FC236}">
                <a16:creationId xmlns:a16="http://schemas.microsoft.com/office/drawing/2014/main" id="{11AFD8E8-E8E1-497B-A5B6-607B3846D5AE}"/>
              </a:ext>
            </a:extLst>
          </p:cNvPr>
          <p:cNvSpPr>
            <a:spLocks noGrp="1"/>
          </p:cNvSpPr>
          <p:nvPr>
            <p:ph type="sldNum" sz="quarter" idx="10"/>
          </p:nvPr>
        </p:nvSpPr>
        <p:spPr/>
        <p:txBody>
          <a:bodyPr/>
          <a:lstStyle/>
          <a:p>
            <a:pPr algn="ctr"/>
            <a:r>
              <a:rPr lang="en-AU" dirty="0"/>
              <a:t>35</a:t>
            </a:r>
          </a:p>
        </p:txBody>
      </p:sp>
      <p:grpSp>
        <p:nvGrpSpPr>
          <p:cNvPr id="7" name="Group 6">
            <a:extLst>
              <a:ext uri="{FF2B5EF4-FFF2-40B4-BE49-F238E27FC236}">
                <a16:creationId xmlns:a16="http://schemas.microsoft.com/office/drawing/2014/main" id="{4CABA56B-C4C8-4EC5-B1C0-1847BF577496}"/>
              </a:ext>
            </a:extLst>
          </p:cNvPr>
          <p:cNvGrpSpPr/>
          <p:nvPr/>
        </p:nvGrpSpPr>
        <p:grpSpPr>
          <a:xfrm>
            <a:off x="688684" y="1415820"/>
            <a:ext cx="7737623" cy="4914899"/>
            <a:chOff x="666426" y="1325880"/>
            <a:chExt cx="7737623" cy="4914899"/>
          </a:xfrm>
        </p:grpSpPr>
        <p:sp>
          <p:nvSpPr>
            <p:cNvPr id="19" name="Rectangle: Rounded Corners 18">
              <a:extLst>
                <a:ext uri="{FF2B5EF4-FFF2-40B4-BE49-F238E27FC236}">
                  <a16:creationId xmlns:a16="http://schemas.microsoft.com/office/drawing/2014/main" id="{9C2E4317-9CBC-4925-B610-FA08406C0BC1}"/>
                </a:ext>
              </a:extLst>
            </p:cNvPr>
            <p:cNvSpPr/>
            <p:nvPr/>
          </p:nvSpPr>
          <p:spPr>
            <a:xfrm>
              <a:off x="666426" y="1325880"/>
              <a:ext cx="55684" cy="730127"/>
            </a:xfrm>
            <a:prstGeom prst="roundRect">
              <a:avLst>
                <a:gd name="adj" fmla="val 16670"/>
              </a:avLst>
            </a:prstGeom>
            <a:solidFill>
              <a:srgbClr val="9BC4D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20" name="Freeform: Shape 19">
              <a:extLst>
                <a:ext uri="{FF2B5EF4-FFF2-40B4-BE49-F238E27FC236}">
                  <a16:creationId xmlns:a16="http://schemas.microsoft.com/office/drawing/2014/main" id="{A707E697-0F56-4E31-8CB5-5C21177018AE}"/>
                </a:ext>
              </a:extLst>
            </p:cNvPr>
            <p:cNvSpPr/>
            <p:nvPr/>
          </p:nvSpPr>
          <p:spPr>
            <a:xfrm>
              <a:off x="826729" y="1325880"/>
              <a:ext cx="7577319" cy="730127"/>
            </a:xfrm>
            <a:custGeom>
              <a:avLst/>
              <a:gdLst>
                <a:gd name="connsiteX0" fmla="*/ 0 w 3404523"/>
                <a:gd name="connsiteY0" fmla="*/ 96083 h 576381"/>
                <a:gd name="connsiteX1" fmla="*/ 96083 w 3404523"/>
                <a:gd name="connsiteY1" fmla="*/ 0 h 576381"/>
                <a:gd name="connsiteX2" fmla="*/ 3308440 w 3404523"/>
                <a:gd name="connsiteY2" fmla="*/ 0 h 576381"/>
                <a:gd name="connsiteX3" fmla="*/ 3404523 w 3404523"/>
                <a:gd name="connsiteY3" fmla="*/ 96083 h 576381"/>
                <a:gd name="connsiteX4" fmla="*/ 3404523 w 3404523"/>
                <a:gd name="connsiteY4" fmla="*/ 480298 h 576381"/>
                <a:gd name="connsiteX5" fmla="*/ 3308440 w 3404523"/>
                <a:gd name="connsiteY5" fmla="*/ 576381 h 576381"/>
                <a:gd name="connsiteX6" fmla="*/ 96083 w 3404523"/>
                <a:gd name="connsiteY6" fmla="*/ 576381 h 576381"/>
                <a:gd name="connsiteX7" fmla="*/ 0 w 3404523"/>
                <a:gd name="connsiteY7" fmla="*/ 480298 h 576381"/>
                <a:gd name="connsiteX8" fmla="*/ 0 w 3404523"/>
                <a:gd name="connsiteY8" fmla="*/ 96083 h 57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4523" h="576381">
                  <a:moveTo>
                    <a:pt x="0" y="96083"/>
                  </a:moveTo>
                  <a:cubicBezTo>
                    <a:pt x="0" y="43018"/>
                    <a:pt x="43018" y="0"/>
                    <a:pt x="96083" y="0"/>
                  </a:cubicBezTo>
                  <a:lnTo>
                    <a:pt x="3308440" y="0"/>
                  </a:lnTo>
                  <a:cubicBezTo>
                    <a:pt x="3361505" y="0"/>
                    <a:pt x="3404523" y="43018"/>
                    <a:pt x="3404523" y="96083"/>
                  </a:cubicBezTo>
                  <a:lnTo>
                    <a:pt x="3404523" y="480298"/>
                  </a:lnTo>
                  <a:cubicBezTo>
                    <a:pt x="3404523" y="533363"/>
                    <a:pt x="3361505" y="576381"/>
                    <a:pt x="3308440" y="576381"/>
                  </a:cubicBezTo>
                  <a:lnTo>
                    <a:pt x="96083" y="576381"/>
                  </a:lnTo>
                  <a:cubicBezTo>
                    <a:pt x="43018" y="576381"/>
                    <a:pt x="0" y="533363"/>
                    <a:pt x="0" y="480298"/>
                  </a:cubicBezTo>
                  <a:lnTo>
                    <a:pt x="0" y="96083"/>
                  </a:lnTo>
                  <a:close/>
                </a:path>
              </a:pathLst>
            </a:custGeom>
            <a:noFill/>
            <a:ln>
              <a:solidFill>
                <a:srgbClr val="9BC4D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150" tIns="92150" rIns="92150" bIns="92150" numCol="1" spcCol="1270" anchor="ctr" anchorCtr="0">
              <a:noAutofit/>
            </a:bodyPr>
            <a:lstStyle/>
            <a:p>
              <a:pPr marL="0" lvl="0" indent="0" algn="ctr" defTabSz="400050">
                <a:lnSpc>
                  <a:spcPct val="90000"/>
                </a:lnSpc>
                <a:spcBef>
                  <a:spcPct val="0"/>
                </a:spcBef>
                <a:spcAft>
                  <a:spcPct val="35000"/>
                </a:spcAft>
                <a:buNone/>
              </a:pPr>
              <a:r>
                <a:rPr lang="en-AU" kern="1200" dirty="0">
                  <a:solidFill>
                    <a:schemeClr val="tx1"/>
                  </a:solidFill>
                </a:rPr>
                <a:t>Always consider impact. Who’s </a:t>
              </a:r>
              <a:r>
                <a:rPr lang="en-AU" kern="1200" dirty="0" err="1">
                  <a:solidFill>
                    <a:schemeClr val="tx1"/>
                  </a:solidFill>
                </a:rPr>
                <a:t>behavior</a:t>
              </a:r>
              <a:r>
                <a:rPr lang="en-AU" kern="1200" dirty="0">
                  <a:solidFill>
                    <a:schemeClr val="tx1"/>
                  </a:solidFill>
                </a:rPr>
                <a:t> are you informing, trying to influence?</a:t>
              </a:r>
            </a:p>
          </p:txBody>
        </p:sp>
        <p:sp>
          <p:nvSpPr>
            <p:cNvPr id="21" name="Rectangle: Rounded Corners 20">
              <a:extLst>
                <a:ext uri="{FF2B5EF4-FFF2-40B4-BE49-F238E27FC236}">
                  <a16:creationId xmlns:a16="http://schemas.microsoft.com/office/drawing/2014/main" id="{55B95DE9-4E33-405B-ADA8-D99EA75A1E6F}"/>
                </a:ext>
              </a:extLst>
            </p:cNvPr>
            <p:cNvSpPr/>
            <p:nvPr/>
          </p:nvSpPr>
          <p:spPr>
            <a:xfrm>
              <a:off x="666426" y="2143624"/>
              <a:ext cx="55684" cy="730127"/>
            </a:xfrm>
            <a:prstGeom prst="roundRect">
              <a:avLst>
                <a:gd name="adj" fmla="val 16670"/>
              </a:avLst>
            </a:prstGeom>
            <a:solidFill>
              <a:srgbClr val="BBCCD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F9C1B500-DAEC-4301-B036-9C6F187B4D44}"/>
                </a:ext>
              </a:extLst>
            </p:cNvPr>
            <p:cNvSpPr/>
            <p:nvPr/>
          </p:nvSpPr>
          <p:spPr>
            <a:xfrm>
              <a:off x="826729" y="2143624"/>
              <a:ext cx="7577319" cy="730127"/>
            </a:xfrm>
            <a:custGeom>
              <a:avLst/>
              <a:gdLst>
                <a:gd name="connsiteX0" fmla="*/ 0 w 3404523"/>
                <a:gd name="connsiteY0" fmla="*/ 96083 h 576381"/>
                <a:gd name="connsiteX1" fmla="*/ 96083 w 3404523"/>
                <a:gd name="connsiteY1" fmla="*/ 0 h 576381"/>
                <a:gd name="connsiteX2" fmla="*/ 3308440 w 3404523"/>
                <a:gd name="connsiteY2" fmla="*/ 0 h 576381"/>
                <a:gd name="connsiteX3" fmla="*/ 3404523 w 3404523"/>
                <a:gd name="connsiteY3" fmla="*/ 96083 h 576381"/>
                <a:gd name="connsiteX4" fmla="*/ 3404523 w 3404523"/>
                <a:gd name="connsiteY4" fmla="*/ 480298 h 576381"/>
                <a:gd name="connsiteX5" fmla="*/ 3308440 w 3404523"/>
                <a:gd name="connsiteY5" fmla="*/ 576381 h 576381"/>
                <a:gd name="connsiteX6" fmla="*/ 96083 w 3404523"/>
                <a:gd name="connsiteY6" fmla="*/ 576381 h 576381"/>
                <a:gd name="connsiteX7" fmla="*/ 0 w 3404523"/>
                <a:gd name="connsiteY7" fmla="*/ 480298 h 576381"/>
                <a:gd name="connsiteX8" fmla="*/ 0 w 3404523"/>
                <a:gd name="connsiteY8" fmla="*/ 96083 h 57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4523" h="576381">
                  <a:moveTo>
                    <a:pt x="0" y="96083"/>
                  </a:moveTo>
                  <a:cubicBezTo>
                    <a:pt x="0" y="43018"/>
                    <a:pt x="43018" y="0"/>
                    <a:pt x="96083" y="0"/>
                  </a:cubicBezTo>
                  <a:lnTo>
                    <a:pt x="3308440" y="0"/>
                  </a:lnTo>
                  <a:cubicBezTo>
                    <a:pt x="3361505" y="0"/>
                    <a:pt x="3404523" y="43018"/>
                    <a:pt x="3404523" y="96083"/>
                  </a:cubicBezTo>
                  <a:lnTo>
                    <a:pt x="3404523" y="480298"/>
                  </a:lnTo>
                  <a:cubicBezTo>
                    <a:pt x="3404523" y="533363"/>
                    <a:pt x="3361505" y="576381"/>
                    <a:pt x="3308440" y="576381"/>
                  </a:cubicBezTo>
                  <a:lnTo>
                    <a:pt x="96083" y="576381"/>
                  </a:lnTo>
                  <a:cubicBezTo>
                    <a:pt x="43018" y="576381"/>
                    <a:pt x="0" y="533363"/>
                    <a:pt x="0" y="480298"/>
                  </a:cubicBezTo>
                  <a:lnTo>
                    <a:pt x="0" y="96083"/>
                  </a:lnTo>
                  <a:close/>
                </a:path>
              </a:pathLst>
            </a:custGeom>
            <a:noFill/>
            <a:ln>
              <a:solidFill>
                <a:srgbClr val="BBCCDC"/>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150" tIns="92150" rIns="92150" bIns="92150" numCol="1" spcCol="1270" anchor="ctr" anchorCtr="0">
              <a:noAutofit/>
            </a:bodyPr>
            <a:lstStyle/>
            <a:p>
              <a:pPr marL="0" lvl="0" indent="0" algn="ctr" defTabSz="400050">
                <a:lnSpc>
                  <a:spcPct val="90000"/>
                </a:lnSpc>
                <a:spcBef>
                  <a:spcPct val="0"/>
                </a:spcBef>
                <a:spcAft>
                  <a:spcPct val="35000"/>
                </a:spcAft>
                <a:buNone/>
              </a:pPr>
              <a:r>
                <a:rPr lang="en-AU" kern="1200" dirty="0">
                  <a:solidFill>
                    <a:schemeClr val="tx1"/>
                  </a:solidFill>
                </a:rPr>
                <a:t>Natural domain from public-interest perspective and reach for auditing and assurance is standard-setting. Is it national or international? </a:t>
              </a:r>
            </a:p>
          </p:txBody>
        </p:sp>
        <p:sp>
          <p:nvSpPr>
            <p:cNvPr id="23" name="Rectangle: Rounded Corners 22">
              <a:extLst>
                <a:ext uri="{FF2B5EF4-FFF2-40B4-BE49-F238E27FC236}">
                  <a16:creationId xmlns:a16="http://schemas.microsoft.com/office/drawing/2014/main" id="{82BFC873-6D9E-4DC2-9C49-9E1C7D0899D9}"/>
                </a:ext>
              </a:extLst>
            </p:cNvPr>
            <p:cNvSpPr/>
            <p:nvPr/>
          </p:nvSpPr>
          <p:spPr>
            <a:xfrm>
              <a:off x="666426" y="2961367"/>
              <a:ext cx="55684" cy="730127"/>
            </a:xfrm>
            <a:prstGeom prst="roundRect">
              <a:avLst>
                <a:gd name="adj" fmla="val 16670"/>
              </a:avLst>
            </a:prstGeom>
            <a:solidFill>
              <a:srgbClr val="DAB8A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Freeform: Shape 23">
              <a:extLst>
                <a:ext uri="{FF2B5EF4-FFF2-40B4-BE49-F238E27FC236}">
                  <a16:creationId xmlns:a16="http://schemas.microsoft.com/office/drawing/2014/main" id="{281D7CCA-D82A-4AA3-986E-ACDBCDBC3926}"/>
                </a:ext>
              </a:extLst>
            </p:cNvPr>
            <p:cNvSpPr/>
            <p:nvPr/>
          </p:nvSpPr>
          <p:spPr>
            <a:xfrm>
              <a:off x="826729" y="2961367"/>
              <a:ext cx="7577319" cy="730127"/>
            </a:xfrm>
            <a:custGeom>
              <a:avLst/>
              <a:gdLst>
                <a:gd name="connsiteX0" fmla="*/ 0 w 3404523"/>
                <a:gd name="connsiteY0" fmla="*/ 96083 h 576381"/>
                <a:gd name="connsiteX1" fmla="*/ 96083 w 3404523"/>
                <a:gd name="connsiteY1" fmla="*/ 0 h 576381"/>
                <a:gd name="connsiteX2" fmla="*/ 3308440 w 3404523"/>
                <a:gd name="connsiteY2" fmla="*/ 0 h 576381"/>
                <a:gd name="connsiteX3" fmla="*/ 3404523 w 3404523"/>
                <a:gd name="connsiteY3" fmla="*/ 96083 h 576381"/>
                <a:gd name="connsiteX4" fmla="*/ 3404523 w 3404523"/>
                <a:gd name="connsiteY4" fmla="*/ 480298 h 576381"/>
                <a:gd name="connsiteX5" fmla="*/ 3308440 w 3404523"/>
                <a:gd name="connsiteY5" fmla="*/ 576381 h 576381"/>
                <a:gd name="connsiteX6" fmla="*/ 96083 w 3404523"/>
                <a:gd name="connsiteY6" fmla="*/ 576381 h 576381"/>
                <a:gd name="connsiteX7" fmla="*/ 0 w 3404523"/>
                <a:gd name="connsiteY7" fmla="*/ 480298 h 576381"/>
                <a:gd name="connsiteX8" fmla="*/ 0 w 3404523"/>
                <a:gd name="connsiteY8" fmla="*/ 96083 h 57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4523" h="576381">
                  <a:moveTo>
                    <a:pt x="0" y="96083"/>
                  </a:moveTo>
                  <a:cubicBezTo>
                    <a:pt x="0" y="43018"/>
                    <a:pt x="43018" y="0"/>
                    <a:pt x="96083" y="0"/>
                  </a:cubicBezTo>
                  <a:lnTo>
                    <a:pt x="3308440" y="0"/>
                  </a:lnTo>
                  <a:cubicBezTo>
                    <a:pt x="3361505" y="0"/>
                    <a:pt x="3404523" y="43018"/>
                    <a:pt x="3404523" y="96083"/>
                  </a:cubicBezTo>
                  <a:lnTo>
                    <a:pt x="3404523" y="480298"/>
                  </a:lnTo>
                  <a:cubicBezTo>
                    <a:pt x="3404523" y="533363"/>
                    <a:pt x="3361505" y="576381"/>
                    <a:pt x="3308440" y="576381"/>
                  </a:cubicBezTo>
                  <a:lnTo>
                    <a:pt x="96083" y="576381"/>
                  </a:lnTo>
                  <a:cubicBezTo>
                    <a:pt x="43018" y="576381"/>
                    <a:pt x="0" y="533363"/>
                    <a:pt x="0" y="480298"/>
                  </a:cubicBezTo>
                  <a:lnTo>
                    <a:pt x="0" y="96083"/>
                  </a:lnTo>
                  <a:close/>
                </a:path>
              </a:pathLst>
            </a:custGeom>
            <a:noFill/>
            <a:ln>
              <a:solidFill>
                <a:srgbClr val="DAB8A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150" tIns="92150" rIns="92150" bIns="92150" numCol="1" spcCol="1270" anchor="ctr" anchorCtr="0">
              <a:noAutofit/>
            </a:bodyPr>
            <a:lstStyle/>
            <a:p>
              <a:pPr marL="0" lvl="0" indent="0" algn="ctr" defTabSz="400050">
                <a:lnSpc>
                  <a:spcPct val="90000"/>
                </a:lnSpc>
                <a:spcBef>
                  <a:spcPct val="0"/>
                </a:spcBef>
                <a:spcAft>
                  <a:spcPct val="35000"/>
                </a:spcAft>
                <a:buNone/>
              </a:pPr>
              <a:r>
                <a:rPr lang="en-AU" kern="1200" dirty="0">
                  <a:solidFill>
                    <a:schemeClr val="tx1"/>
                  </a:solidFill>
                </a:rPr>
                <a:t>Pay attention to future work programs of standard-setters to see whether they align with your interest.</a:t>
              </a:r>
            </a:p>
          </p:txBody>
        </p:sp>
        <p:sp>
          <p:nvSpPr>
            <p:cNvPr id="25" name="Rectangle: Rounded Corners 24">
              <a:extLst>
                <a:ext uri="{FF2B5EF4-FFF2-40B4-BE49-F238E27FC236}">
                  <a16:creationId xmlns:a16="http://schemas.microsoft.com/office/drawing/2014/main" id="{7EDB9F50-521D-41E5-8CEA-3F833067CC17}"/>
                </a:ext>
              </a:extLst>
            </p:cNvPr>
            <p:cNvSpPr/>
            <p:nvPr/>
          </p:nvSpPr>
          <p:spPr>
            <a:xfrm>
              <a:off x="666426" y="3779111"/>
              <a:ext cx="55684" cy="648000"/>
            </a:xfrm>
            <a:prstGeom prst="roundRect">
              <a:avLst>
                <a:gd name="adj" fmla="val 16670"/>
              </a:avLst>
            </a:prstGeom>
            <a:solidFill>
              <a:srgbClr val="FAA99C">
                <a:alpha val="8500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Freeform: Shape 25">
              <a:extLst>
                <a:ext uri="{FF2B5EF4-FFF2-40B4-BE49-F238E27FC236}">
                  <a16:creationId xmlns:a16="http://schemas.microsoft.com/office/drawing/2014/main" id="{D408E91E-7764-4D59-889C-D938F5ABFEFC}"/>
                </a:ext>
              </a:extLst>
            </p:cNvPr>
            <p:cNvSpPr/>
            <p:nvPr/>
          </p:nvSpPr>
          <p:spPr>
            <a:xfrm>
              <a:off x="826729" y="3779112"/>
              <a:ext cx="7577319" cy="627866"/>
            </a:xfrm>
            <a:custGeom>
              <a:avLst/>
              <a:gdLst>
                <a:gd name="connsiteX0" fmla="*/ 0 w 3404523"/>
                <a:gd name="connsiteY0" fmla="*/ 96083 h 576381"/>
                <a:gd name="connsiteX1" fmla="*/ 96083 w 3404523"/>
                <a:gd name="connsiteY1" fmla="*/ 0 h 576381"/>
                <a:gd name="connsiteX2" fmla="*/ 3308440 w 3404523"/>
                <a:gd name="connsiteY2" fmla="*/ 0 h 576381"/>
                <a:gd name="connsiteX3" fmla="*/ 3404523 w 3404523"/>
                <a:gd name="connsiteY3" fmla="*/ 96083 h 576381"/>
                <a:gd name="connsiteX4" fmla="*/ 3404523 w 3404523"/>
                <a:gd name="connsiteY4" fmla="*/ 480298 h 576381"/>
                <a:gd name="connsiteX5" fmla="*/ 3308440 w 3404523"/>
                <a:gd name="connsiteY5" fmla="*/ 576381 h 576381"/>
                <a:gd name="connsiteX6" fmla="*/ 96083 w 3404523"/>
                <a:gd name="connsiteY6" fmla="*/ 576381 h 576381"/>
                <a:gd name="connsiteX7" fmla="*/ 0 w 3404523"/>
                <a:gd name="connsiteY7" fmla="*/ 480298 h 576381"/>
                <a:gd name="connsiteX8" fmla="*/ 0 w 3404523"/>
                <a:gd name="connsiteY8" fmla="*/ 96083 h 57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4523" h="576381">
                  <a:moveTo>
                    <a:pt x="0" y="96083"/>
                  </a:moveTo>
                  <a:cubicBezTo>
                    <a:pt x="0" y="43018"/>
                    <a:pt x="43018" y="0"/>
                    <a:pt x="96083" y="0"/>
                  </a:cubicBezTo>
                  <a:lnTo>
                    <a:pt x="3308440" y="0"/>
                  </a:lnTo>
                  <a:cubicBezTo>
                    <a:pt x="3361505" y="0"/>
                    <a:pt x="3404523" y="43018"/>
                    <a:pt x="3404523" y="96083"/>
                  </a:cubicBezTo>
                  <a:lnTo>
                    <a:pt x="3404523" y="480298"/>
                  </a:lnTo>
                  <a:cubicBezTo>
                    <a:pt x="3404523" y="533363"/>
                    <a:pt x="3361505" y="576381"/>
                    <a:pt x="3308440" y="576381"/>
                  </a:cubicBezTo>
                  <a:lnTo>
                    <a:pt x="96083" y="576381"/>
                  </a:lnTo>
                  <a:cubicBezTo>
                    <a:pt x="43018" y="576381"/>
                    <a:pt x="0" y="533363"/>
                    <a:pt x="0" y="480298"/>
                  </a:cubicBezTo>
                  <a:lnTo>
                    <a:pt x="0" y="96083"/>
                  </a:lnTo>
                  <a:close/>
                </a:path>
              </a:pathLst>
            </a:custGeom>
            <a:noFill/>
            <a:ln>
              <a:solidFill>
                <a:srgbClr val="FAA99C"/>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150" tIns="92150" rIns="92150" bIns="92150" numCol="1" spcCol="1270" anchor="ctr" anchorCtr="0">
              <a:noAutofit/>
            </a:bodyPr>
            <a:lstStyle/>
            <a:p>
              <a:pPr marL="0" lvl="0" indent="0" defTabSz="400050">
                <a:lnSpc>
                  <a:spcPct val="90000"/>
                </a:lnSpc>
                <a:spcBef>
                  <a:spcPct val="0"/>
                </a:spcBef>
                <a:spcAft>
                  <a:spcPct val="35000"/>
                </a:spcAft>
                <a:buNone/>
              </a:pPr>
              <a:endParaRPr lang="en-AU" sz="2000" kern="1200">
                <a:solidFill>
                  <a:schemeClr val="accent2">
                    <a:lumMod val="50000"/>
                  </a:schemeClr>
                </a:solidFill>
              </a:endParaRPr>
            </a:p>
          </p:txBody>
        </p:sp>
        <p:sp>
          <p:nvSpPr>
            <p:cNvPr id="27" name="Rectangle: Rounded Corners 26">
              <a:extLst>
                <a:ext uri="{FF2B5EF4-FFF2-40B4-BE49-F238E27FC236}">
                  <a16:creationId xmlns:a16="http://schemas.microsoft.com/office/drawing/2014/main" id="{E4B5D0E7-29C1-4363-A431-9561DD106C67}"/>
                </a:ext>
              </a:extLst>
            </p:cNvPr>
            <p:cNvSpPr/>
            <p:nvPr/>
          </p:nvSpPr>
          <p:spPr>
            <a:xfrm>
              <a:off x="666426" y="4514727"/>
              <a:ext cx="55684" cy="972000"/>
            </a:xfrm>
            <a:prstGeom prst="roundRect">
              <a:avLst>
                <a:gd name="adj" fmla="val 16670"/>
              </a:avLst>
            </a:prstGeom>
            <a:solidFill>
              <a:srgbClr val="DFA7A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Freeform: Shape 28">
              <a:extLst>
                <a:ext uri="{FF2B5EF4-FFF2-40B4-BE49-F238E27FC236}">
                  <a16:creationId xmlns:a16="http://schemas.microsoft.com/office/drawing/2014/main" id="{6DE3ECC9-4643-4B12-9E9F-17F728EBB72C}"/>
                </a:ext>
              </a:extLst>
            </p:cNvPr>
            <p:cNvSpPr/>
            <p:nvPr/>
          </p:nvSpPr>
          <p:spPr>
            <a:xfrm>
              <a:off x="826728" y="4521054"/>
              <a:ext cx="7577319" cy="942730"/>
            </a:xfrm>
            <a:custGeom>
              <a:avLst/>
              <a:gdLst>
                <a:gd name="connsiteX0" fmla="*/ 0 w 3404523"/>
                <a:gd name="connsiteY0" fmla="*/ 96083 h 576381"/>
                <a:gd name="connsiteX1" fmla="*/ 96083 w 3404523"/>
                <a:gd name="connsiteY1" fmla="*/ 0 h 576381"/>
                <a:gd name="connsiteX2" fmla="*/ 3308440 w 3404523"/>
                <a:gd name="connsiteY2" fmla="*/ 0 h 576381"/>
                <a:gd name="connsiteX3" fmla="*/ 3404523 w 3404523"/>
                <a:gd name="connsiteY3" fmla="*/ 96083 h 576381"/>
                <a:gd name="connsiteX4" fmla="*/ 3404523 w 3404523"/>
                <a:gd name="connsiteY4" fmla="*/ 480298 h 576381"/>
                <a:gd name="connsiteX5" fmla="*/ 3308440 w 3404523"/>
                <a:gd name="connsiteY5" fmla="*/ 576381 h 576381"/>
                <a:gd name="connsiteX6" fmla="*/ 96083 w 3404523"/>
                <a:gd name="connsiteY6" fmla="*/ 576381 h 576381"/>
                <a:gd name="connsiteX7" fmla="*/ 0 w 3404523"/>
                <a:gd name="connsiteY7" fmla="*/ 480298 h 576381"/>
                <a:gd name="connsiteX8" fmla="*/ 0 w 3404523"/>
                <a:gd name="connsiteY8" fmla="*/ 96083 h 57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4523" h="576381">
                  <a:moveTo>
                    <a:pt x="0" y="96083"/>
                  </a:moveTo>
                  <a:cubicBezTo>
                    <a:pt x="0" y="43018"/>
                    <a:pt x="43018" y="0"/>
                    <a:pt x="96083" y="0"/>
                  </a:cubicBezTo>
                  <a:lnTo>
                    <a:pt x="3308440" y="0"/>
                  </a:lnTo>
                  <a:cubicBezTo>
                    <a:pt x="3361505" y="0"/>
                    <a:pt x="3404523" y="43018"/>
                    <a:pt x="3404523" y="96083"/>
                  </a:cubicBezTo>
                  <a:lnTo>
                    <a:pt x="3404523" y="480298"/>
                  </a:lnTo>
                  <a:cubicBezTo>
                    <a:pt x="3404523" y="533363"/>
                    <a:pt x="3361505" y="576381"/>
                    <a:pt x="3308440" y="576381"/>
                  </a:cubicBezTo>
                  <a:lnTo>
                    <a:pt x="96083" y="576381"/>
                  </a:lnTo>
                  <a:cubicBezTo>
                    <a:pt x="43018" y="576381"/>
                    <a:pt x="0" y="533363"/>
                    <a:pt x="0" y="480298"/>
                  </a:cubicBezTo>
                  <a:lnTo>
                    <a:pt x="0" y="96083"/>
                  </a:lnTo>
                  <a:close/>
                </a:path>
              </a:pathLst>
            </a:custGeom>
            <a:noFill/>
            <a:ln>
              <a:solidFill>
                <a:srgbClr val="DFA7A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150" tIns="92150" rIns="92150" bIns="92150" numCol="1" spcCol="1270" anchor="ctr" anchorCtr="0">
              <a:noAutofit/>
            </a:bodyPr>
            <a:lstStyle/>
            <a:p>
              <a:pPr marL="0" lvl="0" indent="0" defTabSz="400050">
                <a:lnSpc>
                  <a:spcPct val="90000"/>
                </a:lnSpc>
                <a:spcBef>
                  <a:spcPct val="0"/>
                </a:spcBef>
                <a:spcAft>
                  <a:spcPct val="35000"/>
                </a:spcAft>
                <a:buNone/>
              </a:pPr>
              <a:endParaRPr lang="en-AU" sz="2000" kern="1200">
                <a:solidFill>
                  <a:schemeClr val="accent2">
                    <a:lumMod val="50000"/>
                  </a:schemeClr>
                </a:solidFill>
              </a:endParaRPr>
            </a:p>
          </p:txBody>
        </p:sp>
        <p:sp>
          <p:nvSpPr>
            <p:cNvPr id="30" name="Rectangle: Rounded Corners 29">
              <a:extLst>
                <a:ext uri="{FF2B5EF4-FFF2-40B4-BE49-F238E27FC236}">
                  <a16:creationId xmlns:a16="http://schemas.microsoft.com/office/drawing/2014/main" id="{FB067382-8F2C-4EB4-B8A1-7373474F3A1D}"/>
                </a:ext>
              </a:extLst>
            </p:cNvPr>
            <p:cNvSpPr/>
            <p:nvPr/>
          </p:nvSpPr>
          <p:spPr>
            <a:xfrm>
              <a:off x="666426" y="5556779"/>
              <a:ext cx="55684" cy="684000"/>
            </a:xfrm>
            <a:prstGeom prst="roundRect">
              <a:avLst>
                <a:gd name="adj" fmla="val 16670"/>
              </a:avLst>
            </a:prstGeom>
            <a:solidFill>
              <a:srgbClr val="BE9DA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Freeform: Shape 30">
              <a:extLst>
                <a:ext uri="{FF2B5EF4-FFF2-40B4-BE49-F238E27FC236}">
                  <a16:creationId xmlns:a16="http://schemas.microsoft.com/office/drawing/2014/main" id="{CF6CAA98-399E-401E-9E4A-089B4833D4AE}"/>
                </a:ext>
              </a:extLst>
            </p:cNvPr>
            <p:cNvSpPr/>
            <p:nvPr/>
          </p:nvSpPr>
          <p:spPr>
            <a:xfrm>
              <a:off x="826729" y="5556781"/>
              <a:ext cx="7577319" cy="682434"/>
            </a:xfrm>
            <a:custGeom>
              <a:avLst/>
              <a:gdLst>
                <a:gd name="connsiteX0" fmla="*/ 0 w 3404523"/>
                <a:gd name="connsiteY0" fmla="*/ 96083 h 576381"/>
                <a:gd name="connsiteX1" fmla="*/ 96083 w 3404523"/>
                <a:gd name="connsiteY1" fmla="*/ 0 h 576381"/>
                <a:gd name="connsiteX2" fmla="*/ 3308440 w 3404523"/>
                <a:gd name="connsiteY2" fmla="*/ 0 h 576381"/>
                <a:gd name="connsiteX3" fmla="*/ 3404523 w 3404523"/>
                <a:gd name="connsiteY3" fmla="*/ 96083 h 576381"/>
                <a:gd name="connsiteX4" fmla="*/ 3404523 w 3404523"/>
                <a:gd name="connsiteY4" fmla="*/ 480298 h 576381"/>
                <a:gd name="connsiteX5" fmla="*/ 3308440 w 3404523"/>
                <a:gd name="connsiteY5" fmla="*/ 576381 h 576381"/>
                <a:gd name="connsiteX6" fmla="*/ 96083 w 3404523"/>
                <a:gd name="connsiteY6" fmla="*/ 576381 h 576381"/>
                <a:gd name="connsiteX7" fmla="*/ 0 w 3404523"/>
                <a:gd name="connsiteY7" fmla="*/ 480298 h 576381"/>
                <a:gd name="connsiteX8" fmla="*/ 0 w 3404523"/>
                <a:gd name="connsiteY8" fmla="*/ 96083 h 57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4523" h="576381">
                  <a:moveTo>
                    <a:pt x="0" y="96083"/>
                  </a:moveTo>
                  <a:cubicBezTo>
                    <a:pt x="0" y="43018"/>
                    <a:pt x="43018" y="0"/>
                    <a:pt x="96083" y="0"/>
                  </a:cubicBezTo>
                  <a:lnTo>
                    <a:pt x="3308440" y="0"/>
                  </a:lnTo>
                  <a:cubicBezTo>
                    <a:pt x="3361505" y="0"/>
                    <a:pt x="3404523" y="43018"/>
                    <a:pt x="3404523" y="96083"/>
                  </a:cubicBezTo>
                  <a:lnTo>
                    <a:pt x="3404523" y="480298"/>
                  </a:lnTo>
                  <a:cubicBezTo>
                    <a:pt x="3404523" y="533363"/>
                    <a:pt x="3361505" y="576381"/>
                    <a:pt x="3308440" y="576381"/>
                  </a:cubicBezTo>
                  <a:lnTo>
                    <a:pt x="96083" y="576381"/>
                  </a:lnTo>
                  <a:cubicBezTo>
                    <a:pt x="43018" y="576381"/>
                    <a:pt x="0" y="533363"/>
                    <a:pt x="0" y="480298"/>
                  </a:cubicBezTo>
                  <a:lnTo>
                    <a:pt x="0" y="96083"/>
                  </a:lnTo>
                  <a:close/>
                </a:path>
              </a:pathLst>
            </a:custGeom>
            <a:noFill/>
            <a:ln>
              <a:solidFill>
                <a:srgbClr val="BE9DA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150" tIns="92150" rIns="92150" bIns="92150" numCol="1" spcCol="1270" anchor="ctr" anchorCtr="0">
              <a:noAutofit/>
            </a:bodyPr>
            <a:lstStyle/>
            <a:p>
              <a:pPr marL="0" lvl="0" indent="0" defTabSz="400050">
                <a:lnSpc>
                  <a:spcPct val="90000"/>
                </a:lnSpc>
                <a:spcBef>
                  <a:spcPct val="0"/>
                </a:spcBef>
                <a:spcAft>
                  <a:spcPct val="35000"/>
                </a:spcAft>
                <a:buNone/>
              </a:pPr>
              <a:endParaRPr lang="en-AU" sz="2000" kern="1200">
                <a:solidFill>
                  <a:schemeClr val="accent2">
                    <a:lumMod val="50000"/>
                  </a:schemeClr>
                </a:solidFill>
              </a:endParaRPr>
            </a:p>
          </p:txBody>
        </p:sp>
        <p:sp>
          <p:nvSpPr>
            <p:cNvPr id="32" name="Rectangle 31">
              <a:extLst>
                <a:ext uri="{FF2B5EF4-FFF2-40B4-BE49-F238E27FC236}">
                  <a16:creationId xmlns:a16="http://schemas.microsoft.com/office/drawing/2014/main" id="{9B926652-BA24-4906-9EC2-551A055CE5C9}"/>
                </a:ext>
              </a:extLst>
            </p:cNvPr>
            <p:cNvSpPr/>
            <p:nvPr/>
          </p:nvSpPr>
          <p:spPr>
            <a:xfrm>
              <a:off x="832620" y="5605439"/>
              <a:ext cx="7571427" cy="590931"/>
            </a:xfrm>
            <a:prstGeom prst="rect">
              <a:avLst/>
            </a:prstGeom>
          </p:spPr>
          <p:txBody>
            <a:bodyPr wrap="square">
              <a:spAutoFit/>
            </a:bodyPr>
            <a:lstStyle/>
            <a:p>
              <a:pPr lvl="0" algn="ctr" defTabSz="400050">
                <a:lnSpc>
                  <a:spcPct val="90000"/>
                </a:lnSpc>
                <a:spcBef>
                  <a:spcPct val="0"/>
                </a:spcBef>
                <a:spcAft>
                  <a:spcPct val="35000"/>
                </a:spcAft>
              </a:pPr>
              <a:r>
                <a:rPr lang="en-AU" dirty="0"/>
                <a:t>And always, research those topics which you are passionate about. Makes it so much easier.</a:t>
              </a:r>
            </a:p>
          </p:txBody>
        </p:sp>
        <p:sp>
          <p:nvSpPr>
            <p:cNvPr id="33" name="Rectangle 32">
              <a:extLst>
                <a:ext uri="{FF2B5EF4-FFF2-40B4-BE49-F238E27FC236}">
                  <a16:creationId xmlns:a16="http://schemas.microsoft.com/office/drawing/2014/main" id="{EE601BA3-9008-4A7A-B2FB-D9B8B1A0238D}"/>
                </a:ext>
              </a:extLst>
            </p:cNvPr>
            <p:cNvSpPr/>
            <p:nvPr/>
          </p:nvSpPr>
          <p:spPr>
            <a:xfrm>
              <a:off x="826729" y="4578752"/>
              <a:ext cx="7577319" cy="840230"/>
            </a:xfrm>
            <a:prstGeom prst="rect">
              <a:avLst/>
            </a:prstGeom>
          </p:spPr>
          <p:txBody>
            <a:bodyPr wrap="square">
              <a:spAutoFit/>
            </a:bodyPr>
            <a:lstStyle/>
            <a:p>
              <a:pPr lvl="0" algn="ctr" defTabSz="400050">
                <a:lnSpc>
                  <a:spcPct val="90000"/>
                </a:lnSpc>
                <a:spcBef>
                  <a:spcPct val="0"/>
                </a:spcBef>
                <a:spcAft>
                  <a:spcPct val="35000"/>
                </a:spcAft>
              </a:pPr>
              <a:r>
                <a:rPr lang="en-AU" dirty="0"/>
                <a:t>Try to make it easy for the intended audience. Not only use as motivation, but what are the explicit take-aways. Sometimes these can be in professional summaries of your work.</a:t>
              </a:r>
            </a:p>
          </p:txBody>
        </p:sp>
        <p:sp>
          <p:nvSpPr>
            <p:cNvPr id="34" name="Rectangle 33">
              <a:extLst>
                <a:ext uri="{FF2B5EF4-FFF2-40B4-BE49-F238E27FC236}">
                  <a16:creationId xmlns:a16="http://schemas.microsoft.com/office/drawing/2014/main" id="{93F68F1D-9360-4C59-9CDE-08F8C8049944}"/>
                </a:ext>
              </a:extLst>
            </p:cNvPr>
            <p:cNvSpPr/>
            <p:nvPr/>
          </p:nvSpPr>
          <p:spPr>
            <a:xfrm>
              <a:off x="826729" y="3894521"/>
              <a:ext cx="7577320" cy="424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Research must be of high quality else get poor (wrong) public-interest outcome. </a:t>
              </a:r>
            </a:p>
          </p:txBody>
        </p:sp>
      </p:grpSp>
    </p:spTree>
    <p:extLst>
      <p:ext uri="{BB962C8B-B14F-4D97-AF65-F5344CB8AC3E}">
        <p14:creationId xmlns:p14="http://schemas.microsoft.com/office/powerpoint/2010/main" val="204365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F6C3B-6A98-4827-901B-D4D615535F75}"/>
              </a:ext>
            </a:extLst>
          </p:cNvPr>
          <p:cNvSpPr>
            <a:spLocks noGrp="1"/>
          </p:cNvSpPr>
          <p:nvPr>
            <p:ph type="title"/>
          </p:nvPr>
        </p:nvSpPr>
        <p:spPr/>
        <p:txBody>
          <a:bodyPr>
            <a:normAutofit/>
          </a:bodyPr>
          <a:lstStyle/>
          <a:p>
            <a:r>
              <a:rPr lang="en-AU" sz="3200" dirty="0">
                <a:solidFill>
                  <a:srgbClr val="85293F"/>
                </a:solidFill>
                <a:latin typeface="Arial Black" panose="020B0A04020102020204" pitchFamily="34" charset="0"/>
              </a:rPr>
              <a:t>Structure for Session</a:t>
            </a:r>
            <a:endParaRPr lang="en-AU" sz="3200" dirty="0"/>
          </a:p>
        </p:txBody>
      </p:sp>
      <p:sp>
        <p:nvSpPr>
          <p:cNvPr id="3" name="Content Placeholder 2">
            <a:extLst>
              <a:ext uri="{FF2B5EF4-FFF2-40B4-BE49-F238E27FC236}">
                <a16:creationId xmlns:a16="http://schemas.microsoft.com/office/drawing/2014/main" id="{8990756F-E7EC-402A-B263-2D297815731E}"/>
              </a:ext>
            </a:extLst>
          </p:cNvPr>
          <p:cNvSpPr>
            <a:spLocks noGrp="1"/>
          </p:cNvSpPr>
          <p:nvPr>
            <p:ph sz="quarter" idx="10"/>
          </p:nvPr>
        </p:nvSpPr>
        <p:spPr>
          <a:xfrm>
            <a:off x="1989976" y="1961396"/>
            <a:ext cx="5238750" cy="4038937"/>
          </a:xfrm>
        </p:spPr>
        <p:txBody>
          <a:bodyPr>
            <a:normAutofit fontScale="92500" lnSpcReduction="10000"/>
          </a:bodyPr>
          <a:lstStyle/>
          <a:p>
            <a:pPr marL="457200" indent="-457200">
              <a:spcAft>
                <a:spcPts val="1000"/>
              </a:spcAft>
              <a:buFont typeface="+mj-lt"/>
              <a:buAutoNum type="arabicPeriod"/>
            </a:pPr>
            <a:r>
              <a:rPr lang="en-US" sz="2400" dirty="0"/>
              <a:t>Role of sustainability (NFI) reporting and assurance: developing credibility and trust. </a:t>
            </a:r>
            <a:endParaRPr lang="en-US" sz="2400" i="1" dirty="0"/>
          </a:p>
          <a:p>
            <a:pPr marL="457200" indent="-457200">
              <a:spcAft>
                <a:spcPts val="1000"/>
              </a:spcAft>
              <a:buFont typeface="+mj-lt"/>
              <a:buAutoNum type="arabicPeriod"/>
            </a:pPr>
            <a:r>
              <a:rPr lang="en-US" sz="2400" dirty="0"/>
              <a:t>Trends and Drivers in NFI reporting and assurance</a:t>
            </a:r>
          </a:p>
          <a:p>
            <a:pPr marL="457200" indent="-457200">
              <a:spcAft>
                <a:spcPts val="1000"/>
              </a:spcAft>
              <a:buFont typeface="+mj-lt"/>
              <a:buAutoNum type="arabicPeriod"/>
            </a:pPr>
            <a:r>
              <a:rPr lang="en-US" sz="2400" dirty="0"/>
              <a:t>Assurance standards, and IAASB</a:t>
            </a:r>
          </a:p>
          <a:p>
            <a:pPr marL="457200" indent="-457200">
              <a:spcAft>
                <a:spcPts val="1000"/>
              </a:spcAft>
              <a:buFont typeface="+mj-lt"/>
              <a:buAutoNum type="arabicPeriod"/>
            </a:pPr>
            <a:r>
              <a:rPr lang="en-US" sz="2400" dirty="0"/>
              <a:t>Why undertake NFI assurance research, current knowledge, and research opportunities</a:t>
            </a:r>
          </a:p>
          <a:p>
            <a:pPr marL="457200" indent="-457200">
              <a:spcAft>
                <a:spcPts val="1000"/>
              </a:spcAft>
              <a:buFont typeface="+mj-lt"/>
              <a:buAutoNum type="arabicPeriod"/>
            </a:pPr>
            <a:r>
              <a:rPr lang="en-AU" sz="2400" b="1" dirty="0"/>
              <a:t>Conclusions</a:t>
            </a:r>
          </a:p>
          <a:p>
            <a:pPr marL="0" indent="0">
              <a:buNone/>
            </a:pPr>
            <a:endParaRPr lang="en-AU" sz="2400" dirty="0"/>
          </a:p>
        </p:txBody>
      </p:sp>
    </p:spTree>
    <p:extLst>
      <p:ext uri="{BB962C8B-B14F-4D97-AF65-F5344CB8AC3E}">
        <p14:creationId xmlns:p14="http://schemas.microsoft.com/office/powerpoint/2010/main" val="1415403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976166BA-9E91-4F09-B175-BAC074499F70}"/>
              </a:ext>
            </a:extLst>
          </p:cNvPr>
          <p:cNvSpPr/>
          <p:nvPr/>
        </p:nvSpPr>
        <p:spPr>
          <a:xfrm flipV="1">
            <a:off x="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6" name="Rectangle: Top Corners Rounded 5">
            <a:extLst>
              <a:ext uri="{FF2B5EF4-FFF2-40B4-BE49-F238E27FC236}">
                <a16:creationId xmlns:a16="http://schemas.microsoft.com/office/drawing/2014/main" id="{8145B83F-AA41-4702-9BBA-1C0466658298}"/>
              </a:ext>
            </a:extLst>
          </p:cNvPr>
          <p:cNvSpPr/>
          <p:nvPr/>
        </p:nvSpPr>
        <p:spPr>
          <a:xfrm flipV="1">
            <a:off x="183722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Top Corners Rounded 7">
            <a:extLst>
              <a:ext uri="{FF2B5EF4-FFF2-40B4-BE49-F238E27FC236}">
                <a16:creationId xmlns:a16="http://schemas.microsoft.com/office/drawing/2014/main" id="{9F1AC498-D0DE-4B47-85D0-2AFBB2CEA4B5}"/>
              </a:ext>
            </a:extLst>
          </p:cNvPr>
          <p:cNvSpPr/>
          <p:nvPr/>
        </p:nvSpPr>
        <p:spPr>
          <a:xfrm flipV="1">
            <a:off x="3674440" y="-6821"/>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Top Corners Rounded 8">
            <a:extLst>
              <a:ext uri="{FF2B5EF4-FFF2-40B4-BE49-F238E27FC236}">
                <a16:creationId xmlns:a16="http://schemas.microsoft.com/office/drawing/2014/main" id="{3A77B8AB-4509-4AE7-BCB2-E5BDC8EC127D}"/>
              </a:ext>
            </a:extLst>
          </p:cNvPr>
          <p:cNvSpPr/>
          <p:nvPr/>
        </p:nvSpPr>
        <p:spPr>
          <a:xfrm flipV="1">
            <a:off x="5526164"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Top Corners Rounded 9">
            <a:extLst>
              <a:ext uri="{FF2B5EF4-FFF2-40B4-BE49-F238E27FC236}">
                <a16:creationId xmlns:a16="http://schemas.microsoft.com/office/drawing/2014/main" id="{3335E762-9AEC-440B-B70C-0DC4DA5B9D6A}"/>
              </a:ext>
            </a:extLst>
          </p:cNvPr>
          <p:cNvSpPr/>
          <p:nvPr/>
        </p:nvSpPr>
        <p:spPr>
          <a:xfrm flipV="1">
            <a:off x="7377888" y="0"/>
            <a:ext cx="1766112" cy="527282"/>
          </a:xfrm>
          <a:prstGeom prst="round2SameRect">
            <a:avLst/>
          </a:prstGeom>
          <a:solidFill>
            <a:srgbClr val="ED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E660B146-DDCE-4691-A99B-40AA1A7BA9D6}"/>
              </a:ext>
            </a:extLst>
          </p:cNvPr>
          <p:cNvSpPr txBox="1"/>
          <p:nvPr/>
        </p:nvSpPr>
        <p:spPr>
          <a:xfrm>
            <a:off x="0" y="48197"/>
            <a:ext cx="1766112" cy="430887"/>
          </a:xfrm>
          <a:prstGeom prst="rect">
            <a:avLst/>
          </a:prstGeom>
          <a:noFill/>
        </p:spPr>
        <p:txBody>
          <a:bodyPr wrap="square" rtlCol="0">
            <a:spAutoFit/>
          </a:bodyPr>
          <a:lstStyle/>
          <a:p>
            <a:pPr algn="ctr"/>
            <a:r>
              <a:rPr lang="en-AU" sz="1100" dirty="0">
                <a:solidFill>
                  <a:schemeClr val="bg1"/>
                </a:solidFill>
              </a:rPr>
              <a:t>Developing credibility and trust</a:t>
            </a:r>
          </a:p>
        </p:txBody>
      </p:sp>
      <p:sp>
        <p:nvSpPr>
          <p:cNvPr id="12" name="TextBox 11">
            <a:extLst>
              <a:ext uri="{FF2B5EF4-FFF2-40B4-BE49-F238E27FC236}">
                <a16:creationId xmlns:a16="http://schemas.microsoft.com/office/drawing/2014/main" id="{A776AED5-A633-40D7-9471-4233C4370F70}"/>
              </a:ext>
            </a:extLst>
          </p:cNvPr>
          <p:cNvSpPr txBox="1"/>
          <p:nvPr/>
        </p:nvSpPr>
        <p:spPr>
          <a:xfrm>
            <a:off x="1837220" y="48197"/>
            <a:ext cx="1766112" cy="430887"/>
          </a:xfrm>
          <a:prstGeom prst="rect">
            <a:avLst/>
          </a:prstGeom>
          <a:noFill/>
        </p:spPr>
        <p:txBody>
          <a:bodyPr wrap="square" rtlCol="0">
            <a:spAutoFit/>
          </a:bodyPr>
          <a:lstStyle/>
          <a:p>
            <a:pPr algn="ctr"/>
            <a:r>
              <a:rPr lang="en-US" sz="1100" dirty="0">
                <a:solidFill>
                  <a:schemeClr val="bg1"/>
                </a:solidFill>
              </a:rPr>
              <a:t>Current reporting trends and drivers</a:t>
            </a:r>
            <a:endParaRPr lang="en-AU" sz="1100" dirty="0">
              <a:solidFill>
                <a:schemeClr val="bg1"/>
              </a:solidFill>
            </a:endParaRPr>
          </a:p>
        </p:txBody>
      </p:sp>
      <p:sp>
        <p:nvSpPr>
          <p:cNvPr id="13" name="TextBox 12">
            <a:extLst>
              <a:ext uri="{FF2B5EF4-FFF2-40B4-BE49-F238E27FC236}">
                <a16:creationId xmlns:a16="http://schemas.microsoft.com/office/drawing/2014/main" id="{1EBECE11-1053-4667-87B4-76CC78DFA9F6}"/>
              </a:ext>
            </a:extLst>
          </p:cNvPr>
          <p:cNvSpPr txBox="1"/>
          <p:nvPr/>
        </p:nvSpPr>
        <p:spPr>
          <a:xfrm>
            <a:off x="3688944" y="48197"/>
            <a:ext cx="1766112" cy="430887"/>
          </a:xfrm>
          <a:prstGeom prst="rect">
            <a:avLst/>
          </a:prstGeom>
          <a:noFill/>
        </p:spPr>
        <p:txBody>
          <a:bodyPr wrap="square" rtlCol="0">
            <a:spAutoFit/>
          </a:bodyPr>
          <a:lstStyle/>
          <a:p>
            <a:pPr algn="ctr"/>
            <a:r>
              <a:rPr lang="en-US" sz="1100" dirty="0">
                <a:solidFill>
                  <a:schemeClr val="bg1"/>
                </a:solidFill>
              </a:rPr>
              <a:t>Current assurance standards and the IAASB</a:t>
            </a:r>
            <a:endParaRPr lang="en-AU" sz="1100" dirty="0">
              <a:solidFill>
                <a:schemeClr val="bg1"/>
              </a:solidFill>
            </a:endParaRPr>
          </a:p>
        </p:txBody>
      </p:sp>
      <p:sp>
        <p:nvSpPr>
          <p:cNvPr id="15" name="TextBox 14">
            <a:extLst>
              <a:ext uri="{FF2B5EF4-FFF2-40B4-BE49-F238E27FC236}">
                <a16:creationId xmlns:a16="http://schemas.microsoft.com/office/drawing/2014/main" id="{03D284CA-E492-4DEC-8973-3DDEBCBB259B}"/>
              </a:ext>
            </a:extLst>
          </p:cNvPr>
          <p:cNvSpPr txBox="1"/>
          <p:nvPr/>
        </p:nvSpPr>
        <p:spPr>
          <a:xfrm>
            <a:off x="7380650" y="126015"/>
            <a:ext cx="1766112" cy="261610"/>
          </a:xfrm>
          <a:prstGeom prst="rect">
            <a:avLst/>
          </a:prstGeom>
          <a:noFill/>
        </p:spPr>
        <p:txBody>
          <a:bodyPr wrap="square" rtlCol="0">
            <a:spAutoFit/>
          </a:bodyPr>
          <a:lstStyle/>
          <a:p>
            <a:pPr algn="ctr"/>
            <a:r>
              <a:rPr lang="en-AU" sz="1100" b="1" dirty="0"/>
              <a:t>Conclusions</a:t>
            </a:r>
          </a:p>
        </p:txBody>
      </p:sp>
      <p:sp>
        <p:nvSpPr>
          <p:cNvPr id="28" name="Slide Number Placeholder 27">
            <a:extLst>
              <a:ext uri="{FF2B5EF4-FFF2-40B4-BE49-F238E27FC236}">
                <a16:creationId xmlns:a16="http://schemas.microsoft.com/office/drawing/2014/main" id="{11AFD8E8-E8E1-497B-A5B6-607B3846D5AE}"/>
              </a:ext>
            </a:extLst>
          </p:cNvPr>
          <p:cNvSpPr>
            <a:spLocks noGrp="1"/>
          </p:cNvSpPr>
          <p:nvPr>
            <p:ph type="sldNum" sz="quarter" idx="10"/>
          </p:nvPr>
        </p:nvSpPr>
        <p:spPr/>
        <p:txBody>
          <a:bodyPr/>
          <a:lstStyle/>
          <a:p>
            <a:pPr algn="ctr"/>
            <a:r>
              <a:rPr lang="en-AU" dirty="0"/>
              <a:t>37</a:t>
            </a:r>
          </a:p>
        </p:txBody>
      </p:sp>
      <p:sp>
        <p:nvSpPr>
          <p:cNvPr id="35" name="圆角矩形 5">
            <a:extLst>
              <a:ext uri="{FF2B5EF4-FFF2-40B4-BE49-F238E27FC236}">
                <a16:creationId xmlns:a16="http://schemas.microsoft.com/office/drawing/2014/main" id="{A478F510-BCCC-49DC-9744-58F64B5F63D9}"/>
              </a:ext>
            </a:extLst>
          </p:cNvPr>
          <p:cNvSpPr>
            <a:spLocks noChangeArrowheads="1"/>
          </p:cNvSpPr>
          <p:nvPr/>
        </p:nvSpPr>
        <p:spPr bwMode="auto">
          <a:xfrm>
            <a:off x="431800" y="1651158"/>
            <a:ext cx="4068763" cy="1996183"/>
          </a:xfrm>
          <a:prstGeom prst="roundRect">
            <a:avLst>
              <a:gd name="adj" fmla="val 16667"/>
            </a:avLst>
          </a:prstGeom>
          <a:solidFill>
            <a:schemeClr val="accent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342900" indent="-342900" algn="ctr" fontAlgn="auto">
              <a:spcBef>
                <a:spcPct val="20000"/>
              </a:spcBef>
              <a:spcAft>
                <a:spcPts val="0"/>
              </a:spcAft>
              <a:defRPr/>
            </a:pPr>
            <a:r>
              <a:rPr lang="en-US" altLang="en-US" sz="2000" dirty="0"/>
              <a:t>Significant increased interest in sustainability reporting</a:t>
            </a:r>
            <a:endParaRPr lang="en-AU" altLang="en-US" sz="2000" dirty="0"/>
          </a:p>
        </p:txBody>
      </p:sp>
      <p:sp>
        <p:nvSpPr>
          <p:cNvPr id="36" name="圆角矩形 5">
            <a:extLst>
              <a:ext uri="{FF2B5EF4-FFF2-40B4-BE49-F238E27FC236}">
                <a16:creationId xmlns:a16="http://schemas.microsoft.com/office/drawing/2014/main" id="{DCAEFBD8-5D07-4DF9-9925-2A8C15EB3BD6}"/>
              </a:ext>
            </a:extLst>
          </p:cNvPr>
          <p:cNvSpPr>
            <a:spLocks noChangeArrowheads="1"/>
          </p:cNvSpPr>
          <p:nvPr/>
        </p:nvSpPr>
        <p:spPr bwMode="auto">
          <a:xfrm>
            <a:off x="4643438" y="1651158"/>
            <a:ext cx="4105275" cy="1996183"/>
          </a:xfrm>
          <a:prstGeom prst="roundRect">
            <a:avLst>
              <a:gd name="adj" fmla="val 16667"/>
            </a:avLst>
          </a:prstGeom>
          <a:solidFill>
            <a:srgbClr val="C5D5DC"/>
          </a:solidFill>
          <a:ln>
            <a:noFill/>
          </a:ln>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Aft>
                <a:spcPts val="1200"/>
              </a:spcAft>
              <a:buClr>
                <a:schemeClr val="accent6"/>
              </a:buClr>
              <a:defRPr/>
            </a:pPr>
            <a:r>
              <a:rPr lang="en-US" sz="2000" dirty="0"/>
              <a:t>G</a:t>
            </a:r>
            <a:r>
              <a:rPr lang="en-AU" sz="2000" dirty="0" err="1"/>
              <a:t>overnance</a:t>
            </a:r>
            <a:r>
              <a:rPr lang="en-AU" sz="2000" dirty="0"/>
              <a:t> and internal control systems and consequential reporting practices maturing</a:t>
            </a:r>
          </a:p>
        </p:txBody>
      </p:sp>
      <p:sp>
        <p:nvSpPr>
          <p:cNvPr id="37" name="圆角矩形 5">
            <a:extLst>
              <a:ext uri="{FF2B5EF4-FFF2-40B4-BE49-F238E27FC236}">
                <a16:creationId xmlns:a16="http://schemas.microsoft.com/office/drawing/2014/main" id="{A1ECE3BA-DC9E-4D04-9339-B88015CE1506}"/>
              </a:ext>
            </a:extLst>
          </p:cNvPr>
          <p:cNvSpPr>
            <a:spLocks noChangeArrowheads="1"/>
          </p:cNvSpPr>
          <p:nvPr/>
        </p:nvSpPr>
        <p:spPr bwMode="auto">
          <a:xfrm>
            <a:off x="431800" y="3810000"/>
            <a:ext cx="4068763" cy="1996184"/>
          </a:xfrm>
          <a:prstGeom prst="roundRect">
            <a:avLst>
              <a:gd name="adj" fmla="val 16667"/>
            </a:avLst>
          </a:prstGeom>
          <a:solidFill>
            <a:srgbClr val="C5D5DC"/>
          </a:solidFill>
          <a:ln>
            <a:noFill/>
          </a:ln>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342900" indent="-342900" algn="ctr" fontAlgn="auto">
              <a:spcBef>
                <a:spcPct val="20000"/>
              </a:spcBef>
              <a:spcAft>
                <a:spcPts val="0"/>
              </a:spcAft>
              <a:defRPr/>
            </a:pPr>
            <a:r>
              <a:rPr lang="en-US" altLang="en-US" sz="2000" dirty="0"/>
              <a:t>Investor focused reporting frameworks consolidating, meaning more information will be included in annual report and financial statements</a:t>
            </a:r>
            <a:endParaRPr lang="en-AU" altLang="en-US" sz="2000" dirty="0"/>
          </a:p>
        </p:txBody>
      </p:sp>
      <p:sp>
        <p:nvSpPr>
          <p:cNvPr id="38" name="圆角矩形 5">
            <a:extLst>
              <a:ext uri="{FF2B5EF4-FFF2-40B4-BE49-F238E27FC236}">
                <a16:creationId xmlns:a16="http://schemas.microsoft.com/office/drawing/2014/main" id="{123B0F7D-AB66-43D0-AAC0-0C03CA49DDC9}"/>
              </a:ext>
            </a:extLst>
          </p:cNvPr>
          <p:cNvSpPr>
            <a:spLocks noChangeArrowheads="1"/>
          </p:cNvSpPr>
          <p:nvPr/>
        </p:nvSpPr>
        <p:spPr bwMode="auto">
          <a:xfrm>
            <a:off x="4643438" y="3810000"/>
            <a:ext cx="4105275" cy="1996184"/>
          </a:xfrm>
          <a:prstGeom prst="roundRect">
            <a:avLst>
              <a:gd name="adj" fmla="val 16667"/>
            </a:avLst>
          </a:prstGeom>
          <a:solidFill>
            <a:schemeClr val="accent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342900" indent="-342900" algn="ctr" fontAlgn="auto">
              <a:spcBef>
                <a:spcPct val="20000"/>
              </a:spcBef>
              <a:spcAft>
                <a:spcPts val="0"/>
              </a:spcAft>
              <a:defRPr/>
            </a:pPr>
            <a:r>
              <a:rPr lang="en-AU" sz="2000" dirty="0"/>
              <a:t>Major initial impetus appears to be around climate change</a:t>
            </a:r>
            <a:endParaRPr lang="en-AU" altLang="en-US" sz="2000" dirty="0">
              <a:solidFill>
                <a:schemeClr val="accent1">
                  <a:lumMod val="75000"/>
                </a:schemeClr>
              </a:solidFill>
            </a:endParaRPr>
          </a:p>
        </p:txBody>
      </p:sp>
      <p:sp>
        <p:nvSpPr>
          <p:cNvPr id="39" name="Title 3">
            <a:extLst>
              <a:ext uri="{FF2B5EF4-FFF2-40B4-BE49-F238E27FC236}">
                <a16:creationId xmlns:a16="http://schemas.microsoft.com/office/drawing/2014/main" id="{9A9BC3D4-6996-4143-A301-FEB2D11FA940}"/>
              </a:ext>
            </a:extLst>
          </p:cNvPr>
          <p:cNvSpPr txBox="1">
            <a:spLocks/>
          </p:cNvSpPr>
          <p:nvPr/>
        </p:nvSpPr>
        <p:spPr>
          <a:xfrm>
            <a:off x="113466" y="634271"/>
            <a:ext cx="8897045" cy="909897"/>
          </a:xfrm>
          <a:prstGeom prst="rect">
            <a:avLst/>
          </a:prstGeom>
        </p:spPr>
        <p:txBody>
          <a:bodyPr vert="horz" lIns="91440" tIns="45720" rIns="91440" bIns="45720" rtlCol="0" anchor="ctr">
            <a:noAutofit/>
          </a:bodyPr>
          <a:lstStyle>
            <a:lvl1pPr algn="ctr" defTabSz="514350" rtl="0" eaLnBrk="1" latinLnBrk="0" hangingPunct="1">
              <a:spcBef>
                <a:spcPct val="0"/>
              </a:spcBef>
              <a:buNone/>
              <a:defRPr sz="2475" kern="1200">
                <a:solidFill>
                  <a:srgbClr val="85293F"/>
                </a:solidFill>
                <a:latin typeface="Arial Black" panose="020B0A04020102020204" pitchFamily="34" charset="0"/>
                <a:ea typeface="+mj-ea"/>
                <a:cs typeface="+mj-cs"/>
              </a:defRPr>
            </a:lvl1pPr>
          </a:lstStyle>
          <a:p>
            <a:r>
              <a:rPr lang="en-AU" altLang="en-US" sz="2800" b="1" dirty="0">
                <a:ea typeface="ＭＳ Ｐゴシック" panose="020B0600070205080204" pitchFamily="34" charset="-128"/>
              </a:rPr>
              <a:t>Developments in sustainability reporting</a:t>
            </a:r>
            <a:endParaRPr lang="en-US" sz="2800" dirty="0"/>
          </a:p>
        </p:txBody>
      </p:sp>
      <p:sp>
        <p:nvSpPr>
          <p:cNvPr id="18" name="TextBox 17">
            <a:extLst>
              <a:ext uri="{FF2B5EF4-FFF2-40B4-BE49-F238E27FC236}">
                <a16:creationId xmlns:a16="http://schemas.microsoft.com/office/drawing/2014/main" id="{4532E8EA-947E-4CED-B53E-D7172E1A5F4D}"/>
              </a:ext>
            </a:extLst>
          </p:cNvPr>
          <p:cNvSpPr txBox="1"/>
          <p:nvPr/>
        </p:nvSpPr>
        <p:spPr>
          <a:xfrm>
            <a:off x="5528926" y="132835"/>
            <a:ext cx="1766112" cy="261610"/>
          </a:xfrm>
          <a:prstGeom prst="rect">
            <a:avLst/>
          </a:prstGeom>
          <a:noFill/>
        </p:spPr>
        <p:txBody>
          <a:bodyPr wrap="square" rtlCol="0">
            <a:spAutoFit/>
          </a:bodyPr>
          <a:lstStyle/>
          <a:p>
            <a:pPr algn="ctr"/>
            <a:r>
              <a:rPr lang="en-AU" sz="1100" dirty="0">
                <a:solidFill>
                  <a:schemeClr val="bg1"/>
                </a:solidFill>
              </a:rPr>
              <a:t>NFI assurance research</a:t>
            </a:r>
          </a:p>
        </p:txBody>
      </p:sp>
    </p:spTree>
    <p:extLst>
      <p:ext uri="{BB962C8B-B14F-4D97-AF65-F5344CB8AC3E}">
        <p14:creationId xmlns:p14="http://schemas.microsoft.com/office/powerpoint/2010/main" val="1128807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37B60-7D33-4B37-BB56-717BEA2B2CB1}"/>
              </a:ext>
            </a:extLst>
          </p:cNvPr>
          <p:cNvSpPr>
            <a:spLocks noGrp="1"/>
          </p:cNvSpPr>
          <p:nvPr>
            <p:ph type="title"/>
          </p:nvPr>
        </p:nvSpPr>
        <p:spPr>
          <a:xfrm>
            <a:off x="113466" y="634271"/>
            <a:ext cx="8897045" cy="909897"/>
          </a:xfrm>
        </p:spPr>
        <p:txBody>
          <a:bodyPr>
            <a:noAutofit/>
          </a:bodyPr>
          <a:lstStyle/>
          <a:p>
            <a:pPr marL="0" indent="0" algn="ctr">
              <a:buNone/>
            </a:pPr>
            <a:r>
              <a:rPr lang="en-AU" altLang="en-US" sz="2800" b="1" dirty="0">
                <a:solidFill>
                  <a:srgbClr val="85293F"/>
                </a:solidFill>
                <a:ea typeface="ＭＳ Ｐゴシック" panose="020B0600070205080204" pitchFamily="34" charset="-128"/>
              </a:rPr>
              <a:t>Developments in sustainability assurance</a:t>
            </a:r>
            <a:endParaRPr lang="en-US" sz="2800" dirty="0">
              <a:solidFill>
                <a:srgbClr val="85293F"/>
              </a:solidFill>
            </a:endParaRPr>
          </a:p>
        </p:txBody>
      </p:sp>
      <p:sp>
        <p:nvSpPr>
          <p:cNvPr id="5" name="Rectangle: Top Corners Rounded 4">
            <a:extLst>
              <a:ext uri="{FF2B5EF4-FFF2-40B4-BE49-F238E27FC236}">
                <a16:creationId xmlns:a16="http://schemas.microsoft.com/office/drawing/2014/main" id="{976166BA-9E91-4F09-B175-BAC074499F70}"/>
              </a:ext>
            </a:extLst>
          </p:cNvPr>
          <p:cNvSpPr/>
          <p:nvPr/>
        </p:nvSpPr>
        <p:spPr>
          <a:xfrm flipV="1">
            <a:off x="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6" name="Rectangle: Top Corners Rounded 5">
            <a:extLst>
              <a:ext uri="{FF2B5EF4-FFF2-40B4-BE49-F238E27FC236}">
                <a16:creationId xmlns:a16="http://schemas.microsoft.com/office/drawing/2014/main" id="{8145B83F-AA41-4702-9BBA-1C0466658298}"/>
              </a:ext>
            </a:extLst>
          </p:cNvPr>
          <p:cNvSpPr/>
          <p:nvPr/>
        </p:nvSpPr>
        <p:spPr>
          <a:xfrm flipV="1">
            <a:off x="183722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Top Corners Rounded 7">
            <a:extLst>
              <a:ext uri="{FF2B5EF4-FFF2-40B4-BE49-F238E27FC236}">
                <a16:creationId xmlns:a16="http://schemas.microsoft.com/office/drawing/2014/main" id="{9F1AC498-D0DE-4B47-85D0-2AFBB2CEA4B5}"/>
              </a:ext>
            </a:extLst>
          </p:cNvPr>
          <p:cNvSpPr/>
          <p:nvPr/>
        </p:nvSpPr>
        <p:spPr>
          <a:xfrm flipV="1">
            <a:off x="3674440" y="-6821"/>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Top Corners Rounded 8">
            <a:extLst>
              <a:ext uri="{FF2B5EF4-FFF2-40B4-BE49-F238E27FC236}">
                <a16:creationId xmlns:a16="http://schemas.microsoft.com/office/drawing/2014/main" id="{3A77B8AB-4509-4AE7-BCB2-E5BDC8EC127D}"/>
              </a:ext>
            </a:extLst>
          </p:cNvPr>
          <p:cNvSpPr/>
          <p:nvPr/>
        </p:nvSpPr>
        <p:spPr>
          <a:xfrm flipV="1">
            <a:off x="5526164"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Top Corners Rounded 9">
            <a:extLst>
              <a:ext uri="{FF2B5EF4-FFF2-40B4-BE49-F238E27FC236}">
                <a16:creationId xmlns:a16="http://schemas.microsoft.com/office/drawing/2014/main" id="{3335E762-9AEC-440B-B70C-0DC4DA5B9D6A}"/>
              </a:ext>
            </a:extLst>
          </p:cNvPr>
          <p:cNvSpPr/>
          <p:nvPr/>
        </p:nvSpPr>
        <p:spPr>
          <a:xfrm flipV="1">
            <a:off x="7377888" y="0"/>
            <a:ext cx="1766112" cy="527282"/>
          </a:xfrm>
          <a:prstGeom prst="round2SameRect">
            <a:avLst/>
          </a:prstGeom>
          <a:solidFill>
            <a:srgbClr val="ED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E660B146-DDCE-4691-A99B-40AA1A7BA9D6}"/>
              </a:ext>
            </a:extLst>
          </p:cNvPr>
          <p:cNvSpPr txBox="1"/>
          <p:nvPr/>
        </p:nvSpPr>
        <p:spPr>
          <a:xfrm>
            <a:off x="0" y="48197"/>
            <a:ext cx="1766112" cy="430887"/>
          </a:xfrm>
          <a:prstGeom prst="rect">
            <a:avLst/>
          </a:prstGeom>
          <a:noFill/>
        </p:spPr>
        <p:txBody>
          <a:bodyPr wrap="square" rtlCol="0">
            <a:spAutoFit/>
          </a:bodyPr>
          <a:lstStyle/>
          <a:p>
            <a:pPr algn="ctr"/>
            <a:r>
              <a:rPr lang="en-AU" sz="1100" dirty="0">
                <a:solidFill>
                  <a:schemeClr val="bg1"/>
                </a:solidFill>
              </a:rPr>
              <a:t>Developing credibility and trust</a:t>
            </a:r>
          </a:p>
        </p:txBody>
      </p:sp>
      <p:sp>
        <p:nvSpPr>
          <p:cNvPr id="12" name="TextBox 11">
            <a:extLst>
              <a:ext uri="{FF2B5EF4-FFF2-40B4-BE49-F238E27FC236}">
                <a16:creationId xmlns:a16="http://schemas.microsoft.com/office/drawing/2014/main" id="{A776AED5-A633-40D7-9471-4233C4370F70}"/>
              </a:ext>
            </a:extLst>
          </p:cNvPr>
          <p:cNvSpPr txBox="1"/>
          <p:nvPr/>
        </p:nvSpPr>
        <p:spPr>
          <a:xfrm>
            <a:off x="1837220" y="48197"/>
            <a:ext cx="1766112" cy="430887"/>
          </a:xfrm>
          <a:prstGeom prst="rect">
            <a:avLst/>
          </a:prstGeom>
          <a:noFill/>
        </p:spPr>
        <p:txBody>
          <a:bodyPr wrap="square" rtlCol="0">
            <a:spAutoFit/>
          </a:bodyPr>
          <a:lstStyle/>
          <a:p>
            <a:pPr algn="ctr"/>
            <a:r>
              <a:rPr lang="en-US" sz="1100" dirty="0">
                <a:solidFill>
                  <a:schemeClr val="bg1"/>
                </a:solidFill>
              </a:rPr>
              <a:t>Current reporting trends and drivers</a:t>
            </a:r>
            <a:endParaRPr lang="en-AU" sz="1100" dirty="0">
              <a:solidFill>
                <a:schemeClr val="bg1"/>
              </a:solidFill>
            </a:endParaRPr>
          </a:p>
        </p:txBody>
      </p:sp>
      <p:sp>
        <p:nvSpPr>
          <p:cNvPr id="13" name="TextBox 12">
            <a:extLst>
              <a:ext uri="{FF2B5EF4-FFF2-40B4-BE49-F238E27FC236}">
                <a16:creationId xmlns:a16="http://schemas.microsoft.com/office/drawing/2014/main" id="{1EBECE11-1053-4667-87B4-76CC78DFA9F6}"/>
              </a:ext>
            </a:extLst>
          </p:cNvPr>
          <p:cNvSpPr txBox="1"/>
          <p:nvPr/>
        </p:nvSpPr>
        <p:spPr>
          <a:xfrm>
            <a:off x="3683876" y="48197"/>
            <a:ext cx="1766112" cy="430887"/>
          </a:xfrm>
          <a:prstGeom prst="rect">
            <a:avLst/>
          </a:prstGeom>
          <a:noFill/>
        </p:spPr>
        <p:txBody>
          <a:bodyPr wrap="square" rtlCol="0">
            <a:spAutoFit/>
          </a:bodyPr>
          <a:lstStyle/>
          <a:p>
            <a:pPr algn="ctr"/>
            <a:r>
              <a:rPr lang="en-US" sz="1100" dirty="0">
                <a:solidFill>
                  <a:schemeClr val="bg1"/>
                </a:solidFill>
              </a:rPr>
              <a:t>Current assurance standards and the IAASB</a:t>
            </a:r>
            <a:endParaRPr lang="en-AU" sz="1100" dirty="0">
              <a:solidFill>
                <a:schemeClr val="bg1"/>
              </a:solidFill>
            </a:endParaRPr>
          </a:p>
        </p:txBody>
      </p:sp>
      <p:sp>
        <p:nvSpPr>
          <p:cNvPr id="15" name="TextBox 14">
            <a:extLst>
              <a:ext uri="{FF2B5EF4-FFF2-40B4-BE49-F238E27FC236}">
                <a16:creationId xmlns:a16="http://schemas.microsoft.com/office/drawing/2014/main" id="{03D284CA-E492-4DEC-8973-3DDEBCBB259B}"/>
              </a:ext>
            </a:extLst>
          </p:cNvPr>
          <p:cNvSpPr txBox="1"/>
          <p:nvPr/>
        </p:nvSpPr>
        <p:spPr>
          <a:xfrm>
            <a:off x="7380650" y="126015"/>
            <a:ext cx="1766112" cy="261610"/>
          </a:xfrm>
          <a:prstGeom prst="rect">
            <a:avLst/>
          </a:prstGeom>
          <a:noFill/>
        </p:spPr>
        <p:txBody>
          <a:bodyPr wrap="square" rtlCol="0">
            <a:spAutoFit/>
          </a:bodyPr>
          <a:lstStyle/>
          <a:p>
            <a:pPr algn="ctr"/>
            <a:r>
              <a:rPr lang="en-AU" sz="1100" b="1" dirty="0"/>
              <a:t>Conclusions</a:t>
            </a:r>
          </a:p>
        </p:txBody>
      </p:sp>
      <p:sp>
        <p:nvSpPr>
          <p:cNvPr id="28" name="Slide Number Placeholder 27">
            <a:extLst>
              <a:ext uri="{FF2B5EF4-FFF2-40B4-BE49-F238E27FC236}">
                <a16:creationId xmlns:a16="http://schemas.microsoft.com/office/drawing/2014/main" id="{11AFD8E8-E8E1-497B-A5B6-607B3846D5AE}"/>
              </a:ext>
            </a:extLst>
          </p:cNvPr>
          <p:cNvSpPr>
            <a:spLocks noGrp="1"/>
          </p:cNvSpPr>
          <p:nvPr>
            <p:ph type="sldNum" sz="quarter" idx="10"/>
          </p:nvPr>
        </p:nvSpPr>
        <p:spPr/>
        <p:txBody>
          <a:bodyPr/>
          <a:lstStyle/>
          <a:p>
            <a:pPr algn="ctr"/>
            <a:r>
              <a:rPr lang="en-AU" dirty="0"/>
              <a:t>38</a:t>
            </a:r>
          </a:p>
        </p:txBody>
      </p:sp>
      <p:sp>
        <p:nvSpPr>
          <p:cNvPr id="35" name="圆角矩形 5">
            <a:extLst>
              <a:ext uri="{FF2B5EF4-FFF2-40B4-BE49-F238E27FC236}">
                <a16:creationId xmlns:a16="http://schemas.microsoft.com/office/drawing/2014/main" id="{A478F510-BCCC-49DC-9744-58F64B5F63D9}"/>
              </a:ext>
            </a:extLst>
          </p:cNvPr>
          <p:cNvSpPr>
            <a:spLocks noChangeArrowheads="1"/>
          </p:cNvSpPr>
          <p:nvPr/>
        </p:nvSpPr>
        <p:spPr bwMode="auto">
          <a:xfrm>
            <a:off x="431800" y="1651158"/>
            <a:ext cx="4068763" cy="1996183"/>
          </a:xfrm>
          <a:prstGeom prst="rect">
            <a:avLst/>
          </a:prstGeom>
          <a:solidFill>
            <a:schemeClr val="accent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342900" indent="-342900" algn="ctr" fontAlgn="auto">
              <a:spcBef>
                <a:spcPct val="20000"/>
              </a:spcBef>
              <a:spcAft>
                <a:spcPts val="0"/>
              </a:spcAft>
              <a:defRPr/>
            </a:pPr>
            <a:r>
              <a:rPr lang="en-US" altLang="en-US" sz="2000" b="1" i="1" dirty="0"/>
              <a:t>EER is still evolving</a:t>
            </a:r>
            <a:r>
              <a:rPr lang="en-US" altLang="en-US" sz="2000" i="1" dirty="0"/>
              <a:t> </a:t>
            </a:r>
            <a:r>
              <a:rPr lang="en-US" altLang="en-US" sz="2000" dirty="0"/>
              <a:t>to meet the emerging needs of a variety of stakeholders for wider information about the entity.</a:t>
            </a:r>
            <a:endParaRPr lang="en-AU" altLang="en-US" sz="2000" b="1" i="1" dirty="0"/>
          </a:p>
        </p:txBody>
      </p:sp>
      <p:sp>
        <p:nvSpPr>
          <p:cNvPr id="36" name="圆角矩形 5">
            <a:extLst>
              <a:ext uri="{FF2B5EF4-FFF2-40B4-BE49-F238E27FC236}">
                <a16:creationId xmlns:a16="http://schemas.microsoft.com/office/drawing/2014/main" id="{DCAEFBD8-5D07-4DF9-9925-2A8C15EB3BD6}"/>
              </a:ext>
            </a:extLst>
          </p:cNvPr>
          <p:cNvSpPr>
            <a:spLocks noChangeArrowheads="1"/>
          </p:cNvSpPr>
          <p:nvPr/>
        </p:nvSpPr>
        <p:spPr bwMode="auto">
          <a:xfrm>
            <a:off x="4643438" y="1651158"/>
            <a:ext cx="4105275" cy="1996183"/>
          </a:xfrm>
          <a:prstGeom prst="rect">
            <a:avLst/>
          </a:prstGeom>
          <a:solidFill>
            <a:srgbClr val="C5D5DC"/>
          </a:solidFill>
          <a:ln>
            <a:noFill/>
          </a:ln>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Aft>
                <a:spcPts val="1200"/>
              </a:spcAft>
              <a:buClr>
                <a:schemeClr val="accent6"/>
              </a:buClr>
              <a:defRPr/>
            </a:pPr>
            <a:r>
              <a:rPr lang="en-AU" sz="2000" b="1" i="1" dirty="0"/>
              <a:t>There </a:t>
            </a:r>
            <a:r>
              <a:rPr lang="en-AU" sz="2000" b="1" i="1" u="sng" dirty="0"/>
              <a:t>is</a:t>
            </a:r>
            <a:r>
              <a:rPr lang="en-AU" sz="2000" b="1" i="1" dirty="0"/>
              <a:t> demand for actions to support credibility and trust</a:t>
            </a:r>
            <a:r>
              <a:rPr lang="en-AU" sz="2000" i="1" dirty="0"/>
              <a:t>, </a:t>
            </a:r>
            <a:r>
              <a:rPr lang="en-AU" sz="2000" dirty="0"/>
              <a:t>but this is not limited to calls for professional services.</a:t>
            </a:r>
            <a:endParaRPr lang="en-AU" sz="2000" i="1" dirty="0"/>
          </a:p>
        </p:txBody>
      </p:sp>
      <p:sp>
        <p:nvSpPr>
          <p:cNvPr id="37" name="圆角矩形 5">
            <a:extLst>
              <a:ext uri="{FF2B5EF4-FFF2-40B4-BE49-F238E27FC236}">
                <a16:creationId xmlns:a16="http://schemas.microsoft.com/office/drawing/2014/main" id="{A1ECE3BA-DC9E-4D04-9339-B88015CE1506}"/>
              </a:ext>
            </a:extLst>
          </p:cNvPr>
          <p:cNvSpPr>
            <a:spLocks noChangeArrowheads="1"/>
          </p:cNvSpPr>
          <p:nvPr/>
        </p:nvSpPr>
        <p:spPr bwMode="auto">
          <a:xfrm>
            <a:off x="431800" y="3810000"/>
            <a:ext cx="4068763" cy="1996184"/>
          </a:xfrm>
          <a:prstGeom prst="rect">
            <a:avLst/>
          </a:prstGeom>
          <a:solidFill>
            <a:srgbClr val="C5D5DC"/>
          </a:solidFill>
          <a:ln>
            <a:noFill/>
          </a:ln>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342900" indent="-342900" algn="ctr" fontAlgn="auto">
              <a:spcBef>
                <a:spcPct val="20000"/>
              </a:spcBef>
              <a:spcAft>
                <a:spcPts val="0"/>
              </a:spcAft>
              <a:defRPr/>
            </a:pPr>
            <a:r>
              <a:rPr lang="en-US" altLang="en-US" sz="2000" b="1" i="1" dirty="0"/>
              <a:t>Various types of professional services engagements are performed </a:t>
            </a:r>
            <a:r>
              <a:rPr lang="en-US" altLang="en-US" sz="2000" dirty="0"/>
              <a:t>in relation to EER reports, but </a:t>
            </a:r>
            <a:r>
              <a:rPr lang="en-US" altLang="en-US" sz="2000" b="1" i="1" dirty="0"/>
              <a:t>primarily advisory and assurance engagements.</a:t>
            </a:r>
            <a:endParaRPr lang="en-AU" altLang="en-US" sz="2000" i="1" dirty="0"/>
          </a:p>
        </p:txBody>
      </p:sp>
      <p:sp>
        <p:nvSpPr>
          <p:cNvPr id="38" name="圆角矩形 5">
            <a:extLst>
              <a:ext uri="{FF2B5EF4-FFF2-40B4-BE49-F238E27FC236}">
                <a16:creationId xmlns:a16="http://schemas.microsoft.com/office/drawing/2014/main" id="{123B0F7D-AB66-43D0-AAC0-0C03CA49DDC9}"/>
              </a:ext>
            </a:extLst>
          </p:cNvPr>
          <p:cNvSpPr>
            <a:spLocks noChangeArrowheads="1"/>
          </p:cNvSpPr>
          <p:nvPr/>
        </p:nvSpPr>
        <p:spPr bwMode="auto">
          <a:xfrm>
            <a:off x="4643438" y="3810000"/>
            <a:ext cx="4105275" cy="1996184"/>
          </a:xfrm>
          <a:prstGeom prst="rect">
            <a:avLst/>
          </a:prstGeom>
          <a:solidFill>
            <a:schemeClr val="accent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342900" indent="-342900" algn="ctr" fontAlgn="auto">
              <a:spcBef>
                <a:spcPct val="20000"/>
              </a:spcBef>
              <a:spcAft>
                <a:spcPts val="0"/>
              </a:spcAft>
              <a:defRPr/>
            </a:pPr>
            <a:r>
              <a:rPr lang="en-AU" sz="2000" b="1" i="1" dirty="0"/>
              <a:t>There is a need for flexibility in the nature of professional services </a:t>
            </a:r>
            <a:r>
              <a:rPr lang="en-AU" sz="2000" dirty="0"/>
              <a:t>as reporting frameworks evolve, to enable the delivery of credibility and trust in an appropriate manner.</a:t>
            </a:r>
            <a:endParaRPr lang="en-AU" altLang="en-US" sz="2000" dirty="0">
              <a:solidFill>
                <a:schemeClr val="accent1">
                  <a:lumMod val="75000"/>
                </a:schemeClr>
              </a:solidFill>
            </a:endParaRPr>
          </a:p>
        </p:txBody>
      </p:sp>
      <p:sp>
        <p:nvSpPr>
          <p:cNvPr id="18" name="TextBox 17">
            <a:extLst>
              <a:ext uri="{FF2B5EF4-FFF2-40B4-BE49-F238E27FC236}">
                <a16:creationId xmlns:a16="http://schemas.microsoft.com/office/drawing/2014/main" id="{A5EBA0FC-9F6E-4D52-B67D-37B0F71922FB}"/>
              </a:ext>
            </a:extLst>
          </p:cNvPr>
          <p:cNvSpPr txBox="1"/>
          <p:nvPr/>
        </p:nvSpPr>
        <p:spPr>
          <a:xfrm>
            <a:off x="5528926" y="132835"/>
            <a:ext cx="1766112" cy="261610"/>
          </a:xfrm>
          <a:prstGeom prst="rect">
            <a:avLst/>
          </a:prstGeom>
          <a:noFill/>
        </p:spPr>
        <p:txBody>
          <a:bodyPr wrap="square" rtlCol="0">
            <a:spAutoFit/>
          </a:bodyPr>
          <a:lstStyle/>
          <a:p>
            <a:pPr algn="ctr"/>
            <a:r>
              <a:rPr lang="en-AU" sz="1100" dirty="0">
                <a:solidFill>
                  <a:schemeClr val="bg1"/>
                </a:solidFill>
              </a:rPr>
              <a:t>NFI assurance research</a:t>
            </a:r>
          </a:p>
        </p:txBody>
      </p:sp>
    </p:spTree>
    <p:extLst>
      <p:ext uri="{BB962C8B-B14F-4D97-AF65-F5344CB8AC3E}">
        <p14:creationId xmlns:p14="http://schemas.microsoft.com/office/powerpoint/2010/main" val="963242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37B60-7D33-4B37-BB56-717BEA2B2CB1}"/>
              </a:ext>
            </a:extLst>
          </p:cNvPr>
          <p:cNvSpPr>
            <a:spLocks noGrp="1"/>
          </p:cNvSpPr>
          <p:nvPr>
            <p:ph type="title"/>
          </p:nvPr>
        </p:nvSpPr>
        <p:spPr>
          <a:xfrm>
            <a:off x="113466" y="634271"/>
            <a:ext cx="8897045" cy="909897"/>
          </a:xfrm>
        </p:spPr>
        <p:txBody>
          <a:bodyPr>
            <a:noAutofit/>
          </a:bodyPr>
          <a:lstStyle/>
          <a:p>
            <a:pPr marL="0" indent="0" algn="ctr">
              <a:buNone/>
            </a:pPr>
            <a:r>
              <a:rPr lang="en-AU" altLang="en-US" sz="2800" b="1" dirty="0">
                <a:solidFill>
                  <a:srgbClr val="85293F"/>
                </a:solidFill>
                <a:ea typeface="ＭＳ Ｐゴシック" panose="020B0600070205080204" pitchFamily="34" charset="-128"/>
              </a:rPr>
              <a:t>Great potential research area</a:t>
            </a:r>
            <a:endParaRPr lang="en-US" sz="2800" dirty="0">
              <a:solidFill>
                <a:srgbClr val="85293F"/>
              </a:solidFill>
            </a:endParaRPr>
          </a:p>
        </p:txBody>
      </p:sp>
      <p:sp>
        <p:nvSpPr>
          <p:cNvPr id="5" name="Rectangle: Top Corners Rounded 4">
            <a:extLst>
              <a:ext uri="{FF2B5EF4-FFF2-40B4-BE49-F238E27FC236}">
                <a16:creationId xmlns:a16="http://schemas.microsoft.com/office/drawing/2014/main" id="{976166BA-9E91-4F09-B175-BAC074499F70}"/>
              </a:ext>
            </a:extLst>
          </p:cNvPr>
          <p:cNvSpPr/>
          <p:nvPr/>
        </p:nvSpPr>
        <p:spPr>
          <a:xfrm flipV="1">
            <a:off x="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6" name="Rectangle: Top Corners Rounded 5">
            <a:extLst>
              <a:ext uri="{FF2B5EF4-FFF2-40B4-BE49-F238E27FC236}">
                <a16:creationId xmlns:a16="http://schemas.microsoft.com/office/drawing/2014/main" id="{8145B83F-AA41-4702-9BBA-1C0466658298}"/>
              </a:ext>
            </a:extLst>
          </p:cNvPr>
          <p:cNvSpPr/>
          <p:nvPr/>
        </p:nvSpPr>
        <p:spPr>
          <a:xfrm flipV="1">
            <a:off x="183722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Top Corners Rounded 7">
            <a:extLst>
              <a:ext uri="{FF2B5EF4-FFF2-40B4-BE49-F238E27FC236}">
                <a16:creationId xmlns:a16="http://schemas.microsoft.com/office/drawing/2014/main" id="{9F1AC498-D0DE-4B47-85D0-2AFBB2CEA4B5}"/>
              </a:ext>
            </a:extLst>
          </p:cNvPr>
          <p:cNvSpPr/>
          <p:nvPr/>
        </p:nvSpPr>
        <p:spPr>
          <a:xfrm flipV="1">
            <a:off x="3674440" y="-6821"/>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Top Corners Rounded 8">
            <a:extLst>
              <a:ext uri="{FF2B5EF4-FFF2-40B4-BE49-F238E27FC236}">
                <a16:creationId xmlns:a16="http://schemas.microsoft.com/office/drawing/2014/main" id="{3A77B8AB-4509-4AE7-BCB2-E5BDC8EC127D}"/>
              </a:ext>
            </a:extLst>
          </p:cNvPr>
          <p:cNvSpPr/>
          <p:nvPr/>
        </p:nvSpPr>
        <p:spPr>
          <a:xfrm flipV="1">
            <a:off x="5526164"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Top Corners Rounded 9">
            <a:extLst>
              <a:ext uri="{FF2B5EF4-FFF2-40B4-BE49-F238E27FC236}">
                <a16:creationId xmlns:a16="http://schemas.microsoft.com/office/drawing/2014/main" id="{3335E762-9AEC-440B-B70C-0DC4DA5B9D6A}"/>
              </a:ext>
            </a:extLst>
          </p:cNvPr>
          <p:cNvSpPr/>
          <p:nvPr/>
        </p:nvSpPr>
        <p:spPr>
          <a:xfrm flipV="1">
            <a:off x="7377888" y="0"/>
            <a:ext cx="1766112" cy="527282"/>
          </a:xfrm>
          <a:prstGeom prst="round2SameRect">
            <a:avLst/>
          </a:prstGeom>
          <a:solidFill>
            <a:srgbClr val="ED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E660B146-DDCE-4691-A99B-40AA1A7BA9D6}"/>
              </a:ext>
            </a:extLst>
          </p:cNvPr>
          <p:cNvSpPr txBox="1"/>
          <p:nvPr/>
        </p:nvSpPr>
        <p:spPr>
          <a:xfrm>
            <a:off x="0" y="48197"/>
            <a:ext cx="1766112" cy="430887"/>
          </a:xfrm>
          <a:prstGeom prst="rect">
            <a:avLst/>
          </a:prstGeom>
          <a:noFill/>
        </p:spPr>
        <p:txBody>
          <a:bodyPr wrap="square" rtlCol="0">
            <a:spAutoFit/>
          </a:bodyPr>
          <a:lstStyle/>
          <a:p>
            <a:pPr algn="ctr"/>
            <a:r>
              <a:rPr lang="en-AU" sz="1100" dirty="0">
                <a:solidFill>
                  <a:schemeClr val="bg1"/>
                </a:solidFill>
              </a:rPr>
              <a:t>Developing credibility and trust</a:t>
            </a:r>
          </a:p>
        </p:txBody>
      </p:sp>
      <p:sp>
        <p:nvSpPr>
          <p:cNvPr id="12" name="TextBox 11">
            <a:extLst>
              <a:ext uri="{FF2B5EF4-FFF2-40B4-BE49-F238E27FC236}">
                <a16:creationId xmlns:a16="http://schemas.microsoft.com/office/drawing/2014/main" id="{A776AED5-A633-40D7-9471-4233C4370F70}"/>
              </a:ext>
            </a:extLst>
          </p:cNvPr>
          <p:cNvSpPr txBox="1"/>
          <p:nvPr/>
        </p:nvSpPr>
        <p:spPr>
          <a:xfrm>
            <a:off x="1837220" y="48197"/>
            <a:ext cx="1766112" cy="430887"/>
          </a:xfrm>
          <a:prstGeom prst="rect">
            <a:avLst/>
          </a:prstGeom>
          <a:noFill/>
        </p:spPr>
        <p:txBody>
          <a:bodyPr wrap="square" rtlCol="0">
            <a:spAutoFit/>
          </a:bodyPr>
          <a:lstStyle/>
          <a:p>
            <a:pPr algn="ctr"/>
            <a:r>
              <a:rPr lang="en-US" sz="1100" dirty="0">
                <a:solidFill>
                  <a:schemeClr val="bg1"/>
                </a:solidFill>
              </a:rPr>
              <a:t>Current reporting trends and drivers</a:t>
            </a:r>
            <a:endParaRPr lang="en-AU" sz="1100" dirty="0">
              <a:solidFill>
                <a:schemeClr val="bg1"/>
              </a:solidFill>
            </a:endParaRPr>
          </a:p>
        </p:txBody>
      </p:sp>
      <p:sp>
        <p:nvSpPr>
          <p:cNvPr id="13" name="TextBox 12">
            <a:extLst>
              <a:ext uri="{FF2B5EF4-FFF2-40B4-BE49-F238E27FC236}">
                <a16:creationId xmlns:a16="http://schemas.microsoft.com/office/drawing/2014/main" id="{1EBECE11-1053-4667-87B4-76CC78DFA9F6}"/>
              </a:ext>
            </a:extLst>
          </p:cNvPr>
          <p:cNvSpPr txBox="1"/>
          <p:nvPr/>
        </p:nvSpPr>
        <p:spPr>
          <a:xfrm>
            <a:off x="3683876" y="48197"/>
            <a:ext cx="1766112" cy="430887"/>
          </a:xfrm>
          <a:prstGeom prst="rect">
            <a:avLst/>
          </a:prstGeom>
          <a:noFill/>
        </p:spPr>
        <p:txBody>
          <a:bodyPr wrap="square" rtlCol="0">
            <a:spAutoFit/>
          </a:bodyPr>
          <a:lstStyle/>
          <a:p>
            <a:pPr algn="ctr"/>
            <a:r>
              <a:rPr lang="en-US" sz="1100" dirty="0">
                <a:solidFill>
                  <a:schemeClr val="bg1"/>
                </a:solidFill>
              </a:rPr>
              <a:t>Current assurance standards and the IAASB</a:t>
            </a:r>
            <a:endParaRPr lang="en-AU" sz="1100" dirty="0">
              <a:solidFill>
                <a:schemeClr val="bg1"/>
              </a:solidFill>
            </a:endParaRPr>
          </a:p>
        </p:txBody>
      </p:sp>
      <p:sp>
        <p:nvSpPr>
          <p:cNvPr id="15" name="TextBox 14">
            <a:extLst>
              <a:ext uri="{FF2B5EF4-FFF2-40B4-BE49-F238E27FC236}">
                <a16:creationId xmlns:a16="http://schemas.microsoft.com/office/drawing/2014/main" id="{03D284CA-E492-4DEC-8973-3DDEBCBB259B}"/>
              </a:ext>
            </a:extLst>
          </p:cNvPr>
          <p:cNvSpPr txBox="1"/>
          <p:nvPr/>
        </p:nvSpPr>
        <p:spPr>
          <a:xfrm>
            <a:off x="7380650" y="126015"/>
            <a:ext cx="1766112" cy="261610"/>
          </a:xfrm>
          <a:prstGeom prst="rect">
            <a:avLst/>
          </a:prstGeom>
          <a:noFill/>
        </p:spPr>
        <p:txBody>
          <a:bodyPr wrap="square" rtlCol="0">
            <a:spAutoFit/>
          </a:bodyPr>
          <a:lstStyle/>
          <a:p>
            <a:pPr algn="ctr"/>
            <a:r>
              <a:rPr lang="en-AU" sz="1100" b="1" dirty="0"/>
              <a:t>Conclusions</a:t>
            </a:r>
          </a:p>
        </p:txBody>
      </p:sp>
      <p:sp>
        <p:nvSpPr>
          <p:cNvPr id="28" name="Slide Number Placeholder 27">
            <a:extLst>
              <a:ext uri="{FF2B5EF4-FFF2-40B4-BE49-F238E27FC236}">
                <a16:creationId xmlns:a16="http://schemas.microsoft.com/office/drawing/2014/main" id="{11AFD8E8-E8E1-497B-A5B6-607B3846D5AE}"/>
              </a:ext>
            </a:extLst>
          </p:cNvPr>
          <p:cNvSpPr>
            <a:spLocks noGrp="1"/>
          </p:cNvSpPr>
          <p:nvPr>
            <p:ph type="sldNum" sz="quarter" idx="10"/>
          </p:nvPr>
        </p:nvSpPr>
        <p:spPr/>
        <p:txBody>
          <a:bodyPr/>
          <a:lstStyle/>
          <a:p>
            <a:pPr algn="ctr"/>
            <a:r>
              <a:rPr lang="en-AU" dirty="0"/>
              <a:t>38</a:t>
            </a:r>
          </a:p>
        </p:txBody>
      </p:sp>
      <p:sp>
        <p:nvSpPr>
          <p:cNvPr id="18" name="Content Placeholder 2">
            <a:extLst>
              <a:ext uri="{FF2B5EF4-FFF2-40B4-BE49-F238E27FC236}">
                <a16:creationId xmlns:a16="http://schemas.microsoft.com/office/drawing/2014/main" id="{1967C579-2F1C-42AF-9AE0-8C0D5A83CA77}"/>
              </a:ext>
            </a:extLst>
          </p:cNvPr>
          <p:cNvSpPr txBox="1">
            <a:spLocks/>
          </p:cNvSpPr>
          <p:nvPr/>
        </p:nvSpPr>
        <p:spPr>
          <a:xfrm>
            <a:off x="457200" y="1544168"/>
            <a:ext cx="8229600" cy="4748831"/>
          </a:xfrm>
          <a:prstGeom prst="rect">
            <a:avLst/>
          </a:prstGeom>
        </p:spPr>
        <p:txBody>
          <a:bodyPr>
            <a:noAutofit/>
          </a:bodyPr>
          <a:lst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a:lstStyle>
          <a:p>
            <a:pPr>
              <a:defRPr/>
            </a:pPr>
            <a:r>
              <a:rPr lang="en-AU" sz="2200" b="1" dirty="0"/>
              <a:t>Great area to undertake research </a:t>
            </a:r>
          </a:p>
          <a:p>
            <a:pPr marL="625475" lvl="1" indent="-368300">
              <a:buFont typeface="Calibri" panose="020F0502020204030204" pitchFamily="34" charset="0"/>
              <a:buChar char="-"/>
              <a:defRPr/>
            </a:pPr>
            <a:r>
              <a:rPr lang="en-AU" sz="2200" dirty="0"/>
              <a:t>Many large companies are producing these reports</a:t>
            </a:r>
          </a:p>
          <a:p>
            <a:pPr marL="625475" lvl="1" indent="-368300">
              <a:buFont typeface="Calibri" panose="020F0502020204030204" pitchFamily="34" charset="0"/>
              <a:buChar char="-"/>
              <a:defRPr/>
            </a:pPr>
            <a:r>
              <a:rPr lang="en-AU" sz="2200" dirty="0"/>
              <a:t>Many are assured, some are not (can more clearly identify Cost-Benefit of assurance, examine economic theory)</a:t>
            </a:r>
          </a:p>
          <a:p>
            <a:pPr marL="625475" lvl="1" indent="-368300">
              <a:buFont typeface="Calibri" panose="020F0502020204030204" pitchFamily="34" charset="0"/>
              <a:buChar char="-"/>
              <a:defRPr/>
            </a:pPr>
            <a:r>
              <a:rPr lang="en-AU" sz="2200" dirty="0"/>
              <a:t>If assured not necessarily by assurance profession</a:t>
            </a:r>
          </a:p>
          <a:p>
            <a:pPr marL="0" indent="0">
              <a:defRPr/>
            </a:pPr>
            <a:r>
              <a:rPr lang="en-AU" sz="2200" b="1" dirty="0"/>
              <a:t>  Many topic areas need better understanding. </a:t>
            </a:r>
            <a:r>
              <a:rPr lang="en-AU" sz="2200" dirty="0"/>
              <a:t>Examples include:</a:t>
            </a:r>
          </a:p>
          <a:p>
            <a:pPr marL="625475" lvl="1" indent="-342900">
              <a:buFont typeface="Calibri" panose="020F0502020204030204" pitchFamily="34" charset="0"/>
              <a:buChar char="-"/>
              <a:defRPr/>
            </a:pPr>
            <a:r>
              <a:rPr lang="en-AU" sz="2200" dirty="0"/>
              <a:t>Risk identification</a:t>
            </a:r>
          </a:p>
          <a:p>
            <a:pPr marL="625475" lvl="1" indent="-342900">
              <a:buFont typeface="Calibri" panose="020F0502020204030204" pitchFamily="34" charset="0"/>
              <a:buChar char="-"/>
              <a:defRPr/>
            </a:pPr>
            <a:r>
              <a:rPr lang="en-AU" sz="2200" dirty="0"/>
              <a:t>Materiality</a:t>
            </a:r>
          </a:p>
          <a:p>
            <a:pPr marL="625475" lvl="1" indent="-342900">
              <a:buFont typeface="Calibri" panose="020F0502020204030204" pitchFamily="34" charset="0"/>
              <a:buChar char="-"/>
              <a:defRPr/>
            </a:pPr>
            <a:r>
              <a:rPr lang="en-AU" sz="2200" dirty="0"/>
              <a:t>Evidence-gathering procedures</a:t>
            </a:r>
          </a:p>
          <a:p>
            <a:pPr marL="0" indent="0">
              <a:defRPr/>
            </a:pPr>
            <a:r>
              <a:rPr lang="en-AU" sz="2200" b="1" dirty="0"/>
              <a:t>  Need to identify consequences. </a:t>
            </a:r>
          </a:p>
          <a:p>
            <a:pPr marL="642938" lvl="1" indent="-342900">
              <a:buFont typeface="Calibri" panose="020F0502020204030204" pitchFamily="34" charset="0"/>
              <a:buChar char="-"/>
              <a:defRPr/>
            </a:pPr>
            <a:r>
              <a:rPr lang="en-AU" sz="2200" dirty="0"/>
              <a:t>Does assurance, type of assurance, have an impact?</a:t>
            </a:r>
          </a:p>
          <a:p>
            <a:pPr marL="0" indent="0">
              <a:defRPr/>
            </a:pPr>
            <a:r>
              <a:rPr lang="en-AU" sz="2200" b="1" dirty="0"/>
              <a:t>  Ability to impact standard-setting + audit firm procedures</a:t>
            </a:r>
          </a:p>
        </p:txBody>
      </p:sp>
      <p:sp>
        <p:nvSpPr>
          <p:cNvPr id="16" name="TextBox 15">
            <a:extLst>
              <a:ext uri="{FF2B5EF4-FFF2-40B4-BE49-F238E27FC236}">
                <a16:creationId xmlns:a16="http://schemas.microsoft.com/office/drawing/2014/main" id="{8D28EDD2-01EC-4EB4-B93B-D49D920E6828}"/>
              </a:ext>
            </a:extLst>
          </p:cNvPr>
          <p:cNvSpPr txBox="1"/>
          <p:nvPr/>
        </p:nvSpPr>
        <p:spPr>
          <a:xfrm>
            <a:off x="5528926" y="132835"/>
            <a:ext cx="1766112" cy="261610"/>
          </a:xfrm>
          <a:prstGeom prst="rect">
            <a:avLst/>
          </a:prstGeom>
          <a:noFill/>
        </p:spPr>
        <p:txBody>
          <a:bodyPr wrap="square" rtlCol="0">
            <a:spAutoFit/>
          </a:bodyPr>
          <a:lstStyle/>
          <a:p>
            <a:pPr algn="ctr"/>
            <a:r>
              <a:rPr lang="en-AU" sz="1100" dirty="0">
                <a:solidFill>
                  <a:schemeClr val="bg1"/>
                </a:solidFill>
              </a:rPr>
              <a:t>NFI assurance research</a:t>
            </a:r>
          </a:p>
        </p:txBody>
      </p:sp>
    </p:spTree>
    <p:extLst>
      <p:ext uri="{BB962C8B-B14F-4D97-AF65-F5344CB8AC3E}">
        <p14:creationId xmlns:p14="http://schemas.microsoft.com/office/powerpoint/2010/main" val="1865711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37B60-7D33-4B37-BB56-717BEA2B2CB1}"/>
              </a:ext>
            </a:extLst>
          </p:cNvPr>
          <p:cNvSpPr>
            <a:spLocks noGrp="1"/>
          </p:cNvSpPr>
          <p:nvPr>
            <p:ph type="title"/>
          </p:nvPr>
        </p:nvSpPr>
        <p:spPr>
          <a:xfrm>
            <a:off x="113466" y="835291"/>
            <a:ext cx="8897045" cy="909897"/>
          </a:xfrm>
        </p:spPr>
        <p:txBody>
          <a:bodyPr>
            <a:noAutofit/>
          </a:bodyPr>
          <a:lstStyle/>
          <a:p>
            <a:r>
              <a:rPr kumimoji="0" lang="en-AU" altLang="zh-CN" sz="2800" b="1" dirty="0">
                <a:solidFill>
                  <a:srgbClr val="85293F"/>
                </a:solidFill>
                <a:ea typeface="ＭＳ Ｐゴシック" panose="020B0600070205080204" pitchFamily="34" charset="-128"/>
              </a:rPr>
              <a:t>Issue: Is current corporate reporting fit for purpose?</a:t>
            </a:r>
            <a:endParaRPr lang="en-AU" sz="2800" dirty="0"/>
          </a:p>
        </p:txBody>
      </p:sp>
      <p:sp>
        <p:nvSpPr>
          <p:cNvPr id="5" name="Rectangle: Top Corners Rounded 4">
            <a:extLst>
              <a:ext uri="{FF2B5EF4-FFF2-40B4-BE49-F238E27FC236}">
                <a16:creationId xmlns:a16="http://schemas.microsoft.com/office/drawing/2014/main" id="{976166BA-9E91-4F09-B175-BAC074499F70}"/>
              </a:ext>
            </a:extLst>
          </p:cNvPr>
          <p:cNvSpPr/>
          <p:nvPr/>
        </p:nvSpPr>
        <p:spPr>
          <a:xfrm flipV="1">
            <a:off x="0" y="0"/>
            <a:ext cx="1766112" cy="527282"/>
          </a:xfrm>
          <a:prstGeom prst="round2SameRect">
            <a:avLst/>
          </a:prstGeom>
          <a:solidFill>
            <a:srgbClr val="ED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Top Corners Rounded 5">
            <a:extLst>
              <a:ext uri="{FF2B5EF4-FFF2-40B4-BE49-F238E27FC236}">
                <a16:creationId xmlns:a16="http://schemas.microsoft.com/office/drawing/2014/main" id="{8145B83F-AA41-4702-9BBA-1C0466658298}"/>
              </a:ext>
            </a:extLst>
          </p:cNvPr>
          <p:cNvSpPr/>
          <p:nvPr/>
        </p:nvSpPr>
        <p:spPr>
          <a:xfrm flipV="1">
            <a:off x="183722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Top Corners Rounded 7">
            <a:extLst>
              <a:ext uri="{FF2B5EF4-FFF2-40B4-BE49-F238E27FC236}">
                <a16:creationId xmlns:a16="http://schemas.microsoft.com/office/drawing/2014/main" id="{9F1AC498-D0DE-4B47-85D0-2AFBB2CEA4B5}"/>
              </a:ext>
            </a:extLst>
          </p:cNvPr>
          <p:cNvSpPr/>
          <p:nvPr/>
        </p:nvSpPr>
        <p:spPr>
          <a:xfrm flipV="1">
            <a:off x="3674440" y="-6821"/>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Top Corners Rounded 8">
            <a:extLst>
              <a:ext uri="{FF2B5EF4-FFF2-40B4-BE49-F238E27FC236}">
                <a16:creationId xmlns:a16="http://schemas.microsoft.com/office/drawing/2014/main" id="{3A77B8AB-4509-4AE7-BCB2-E5BDC8EC127D}"/>
              </a:ext>
            </a:extLst>
          </p:cNvPr>
          <p:cNvSpPr/>
          <p:nvPr/>
        </p:nvSpPr>
        <p:spPr>
          <a:xfrm flipV="1">
            <a:off x="5526164"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Top Corners Rounded 9">
            <a:extLst>
              <a:ext uri="{FF2B5EF4-FFF2-40B4-BE49-F238E27FC236}">
                <a16:creationId xmlns:a16="http://schemas.microsoft.com/office/drawing/2014/main" id="{3335E762-9AEC-440B-B70C-0DC4DA5B9D6A}"/>
              </a:ext>
            </a:extLst>
          </p:cNvPr>
          <p:cNvSpPr/>
          <p:nvPr/>
        </p:nvSpPr>
        <p:spPr>
          <a:xfrm flipV="1">
            <a:off x="7377888"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E660B146-DDCE-4691-A99B-40AA1A7BA9D6}"/>
              </a:ext>
            </a:extLst>
          </p:cNvPr>
          <p:cNvSpPr txBox="1"/>
          <p:nvPr/>
        </p:nvSpPr>
        <p:spPr>
          <a:xfrm>
            <a:off x="0" y="48197"/>
            <a:ext cx="1766112" cy="430887"/>
          </a:xfrm>
          <a:prstGeom prst="rect">
            <a:avLst/>
          </a:prstGeom>
          <a:noFill/>
        </p:spPr>
        <p:txBody>
          <a:bodyPr wrap="square" rtlCol="0">
            <a:spAutoFit/>
          </a:bodyPr>
          <a:lstStyle/>
          <a:p>
            <a:pPr algn="ctr"/>
            <a:r>
              <a:rPr lang="en-AU" sz="1100" b="1" dirty="0"/>
              <a:t>Developing credibility and trust</a:t>
            </a:r>
          </a:p>
        </p:txBody>
      </p:sp>
      <p:sp>
        <p:nvSpPr>
          <p:cNvPr id="12" name="TextBox 11">
            <a:extLst>
              <a:ext uri="{FF2B5EF4-FFF2-40B4-BE49-F238E27FC236}">
                <a16:creationId xmlns:a16="http://schemas.microsoft.com/office/drawing/2014/main" id="{A776AED5-A633-40D7-9471-4233C4370F70}"/>
              </a:ext>
            </a:extLst>
          </p:cNvPr>
          <p:cNvSpPr txBox="1"/>
          <p:nvPr/>
        </p:nvSpPr>
        <p:spPr>
          <a:xfrm>
            <a:off x="1837220" y="48197"/>
            <a:ext cx="1766112" cy="430887"/>
          </a:xfrm>
          <a:prstGeom prst="rect">
            <a:avLst/>
          </a:prstGeom>
          <a:noFill/>
        </p:spPr>
        <p:txBody>
          <a:bodyPr wrap="square" rtlCol="0">
            <a:spAutoFit/>
          </a:bodyPr>
          <a:lstStyle/>
          <a:p>
            <a:pPr algn="ctr"/>
            <a:r>
              <a:rPr lang="en-US" sz="1100" dirty="0">
                <a:solidFill>
                  <a:schemeClr val="bg1"/>
                </a:solidFill>
              </a:rPr>
              <a:t>Current reporting trends and drivers</a:t>
            </a:r>
            <a:endParaRPr lang="en-AU" sz="1100" dirty="0">
              <a:solidFill>
                <a:schemeClr val="bg1"/>
              </a:solidFill>
            </a:endParaRPr>
          </a:p>
        </p:txBody>
      </p:sp>
      <p:sp>
        <p:nvSpPr>
          <p:cNvPr id="13" name="TextBox 12">
            <a:extLst>
              <a:ext uri="{FF2B5EF4-FFF2-40B4-BE49-F238E27FC236}">
                <a16:creationId xmlns:a16="http://schemas.microsoft.com/office/drawing/2014/main" id="{1EBECE11-1053-4667-87B4-76CC78DFA9F6}"/>
              </a:ext>
            </a:extLst>
          </p:cNvPr>
          <p:cNvSpPr txBox="1"/>
          <p:nvPr/>
        </p:nvSpPr>
        <p:spPr>
          <a:xfrm>
            <a:off x="3683876" y="48197"/>
            <a:ext cx="1766112" cy="430887"/>
          </a:xfrm>
          <a:prstGeom prst="rect">
            <a:avLst/>
          </a:prstGeom>
          <a:noFill/>
        </p:spPr>
        <p:txBody>
          <a:bodyPr wrap="square" rtlCol="0">
            <a:spAutoFit/>
          </a:bodyPr>
          <a:lstStyle/>
          <a:p>
            <a:pPr algn="ctr"/>
            <a:r>
              <a:rPr lang="en-US" sz="1100" dirty="0">
                <a:solidFill>
                  <a:schemeClr val="bg1"/>
                </a:solidFill>
              </a:rPr>
              <a:t>Current assurance standards and the IAASB</a:t>
            </a:r>
            <a:endParaRPr lang="en-AU" sz="1100" dirty="0">
              <a:solidFill>
                <a:schemeClr val="bg1"/>
              </a:solidFill>
            </a:endParaRPr>
          </a:p>
        </p:txBody>
      </p:sp>
      <p:sp>
        <p:nvSpPr>
          <p:cNvPr id="14" name="TextBox 13">
            <a:extLst>
              <a:ext uri="{FF2B5EF4-FFF2-40B4-BE49-F238E27FC236}">
                <a16:creationId xmlns:a16="http://schemas.microsoft.com/office/drawing/2014/main" id="{72DE11E3-DD4C-4C20-A663-DF0421166683}"/>
              </a:ext>
            </a:extLst>
          </p:cNvPr>
          <p:cNvSpPr txBox="1"/>
          <p:nvPr/>
        </p:nvSpPr>
        <p:spPr>
          <a:xfrm>
            <a:off x="5528926" y="132835"/>
            <a:ext cx="1766112" cy="261610"/>
          </a:xfrm>
          <a:prstGeom prst="rect">
            <a:avLst/>
          </a:prstGeom>
          <a:noFill/>
        </p:spPr>
        <p:txBody>
          <a:bodyPr wrap="square" rtlCol="0">
            <a:spAutoFit/>
          </a:bodyPr>
          <a:lstStyle/>
          <a:p>
            <a:pPr algn="ctr"/>
            <a:r>
              <a:rPr lang="en-AU" sz="1100" dirty="0">
                <a:solidFill>
                  <a:schemeClr val="bg1"/>
                </a:solidFill>
              </a:rPr>
              <a:t>NFI assurance research</a:t>
            </a:r>
          </a:p>
        </p:txBody>
      </p:sp>
      <p:sp>
        <p:nvSpPr>
          <p:cNvPr id="15" name="TextBox 14">
            <a:extLst>
              <a:ext uri="{FF2B5EF4-FFF2-40B4-BE49-F238E27FC236}">
                <a16:creationId xmlns:a16="http://schemas.microsoft.com/office/drawing/2014/main" id="{03D284CA-E492-4DEC-8973-3DDEBCBB259B}"/>
              </a:ext>
            </a:extLst>
          </p:cNvPr>
          <p:cNvSpPr txBox="1"/>
          <p:nvPr/>
        </p:nvSpPr>
        <p:spPr>
          <a:xfrm>
            <a:off x="7380650" y="126015"/>
            <a:ext cx="1766112" cy="261610"/>
          </a:xfrm>
          <a:prstGeom prst="rect">
            <a:avLst/>
          </a:prstGeom>
          <a:noFill/>
        </p:spPr>
        <p:txBody>
          <a:bodyPr wrap="square" rtlCol="0">
            <a:spAutoFit/>
          </a:bodyPr>
          <a:lstStyle/>
          <a:p>
            <a:pPr algn="ctr"/>
            <a:r>
              <a:rPr lang="en-AU" sz="1100" dirty="0">
                <a:solidFill>
                  <a:schemeClr val="bg1"/>
                </a:solidFill>
              </a:rPr>
              <a:t>Conclusions</a:t>
            </a:r>
          </a:p>
        </p:txBody>
      </p:sp>
      <p:sp>
        <p:nvSpPr>
          <p:cNvPr id="17" name="矩形 8">
            <a:extLst>
              <a:ext uri="{FF2B5EF4-FFF2-40B4-BE49-F238E27FC236}">
                <a16:creationId xmlns:a16="http://schemas.microsoft.com/office/drawing/2014/main" id="{F538CAAC-A903-45DA-9FDA-84DB6A5A58F9}"/>
              </a:ext>
            </a:extLst>
          </p:cNvPr>
          <p:cNvSpPr>
            <a:spLocks noChangeArrowheads="1"/>
          </p:cNvSpPr>
          <p:nvPr/>
        </p:nvSpPr>
        <p:spPr bwMode="auto">
          <a:xfrm>
            <a:off x="4948275" y="2320002"/>
            <a:ext cx="3527425" cy="1655763"/>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pitchFamily="34" charset="0"/>
                <a:ea typeface="ＭＳ Ｐゴシック" pitchFamily="34" charset="-128"/>
              </a:defRPr>
            </a:lvl1pPr>
            <a:lvl2pPr marL="742950" indent="-285750">
              <a:defRPr kumimoji="1" sz="2400">
                <a:solidFill>
                  <a:schemeClr val="tx1"/>
                </a:solidFill>
                <a:latin typeface="Arial" pitchFamily="34" charset="0"/>
                <a:ea typeface="ＭＳ Ｐゴシック" pitchFamily="34" charset="-128"/>
              </a:defRPr>
            </a:lvl2pPr>
            <a:lvl3pPr marL="1143000" indent="-228600">
              <a:defRPr kumimoji="1" sz="2400">
                <a:solidFill>
                  <a:schemeClr val="tx1"/>
                </a:solidFill>
                <a:latin typeface="Arial" pitchFamily="34" charset="0"/>
                <a:ea typeface="ＭＳ Ｐゴシック" pitchFamily="34" charset="-128"/>
              </a:defRPr>
            </a:lvl3pPr>
            <a:lvl4pPr marL="1600200" indent="-228600">
              <a:defRPr kumimoji="1" sz="2400">
                <a:solidFill>
                  <a:schemeClr val="tx1"/>
                </a:solidFill>
                <a:latin typeface="Arial" pitchFamily="34" charset="0"/>
                <a:ea typeface="ＭＳ Ｐゴシック" pitchFamily="34" charset="-128"/>
              </a:defRPr>
            </a:lvl4pPr>
            <a:lvl5pPr marL="2057400" indent="-228600">
              <a:defRPr kumimoji="1"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2400">
                <a:solidFill>
                  <a:schemeClr val="tx1"/>
                </a:solidFill>
                <a:latin typeface="Arial" pitchFamily="34" charset="0"/>
                <a:ea typeface="ＭＳ Ｐゴシック" pitchFamily="34" charset="-128"/>
              </a:defRPr>
            </a:lvl9pPr>
          </a:lstStyle>
          <a:p>
            <a:pPr algn="ctr">
              <a:lnSpc>
                <a:spcPct val="150000"/>
              </a:lnSpc>
              <a:spcBef>
                <a:spcPct val="20000"/>
              </a:spcBef>
              <a:defRPr/>
            </a:pPr>
            <a:endParaRPr kumimoji="0" lang="en-AU" altLang="zh-CN" sz="1200" dirty="0">
              <a:solidFill>
                <a:srgbClr val="000000"/>
              </a:solidFill>
              <a:latin typeface="Sommet Bold" pitchFamily="50" charset="0"/>
            </a:endParaRPr>
          </a:p>
          <a:p>
            <a:pPr algn="ctr">
              <a:lnSpc>
                <a:spcPct val="150000"/>
              </a:lnSpc>
              <a:spcBef>
                <a:spcPct val="20000"/>
              </a:spcBef>
              <a:defRPr/>
            </a:pPr>
            <a:endParaRPr kumimoji="0" lang="en-AU" altLang="zh-CN" sz="1200" dirty="0">
              <a:solidFill>
                <a:srgbClr val="000000"/>
              </a:solidFill>
              <a:latin typeface="Sommet Bold" pitchFamily="50" charset="0"/>
            </a:endParaRPr>
          </a:p>
          <a:p>
            <a:pPr algn="ctr">
              <a:lnSpc>
                <a:spcPct val="150000"/>
              </a:lnSpc>
              <a:spcBef>
                <a:spcPct val="20000"/>
              </a:spcBef>
              <a:defRPr/>
            </a:pPr>
            <a:endParaRPr kumimoji="0" lang="en-AU" altLang="zh-CN" sz="1200" dirty="0">
              <a:solidFill>
                <a:srgbClr val="000000"/>
              </a:solidFill>
              <a:latin typeface="Sommet Bold" pitchFamily="50" charset="0"/>
            </a:endParaRPr>
          </a:p>
          <a:p>
            <a:pPr algn="ctr">
              <a:spcBef>
                <a:spcPct val="20000"/>
              </a:spcBef>
              <a:defRPr/>
            </a:pPr>
            <a:r>
              <a:rPr kumimoji="0" lang="en-AU" altLang="zh-CN" sz="1600" b="1" dirty="0">
                <a:solidFill>
                  <a:srgbClr val="000000"/>
                </a:solidFill>
              </a:rPr>
              <a:t>Current reporting process: narrow, cluttered, siloed, short-term focussed</a:t>
            </a:r>
            <a:endParaRPr lang="zh-CN" altLang="en-US" sz="1600" b="1" dirty="0">
              <a:solidFill>
                <a:srgbClr val="000000"/>
              </a:solidFill>
            </a:endParaRPr>
          </a:p>
        </p:txBody>
      </p:sp>
      <p:sp>
        <p:nvSpPr>
          <p:cNvPr id="18" name="矩形 9">
            <a:extLst>
              <a:ext uri="{FF2B5EF4-FFF2-40B4-BE49-F238E27FC236}">
                <a16:creationId xmlns:a16="http://schemas.microsoft.com/office/drawing/2014/main" id="{D07773F3-F8DC-42DA-972A-C7BA9EFFDFF3}"/>
              </a:ext>
            </a:extLst>
          </p:cNvPr>
          <p:cNvSpPr>
            <a:spLocks noChangeArrowheads="1"/>
          </p:cNvSpPr>
          <p:nvPr/>
        </p:nvSpPr>
        <p:spPr bwMode="auto">
          <a:xfrm>
            <a:off x="4948275" y="4477555"/>
            <a:ext cx="3527425" cy="1368425"/>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pitchFamily="34" charset="0"/>
                <a:ea typeface="ＭＳ Ｐゴシック" pitchFamily="34" charset="-128"/>
              </a:defRPr>
            </a:lvl1pPr>
            <a:lvl2pPr marL="742950" indent="-285750">
              <a:defRPr kumimoji="1" sz="2400">
                <a:solidFill>
                  <a:schemeClr val="tx1"/>
                </a:solidFill>
                <a:latin typeface="Arial" pitchFamily="34" charset="0"/>
                <a:ea typeface="ＭＳ Ｐゴシック" pitchFamily="34" charset="-128"/>
              </a:defRPr>
            </a:lvl2pPr>
            <a:lvl3pPr marL="1143000" indent="-228600">
              <a:defRPr kumimoji="1" sz="2400">
                <a:solidFill>
                  <a:schemeClr val="tx1"/>
                </a:solidFill>
                <a:latin typeface="Arial" pitchFamily="34" charset="0"/>
                <a:ea typeface="ＭＳ Ｐゴシック" pitchFamily="34" charset="-128"/>
              </a:defRPr>
            </a:lvl3pPr>
            <a:lvl4pPr marL="1600200" indent="-228600">
              <a:defRPr kumimoji="1" sz="2400">
                <a:solidFill>
                  <a:schemeClr val="tx1"/>
                </a:solidFill>
                <a:latin typeface="Arial" pitchFamily="34" charset="0"/>
                <a:ea typeface="ＭＳ Ｐゴシック" pitchFamily="34" charset="-128"/>
              </a:defRPr>
            </a:lvl4pPr>
            <a:lvl5pPr marL="2057400" indent="-228600">
              <a:defRPr kumimoji="1"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2400">
                <a:solidFill>
                  <a:schemeClr val="tx1"/>
                </a:solidFill>
                <a:latin typeface="Arial" pitchFamily="34" charset="0"/>
                <a:ea typeface="ＭＳ Ｐゴシック" pitchFamily="34" charset="-128"/>
              </a:defRPr>
            </a:lvl9pPr>
          </a:lstStyle>
          <a:p>
            <a:pPr algn="ctr">
              <a:defRPr/>
            </a:pPr>
            <a:endParaRPr kumimoji="0" lang="en-AU" altLang="zh-CN" sz="1200" dirty="0">
              <a:latin typeface="Sommet Bold" pitchFamily="50" charset="0"/>
            </a:endParaRPr>
          </a:p>
          <a:p>
            <a:pPr algn="ctr">
              <a:defRPr/>
            </a:pPr>
            <a:endParaRPr kumimoji="0" lang="en-AU" altLang="zh-CN" sz="1200" dirty="0">
              <a:latin typeface="Sommet Bold" pitchFamily="50" charset="0"/>
            </a:endParaRPr>
          </a:p>
          <a:p>
            <a:pPr algn="ctr">
              <a:defRPr/>
            </a:pPr>
            <a:endParaRPr kumimoji="0" lang="en-AU" altLang="zh-CN" sz="1200" dirty="0">
              <a:latin typeface="Sommet Bold" pitchFamily="50" charset="0"/>
            </a:endParaRPr>
          </a:p>
          <a:p>
            <a:pPr algn="ctr">
              <a:defRPr/>
            </a:pPr>
            <a:endParaRPr kumimoji="0" lang="en-AU" altLang="zh-CN" sz="1200" dirty="0">
              <a:latin typeface="Sommet Bold" pitchFamily="50" charset="0"/>
            </a:endParaRPr>
          </a:p>
          <a:p>
            <a:pPr algn="ctr">
              <a:defRPr/>
            </a:pPr>
            <a:r>
              <a:rPr kumimoji="0" lang="en-AU" altLang="zh-CN" sz="1600" b="1" dirty="0">
                <a:solidFill>
                  <a:srgbClr val="000000"/>
                </a:solidFill>
              </a:rPr>
              <a:t>Management decision-making NOT undertaken on complete information set</a:t>
            </a:r>
            <a:endParaRPr lang="zh-CN" altLang="en-US" sz="1600" b="1" dirty="0">
              <a:solidFill>
                <a:srgbClr val="000000"/>
              </a:solidFill>
            </a:endParaRPr>
          </a:p>
        </p:txBody>
      </p:sp>
      <p:sp>
        <p:nvSpPr>
          <p:cNvPr id="19" name="矩形 10">
            <a:extLst>
              <a:ext uri="{FF2B5EF4-FFF2-40B4-BE49-F238E27FC236}">
                <a16:creationId xmlns:a16="http://schemas.microsoft.com/office/drawing/2014/main" id="{96BE372C-4F9D-41C9-ABB8-4D70D355AAE4}"/>
              </a:ext>
            </a:extLst>
          </p:cNvPr>
          <p:cNvSpPr>
            <a:spLocks noChangeArrowheads="1"/>
          </p:cNvSpPr>
          <p:nvPr/>
        </p:nvSpPr>
        <p:spPr bwMode="auto">
          <a:xfrm>
            <a:off x="668300" y="4215890"/>
            <a:ext cx="3527425" cy="1724026"/>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pitchFamily="34" charset="0"/>
                <a:ea typeface="ＭＳ Ｐゴシック" pitchFamily="34" charset="-128"/>
              </a:defRPr>
            </a:lvl1pPr>
            <a:lvl2pPr marL="742950" indent="-285750">
              <a:defRPr kumimoji="1" sz="2400">
                <a:solidFill>
                  <a:schemeClr val="tx1"/>
                </a:solidFill>
                <a:latin typeface="Arial" pitchFamily="34" charset="0"/>
                <a:ea typeface="ＭＳ Ｐゴシック" pitchFamily="34" charset="-128"/>
              </a:defRPr>
            </a:lvl2pPr>
            <a:lvl3pPr marL="1143000" indent="-228600">
              <a:defRPr kumimoji="1" sz="2400">
                <a:solidFill>
                  <a:schemeClr val="tx1"/>
                </a:solidFill>
                <a:latin typeface="Arial" pitchFamily="34" charset="0"/>
                <a:ea typeface="ＭＳ Ｐゴシック" pitchFamily="34" charset="-128"/>
              </a:defRPr>
            </a:lvl3pPr>
            <a:lvl4pPr marL="1600200" indent="-228600">
              <a:defRPr kumimoji="1" sz="2400">
                <a:solidFill>
                  <a:schemeClr val="tx1"/>
                </a:solidFill>
                <a:latin typeface="Arial" pitchFamily="34" charset="0"/>
                <a:ea typeface="ＭＳ Ｐゴシック" pitchFamily="34" charset="-128"/>
              </a:defRPr>
            </a:lvl4pPr>
            <a:lvl5pPr marL="2057400" indent="-228600">
              <a:defRPr kumimoji="1"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2400">
                <a:solidFill>
                  <a:schemeClr val="tx1"/>
                </a:solidFill>
                <a:latin typeface="Arial" pitchFamily="34" charset="0"/>
                <a:ea typeface="ＭＳ Ｐゴシック" pitchFamily="34" charset="-128"/>
              </a:defRPr>
            </a:lvl9pPr>
          </a:lstStyle>
          <a:p>
            <a:pPr algn="ctr">
              <a:defRPr/>
            </a:pPr>
            <a:endParaRPr kumimoji="0" lang="en-AU" altLang="zh-CN" sz="1200" dirty="0">
              <a:solidFill>
                <a:srgbClr val="000000"/>
              </a:solidFill>
              <a:latin typeface="Sommet Bold" pitchFamily="50" charset="0"/>
            </a:endParaRPr>
          </a:p>
          <a:p>
            <a:pPr algn="ctr">
              <a:defRPr/>
            </a:pPr>
            <a:endParaRPr kumimoji="0" lang="en-AU" altLang="zh-CN" sz="1200" dirty="0">
              <a:solidFill>
                <a:srgbClr val="000000"/>
              </a:solidFill>
              <a:latin typeface="Sommet Bold" pitchFamily="50" charset="0"/>
            </a:endParaRPr>
          </a:p>
          <a:p>
            <a:pPr algn="ctr">
              <a:defRPr/>
            </a:pPr>
            <a:endParaRPr kumimoji="0" lang="en-AU" altLang="zh-CN" sz="1200" dirty="0">
              <a:solidFill>
                <a:srgbClr val="000000"/>
              </a:solidFill>
              <a:latin typeface="Sommet Bold" pitchFamily="50" charset="0"/>
            </a:endParaRPr>
          </a:p>
          <a:p>
            <a:pPr algn="ctr">
              <a:defRPr/>
            </a:pPr>
            <a:endParaRPr kumimoji="0" lang="en-AU" altLang="zh-CN" sz="1200" dirty="0">
              <a:solidFill>
                <a:srgbClr val="000000"/>
              </a:solidFill>
              <a:latin typeface="Sommet Bold" pitchFamily="50" charset="0"/>
            </a:endParaRPr>
          </a:p>
          <a:p>
            <a:pPr algn="ctr">
              <a:defRPr/>
            </a:pPr>
            <a:endParaRPr kumimoji="0" lang="en-AU" altLang="zh-CN" sz="1200" dirty="0">
              <a:solidFill>
                <a:srgbClr val="000000"/>
              </a:solidFill>
              <a:latin typeface="Sommet Bold" pitchFamily="50" charset="0"/>
            </a:endParaRPr>
          </a:p>
          <a:p>
            <a:pPr algn="ctr">
              <a:defRPr/>
            </a:pPr>
            <a:endParaRPr kumimoji="0" lang="en-AU" altLang="zh-CN" sz="1200" dirty="0">
              <a:solidFill>
                <a:srgbClr val="000000"/>
              </a:solidFill>
              <a:latin typeface="Sommet Bold" pitchFamily="50" charset="0"/>
            </a:endParaRPr>
          </a:p>
          <a:p>
            <a:pPr algn="ctr">
              <a:defRPr/>
            </a:pPr>
            <a:endParaRPr kumimoji="0" lang="en-AU" altLang="zh-CN" sz="1200" dirty="0">
              <a:solidFill>
                <a:srgbClr val="000000"/>
              </a:solidFill>
              <a:latin typeface="Sommet Bold" pitchFamily="50" charset="0"/>
            </a:endParaRPr>
          </a:p>
          <a:p>
            <a:pPr algn="ctr">
              <a:defRPr/>
            </a:pPr>
            <a:r>
              <a:rPr kumimoji="0" lang="en-AU" altLang="zh-CN" sz="1600" b="1" dirty="0">
                <a:solidFill>
                  <a:srgbClr val="000000"/>
                </a:solidFill>
              </a:rPr>
              <a:t>Many NFI reports are NOT integrated with annual report, and do not meet all information needs</a:t>
            </a:r>
          </a:p>
          <a:p>
            <a:pPr algn="ctr">
              <a:defRPr/>
            </a:pPr>
            <a:endParaRPr lang="zh-CN" altLang="en-US" dirty="0">
              <a:solidFill>
                <a:srgbClr val="FFFFFF"/>
              </a:solidFill>
            </a:endParaRPr>
          </a:p>
        </p:txBody>
      </p:sp>
      <p:sp>
        <p:nvSpPr>
          <p:cNvPr id="20" name="矩形 16">
            <a:extLst>
              <a:ext uri="{FF2B5EF4-FFF2-40B4-BE49-F238E27FC236}">
                <a16:creationId xmlns:a16="http://schemas.microsoft.com/office/drawing/2014/main" id="{82CEDBF4-E3B8-409D-A0E8-4E669A9CAB6E}"/>
              </a:ext>
            </a:extLst>
          </p:cNvPr>
          <p:cNvSpPr>
            <a:spLocks noChangeArrowheads="1"/>
          </p:cNvSpPr>
          <p:nvPr/>
        </p:nvSpPr>
        <p:spPr bwMode="auto">
          <a:xfrm>
            <a:off x="668300" y="2246978"/>
            <a:ext cx="3529012" cy="1728787"/>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pitchFamily="34" charset="0"/>
                <a:ea typeface="ＭＳ Ｐゴシック" pitchFamily="34" charset="-128"/>
              </a:defRPr>
            </a:lvl1pPr>
            <a:lvl2pPr marL="742950" indent="-285750">
              <a:defRPr kumimoji="1" sz="2400">
                <a:solidFill>
                  <a:schemeClr val="tx1"/>
                </a:solidFill>
                <a:latin typeface="Arial" pitchFamily="34" charset="0"/>
                <a:ea typeface="ＭＳ Ｐゴシック" pitchFamily="34" charset="-128"/>
              </a:defRPr>
            </a:lvl2pPr>
            <a:lvl3pPr marL="1143000" indent="-228600">
              <a:defRPr kumimoji="1" sz="2400">
                <a:solidFill>
                  <a:schemeClr val="tx1"/>
                </a:solidFill>
                <a:latin typeface="Arial" pitchFamily="34" charset="0"/>
                <a:ea typeface="ＭＳ Ｐゴシック" pitchFamily="34" charset="-128"/>
              </a:defRPr>
            </a:lvl3pPr>
            <a:lvl4pPr marL="1600200" indent="-228600">
              <a:defRPr kumimoji="1" sz="2400">
                <a:solidFill>
                  <a:schemeClr val="tx1"/>
                </a:solidFill>
                <a:latin typeface="Arial" pitchFamily="34" charset="0"/>
                <a:ea typeface="ＭＳ Ｐゴシック" pitchFamily="34" charset="-128"/>
              </a:defRPr>
            </a:lvl4pPr>
            <a:lvl5pPr marL="2057400" indent="-228600">
              <a:defRPr kumimoji="1"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2400">
                <a:solidFill>
                  <a:schemeClr val="tx1"/>
                </a:solidFill>
                <a:latin typeface="Arial" pitchFamily="34" charset="0"/>
                <a:ea typeface="ＭＳ Ｐゴシック" pitchFamily="34" charset="-128"/>
              </a:defRPr>
            </a:lvl9pPr>
          </a:lstStyle>
          <a:p>
            <a:pPr algn="ctr">
              <a:defRPr/>
            </a:pPr>
            <a:endParaRPr kumimoji="0" lang="en-AU" altLang="zh-CN" sz="1200" dirty="0">
              <a:solidFill>
                <a:srgbClr val="000000"/>
              </a:solidFill>
              <a:latin typeface="Sommet Bold" pitchFamily="50" charset="0"/>
            </a:endParaRPr>
          </a:p>
          <a:p>
            <a:pPr algn="ctr">
              <a:defRPr/>
            </a:pPr>
            <a:endParaRPr kumimoji="0" lang="en-AU" altLang="zh-CN" sz="1200" dirty="0">
              <a:solidFill>
                <a:srgbClr val="000000"/>
              </a:solidFill>
              <a:latin typeface="Sommet Bold" pitchFamily="50" charset="0"/>
            </a:endParaRPr>
          </a:p>
          <a:p>
            <a:pPr algn="ctr">
              <a:defRPr/>
            </a:pPr>
            <a:endParaRPr kumimoji="0" lang="en-AU" altLang="zh-CN" sz="1200" dirty="0">
              <a:solidFill>
                <a:srgbClr val="000000"/>
              </a:solidFill>
              <a:latin typeface="Sommet Bold" pitchFamily="50" charset="0"/>
            </a:endParaRPr>
          </a:p>
          <a:p>
            <a:pPr algn="ctr">
              <a:defRPr/>
            </a:pPr>
            <a:endParaRPr kumimoji="0" lang="en-AU" altLang="zh-CN" sz="1200" dirty="0">
              <a:solidFill>
                <a:srgbClr val="000000"/>
              </a:solidFill>
              <a:latin typeface="Sommet Bold" pitchFamily="50" charset="0"/>
            </a:endParaRPr>
          </a:p>
          <a:p>
            <a:pPr algn="ctr">
              <a:defRPr/>
            </a:pPr>
            <a:endParaRPr kumimoji="0" lang="en-AU" altLang="zh-CN" sz="1200" dirty="0">
              <a:solidFill>
                <a:srgbClr val="000000"/>
              </a:solidFill>
              <a:latin typeface="Sommet Bold" pitchFamily="50" charset="0"/>
            </a:endParaRPr>
          </a:p>
          <a:p>
            <a:pPr algn="ctr">
              <a:defRPr/>
            </a:pPr>
            <a:endParaRPr kumimoji="0" lang="en-AU" altLang="zh-CN" sz="1200" dirty="0">
              <a:solidFill>
                <a:srgbClr val="000000"/>
              </a:solidFill>
              <a:latin typeface="Sommet Bold" pitchFamily="50" charset="0"/>
            </a:endParaRPr>
          </a:p>
          <a:p>
            <a:pPr algn="ctr">
              <a:defRPr/>
            </a:pPr>
            <a:endParaRPr kumimoji="0" lang="en-AU" altLang="zh-CN" sz="1200" dirty="0">
              <a:solidFill>
                <a:srgbClr val="000000"/>
              </a:solidFill>
              <a:latin typeface="Sommet Bold" pitchFamily="50" charset="0"/>
            </a:endParaRPr>
          </a:p>
          <a:p>
            <a:pPr algn="ctr">
              <a:defRPr/>
            </a:pPr>
            <a:r>
              <a:rPr kumimoji="0" lang="en-AU" altLang="zh-CN" sz="1600" b="1" dirty="0">
                <a:solidFill>
                  <a:srgbClr val="000000"/>
                </a:solidFill>
              </a:rPr>
              <a:t>Does NOT clearly communicate a company’s sustainable value creation story</a:t>
            </a:r>
            <a:endParaRPr lang="zh-CN" altLang="en-US" sz="1600" b="1" dirty="0">
              <a:solidFill>
                <a:srgbClr val="000000"/>
              </a:solidFill>
            </a:endParaRPr>
          </a:p>
          <a:p>
            <a:pPr algn="ctr">
              <a:defRPr/>
            </a:pPr>
            <a:endParaRPr lang="zh-CN" altLang="en-US" dirty="0">
              <a:solidFill>
                <a:srgbClr val="FFFFFF"/>
              </a:solidFill>
            </a:endParaRPr>
          </a:p>
        </p:txBody>
      </p:sp>
      <p:pic>
        <p:nvPicPr>
          <p:cNvPr id="21" name="图片 13">
            <a:extLst>
              <a:ext uri="{FF2B5EF4-FFF2-40B4-BE49-F238E27FC236}">
                <a16:creationId xmlns:a16="http://schemas.microsoft.com/office/drawing/2014/main" id="{9F058EB1-62DB-45AC-9EFD-28D80548B063}"/>
              </a:ext>
            </a:extLst>
          </p:cNvPr>
          <p:cNvPicPr>
            <a:picLocks noChangeAspect="1"/>
          </p:cNvPicPr>
          <p:nvPr/>
        </p:nvPicPr>
        <p:blipFill>
          <a:blip r:embed="rId2">
            <a:alphaModFix/>
            <a:duotone>
              <a:schemeClr val="accent1">
                <a:shade val="45000"/>
                <a:satMod val="135000"/>
              </a:schemeClr>
              <a:prstClr val="white"/>
            </a:duotone>
          </a:blip>
          <a:stretch>
            <a:fillRect/>
          </a:stretch>
        </p:blipFill>
        <p:spPr>
          <a:xfrm>
            <a:off x="6344664" y="2211779"/>
            <a:ext cx="734646" cy="792088"/>
          </a:xfrm>
          <a:prstGeom prst="rect">
            <a:avLst/>
          </a:prstGeom>
          <a:effectLst>
            <a:reflection stA="20000" endPos="35000" dist="50800" dir="5400000" sy="-100000" algn="bl" rotWithShape="0"/>
          </a:effectLst>
        </p:spPr>
      </p:pic>
      <p:pic>
        <p:nvPicPr>
          <p:cNvPr id="22" name="图片 1">
            <a:extLst>
              <a:ext uri="{FF2B5EF4-FFF2-40B4-BE49-F238E27FC236}">
                <a16:creationId xmlns:a16="http://schemas.microsoft.com/office/drawing/2014/main" id="{CE8F7B79-0CD3-42B2-BA8D-2FF94B864685}"/>
              </a:ext>
            </a:extLst>
          </p:cNvPr>
          <p:cNvPicPr>
            <a:picLocks noChangeAspect="1"/>
          </p:cNvPicPr>
          <p:nvPr/>
        </p:nvPicPr>
        <p:blipFill>
          <a:blip r:embed="rId3">
            <a:duotone>
              <a:schemeClr val="accent1">
                <a:shade val="45000"/>
                <a:satMod val="135000"/>
              </a:schemeClr>
              <a:prstClr val="white"/>
            </a:duotone>
          </a:blip>
          <a:stretch>
            <a:fillRect/>
          </a:stretch>
        </p:blipFill>
        <p:spPr>
          <a:xfrm>
            <a:off x="1831346" y="2067764"/>
            <a:ext cx="1104892" cy="1080119"/>
          </a:xfrm>
          <a:prstGeom prst="rect">
            <a:avLst/>
          </a:prstGeom>
          <a:effectLst>
            <a:reflection stA="33000" endPos="75000" dir="5400000" sy="-100000" algn="bl" rotWithShape="0"/>
          </a:effectLst>
        </p:spPr>
      </p:pic>
      <p:pic>
        <p:nvPicPr>
          <p:cNvPr id="23" name="图片 2">
            <a:extLst>
              <a:ext uri="{FF2B5EF4-FFF2-40B4-BE49-F238E27FC236}">
                <a16:creationId xmlns:a16="http://schemas.microsoft.com/office/drawing/2014/main" id="{92AEDBE9-2370-48B2-B582-D832CF7242D4}"/>
              </a:ext>
            </a:extLst>
          </p:cNvPr>
          <p:cNvPicPr>
            <a:picLocks noChangeAspect="1"/>
          </p:cNvPicPr>
          <p:nvPr/>
        </p:nvPicPr>
        <p:blipFill>
          <a:blip r:embed="rId4">
            <a:duotone>
              <a:schemeClr val="accent1">
                <a:shade val="45000"/>
                <a:satMod val="135000"/>
              </a:schemeClr>
              <a:prstClr val="white"/>
            </a:duotone>
          </a:blip>
          <a:stretch>
            <a:fillRect/>
          </a:stretch>
        </p:blipFill>
        <p:spPr>
          <a:xfrm>
            <a:off x="6052411" y="4297672"/>
            <a:ext cx="1319152" cy="864096"/>
          </a:xfrm>
          <a:prstGeom prst="rect">
            <a:avLst/>
          </a:prstGeom>
          <a:effectLst>
            <a:reflection stA="20000" endPos="75000" dir="5400000" sy="-100000" algn="bl" rotWithShape="0"/>
          </a:effectLst>
        </p:spPr>
      </p:pic>
      <p:pic>
        <p:nvPicPr>
          <p:cNvPr id="24" name="图片 4" descr="jhpolice_sl_crs9.jpg">
            <a:extLst>
              <a:ext uri="{FF2B5EF4-FFF2-40B4-BE49-F238E27FC236}">
                <a16:creationId xmlns:a16="http://schemas.microsoft.com/office/drawing/2014/main" id="{E32A53BB-78BB-4045-9A98-A2CC9B13FA08}"/>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79778" y="4213807"/>
            <a:ext cx="864096" cy="864096"/>
          </a:xfrm>
          <a:prstGeom prst="rect">
            <a:avLst/>
          </a:prstGeom>
          <a:effectLst>
            <a:reflection stA="11000" endPos="75000" dist="12700" dir="5400000" sy="-100000" algn="bl" rotWithShape="0"/>
          </a:effectLst>
        </p:spPr>
      </p:pic>
      <p:sp>
        <p:nvSpPr>
          <p:cNvPr id="28" name="Slide Number Placeholder 27">
            <a:extLst>
              <a:ext uri="{FF2B5EF4-FFF2-40B4-BE49-F238E27FC236}">
                <a16:creationId xmlns:a16="http://schemas.microsoft.com/office/drawing/2014/main" id="{11AFD8E8-E8E1-497B-A5B6-607B3846D5AE}"/>
              </a:ext>
            </a:extLst>
          </p:cNvPr>
          <p:cNvSpPr>
            <a:spLocks noGrp="1"/>
          </p:cNvSpPr>
          <p:nvPr>
            <p:ph type="sldNum" sz="quarter" idx="10"/>
          </p:nvPr>
        </p:nvSpPr>
        <p:spPr/>
        <p:txBody>
          <a:bodyPr/>
          <a:lstStyle/>
          <a:p>
            <a:pPr algn="ctr"/>
            <a:r>
              <a:rPr lang="en-AU" dirty="0"/>
              <a:t>4</a:t>
            </a:r>
          </a:p>
        </p:txBody>
      </p:sp>
    </p:spTree>
    <p:extLst>
      <p:ext uri="{BB962C8B-B14F-4D97-AF65-F5344CB8AC3E}">
        <p14:creationId xmlns:p14="http://schemas.microsoft.com/office/powerpoint/2010/main" val="1352347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088B-DB5B-4C29-BA8F-EE4A0ACCA043}"/>
              </a:ext>
            </a:extLst>
          </p:cNvPr>
          <p:cNvSpPr>
            <a:spLocks noGrp="1"/>
          </p:cNvSpPr>
          <p:nvPr>
            <p:ph type="title"/>
          </p:nvPr>
        </p:nvSpPr>
        <p:spPr>
          <a:xfrm>
            <a:off x="1531620" y="453449"/>
            <a:ext cx="5996939" cy="4510941"/>
          </a:xfrm>
        </p:spPr>
        <p:txBody>
          <a:bodyPr>
            <a:normAutofit/>
          </a:bodyPr>
          <a:lstStyle/>
          <a:p>
            <a:r>
              <a:rPr lang="en-US" sz="900" b="1" dirty="0">
                <a:solidFill>
                  <a:srgbClr val="85293F"/>
                </a:solidFill>
                <a:cs typeface="Arial" panose="020B0604020202020204" pitchFamily="34" charset="0"/>
              </a:rPr>
              <a:t> </a:t>
            </a:r>
            <a:br>
              <a:rPr lang="en-US" sz="4000" b="1" dirty="0">
                <a:solidFill>
                  <a:srgbClr val="85293F"/>
                </a:solidFill>
                <a:cs typeface="Arial" panose="020B0604020202020204" pitchFamily="34" charset="0"/>
              </a:rPr>
            </a:br>
            <a:br>
              <a:rPr lang="en-AU" sz="3600" b="1" dirty="0">
                <a:solidFill>
                  <a:srgbClr val="85293F"/>
                </a:solidFill>
                <a:cs typeface="Arial" panose="020B0604020202020204" pitchFamily="34" charset="0"/>
              </a:rPr>
            </a:br>
            <a:r>
              <a:rPr lang="en-US" sz="3600" b="1" dirty="0">
                <a:solidFill>
                  <a:srgbClr val="85293F"/>
                </a:solidFill>
                <a:cs typeface="Arial" panose="020B0604020202020204" pitchFamily="34" charset="0"/>
              </a:rPr>
              <a:t>Sustainability Reporting and</a:t>
            </a:r>
            <a:br>
              <a:rPr lang="en-US" sz="3600" b="1" dirty="0">
                <a:solidFill>
                  <a:srgbClr val="85293F"/>
                </a:solidFill>
                <a:cs typeface="Arial" panose="020B0604020202020204" pitchFamily="34" charset="0"/>
              </a:rPr>
            </a:br>
            <a:r>
              <a:rPr lang="en-US" sz="3600" b="1" dirty="0">
                <a:solidFill>
                  <a:srgbClr val="85293F"/>
                </a:solidFill>
                <a:cs typeface="Arial" panose="020B0604020202020204" pitchFamily="34" charset="0"/>
              </a:rPr>
              <a:t>Assurance Practices</a:t>
            </a:r>
            <a:br>
              <a:rPr lang="en-AU" sz="3600" b="1" dirty="0">
                <a:solidFill>
                  <a:srgbClr val="85293F"/>
                </a:solidFill>
                <a:cs typeface="Arial" panose="020B0604020202020204" pitchFamily="34" charset="0"/>
              </a:rPr>
            </a:br>
            <a:br>
              <a:rPr lang="en-US" sz="3200" b="1" dirty="0">
                <a:solidFill>
                  <a:srgbClr val="85293F"/>
                </a:solidFill>
                <a:cs typeface="Arial" panose="020B0604020202020204" pitchFamily="34" charset="0"/>
              </a:rPr>
            </a:br>
            <a:r>
              <a:rPr lang="en-US" sz="2800" b="1" i="1" dirty="0">
                <a:solidFill>
                  <a:srgbClr val="85293F"/>
                </a:solidFill>
                <a:cs typeface="Arial" panose="020B0604020202020204" pitchFamily="34" charset="0"/>
              </a:rPr>
              <a:t>November 2021</a:t>
            </a:r>
            <a:br>
              <a:rPr lang="en-US" sz="2800" b="1" i="1" dirty="0">
                <a:solidFill>
                  <a:srgbClr val="85293F"/>
                </a:solidFill>
                <a:cs typeface="Arial" panose="020B0604020202020204" pitchFamily="34" charset="0"/>
              </a:rPr>
            </a:br>
            <a:endParaRPr lang="en-AU" sz="3200" dirty="0"/>
          </a:p>
        </p:txBody>
      </p:sp>
      <p:sp>
        <p:nvSpPr>
          <p:cNvPr id="4" name="Subtitle 2">
            <a:extLst>
              <a:ext uri="{FF2B5EF4-FFF2-40B4-BE49-F238E27FC236}">
                <a16:creationId xmlns:a16="http://schemas.microsoft.com/office/drawing/2014/main" id="{157038AD-C378-42E4-A429-B2C4AA37CC9F}"/>
              </a:ext>
            </a:extLst>
          </p:cNvPr>
          <p:cNvSpPr txBox="1">
            <a:spLocks/>
          </p:cNvSpPr>
          <p:nvPr/>
        </p:nvSpPr>
        <p:spPr>
          <a:xfrm>
            <a:off x="1615440" y="4251960"/>
            <a:ext cx="5943600" cy="1741512"/>
          </a:xfrm>
          <a:prstGeom prst="rect">
            <a:avLst/>
          </a:prstGeom>
        </p:spPr>
        <p:txBody>
          <a:bodyPr>
            <a:normAutofit/>
          </a:bodyPr>
          <a:lst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a:lstStyle>
          <a:p>
            <a:pPr algn="ctr"/>
            <a:endParaRPr lang="en-US" sz="2800" b="1" dirty="0">
              <a:solidFill>
                <a:srgbClr val="009E8F"/>
              </a:solidFill>
              <a:cs typeface="Arial" panose="020B0604020202020204" pitchFamily="34" charset="0"/>
            </a:endParaRPr>
          </a:p>
          <a:p>
            <a:pPr marL="0" indent="0" algn="ctr">
              <a:buNone/>
            </a:pPr>
            <a:r>
              <a:rPr lang="en-US" sz="4400" b="1" dirty="0">
                <a:solidFill>
                  <a:srgbClr val="85293F"/>
                </a:solidFill>
                <a:ea typeface="+mj-ea"/>
                <a:cs typeface="Arial" panose="020B0604020202020204" pitchFamily="34" charset="0"/>
              </a:rPr>
              <a:t>= Finish =</a:t>
            </a:r>
          </a:p>
        </p:txBody>
      </p:sp>
    </p:spTree>
    <p:extLst>
      <p:ext uri="{BB962C8B-B14F-4D97-AF65-F5344CB8AC3E}">
        <p14:creationId xmlns:p14="http://schemas.microsoft.com/office/powerpoint/2010/main" val="3429733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37B60-7D33-4B37-BB56-717BEA2B2CB1}"/>
              </a:ext>
            </a:extLst>
          </p:cNvPr>
          <p:cNvSpPr>
            <a:spLocks noGrp="1"/>
          </p:cNvSpPr>
          <p:nvPr>
            <p:ph type="title"/>
          </p:nvPr>
        </p:nvSpPr>
        <p:spPr>
          <a:xfrm>
            <a:off x="113466" y="634438"/>
            <a:ext cx="8897045" cy="909897"/>
          </a:xfrm>
        </p:spPr>
        <p:txBody>
          <a:bodyPr>
            <a:normAutofit fontScale="90000"/>
          </a:bodyPr>
          <a:lstStyle/>
          <a:p>
            <a:r>
              <a:rPr kumimoji="0" lang="en-AU" altLang="zh-CN" sz="2800" b="1" dirty="0">
                <a:ea typeface="ＭＳ Ｐゴシック" panose="020B0600070205080204" pitchFamily="34" charset="-128"/>
              </a:rPr>
              <a:t>What to do?: The potential solution of NFI reports</a:t>
            </a:r>
            <a:endParaRPr lang="en-AU" dirty="0"/>
          </a:p>
        </p:txBody>
      </p:sp>
      <p:sp>
        <p:nvSpPr>
          <p:cNvPr id="5" name="Rectangle: Top Corners Rounded 4">
            <a:extLst>
              <a:ext uri="{FF2B5EF4-FFF2-40B4-BE49-F238E27FC236}">
                <a16:creationId xmlns:a16="http://schemas.microsoft.com/office/drawing/2014/main" id="{976166BA-9E91-4F09-B175-BAC074499F70}"/>
              </a:ext>
            </a:extLst>
          </p:cNvPr>
          <p:cNvSpPr/>
          <p:nvPr/>
        </p:nvSpPr>
        <p:spPr>
          <a:xfrm flipV="1">
            <a:off x="0" y="0"/>
            <a:ext cx="1766112" cy="527282"/>
          </a:xfrm>
          <a:prstGeom prst="round2SameRect">
            <a:avLst/>
          </a:prstGeom>
          <a:solidFill>
            <a:srgbClr val="ED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Top Corners Rounded 5">
            <a:extLst>
              <a:ext uri="{FF2B5EF4-FFF2-40B4-BE49-F238E27FC236}">
                <a16:creationId xmlns:a16="http://schemas.microsoft.com/office/drawing/2014/main" id="{8145B83F-AA41-4702-9BBA-1C0466658298}"/>
              </a:ext>
            </a:extLst>
          </p:cNvPr>
          <p:cNvSpPr/>
          <p:nvPr/>
        </p:nvSpPr>
        <p:spPr>
          <a:xfrm flipV="1">
            <a:off x="183722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Top Corners Rounded 7">
            <a:extLst>
              <a:ext uri="{FF2B5EF4-FFF2-40B4-BE49-F238E27FC236}">
                <a16:creationId xmlns:a16="http://schemas.microsoft.com/office/drawing/2014/main" id="{9F1AC498-D0DE-4B47-85D0-2AFBB2CEA4B5}"/>
              </a:ext>
            </a:extLst>
          </p:cNvPr>
          <p:cNvSpPr/>
          <p:nvPr/>
        </p:nvSpPr>
        <p:spPr>
          <a:xfrm flipV="1">
            <a:off x="3674440" y="-6821"/>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Top Corners Rounded 8">
            <a:extLst>
              <a:ext uri="{FF2B5EF4-FFF2-40B4-BE49-F238E27FC236}">
                <a16:creationId xmlns:a16="http://schemas.microsoft.com/office/drawing/2014/main" id="{3A77B8AB-4509-4AE7-BCB2-E5BDC8EC127D}"/>
              </a:ext>
            </a:extLst>
          </p:cNvPr>
          <p:cNvSpPr/>
          <p:nvPr/>
        </p:nvSpPr>
        <p:spPr>
          <a:xfrm flipV="1">
            <a:off x="5526164"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Top Corners Rounded 9">
            <a:extLst>
              <a:ext uri="{FF2B5EF4-FFF2-40B4-BE49-F238E27FC236}">
                <a16:creationId xmlns:a16="http://schemas.microsoft.com/office/drawing/2014/main" id="{3335E762-9AEC-440B-B70C-0DC4DA5B9D6A}"/>
              </a:ext>
            </a:extLst>
          </p:cNvPr>
          <p:cNvSpPr/>
          <p:nvPr/>
        </p:nvSpPr>
        <p:spPr>
          <a:xfrm flipV="1">
            <a:off x="7377888"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E660B146-DDCE-4691-A99B-40AA1A7BA9D6}"/>
              </a:ext>
            </a:extLst>
          </p:cNvPr>
          <p:cNvSpPr txBox="1"/>
          <p:nvPr/>
        </p:nvSpPr>
        <p:spPr>
          <a:xfrm>
            <a:off x="0" y="48197"/>
            <a:ext cx="1766112" cy="430887"/>
          </a:xfrm>
          <a:prstGeom prst="rect">
            <a:avLst/>
          </a:prstGeom>
          <a:noFill/>
        </p:spPr>
        <p:txBody>
          <a:bodyPr wrap="square" rtlCol="0">
            <a:spAutoFit/>
          </a:bodyPr>
          <a:lstStyle/>
          <a:p>
            <a:pPr algn="ctr"/>
            <a:r>
              <a:rPr lang="en-AU" sz="1100" b="1" dirty="0"/>
              <a:t>Developing credibility and trust</a:t>
            </a:r>
          </a:p>
        </p:txBody>
      </p:sp>
      <p:sp>
        <p:nvSpPr>
          <p:cNvPr id="12" name="TextBox 11">
            <a:extLst>
              <a:ext uri="{FF2B5EF4-FFF2-40B4-BE49-F238E27FC236}">
                <a16:creationId xmlns:a16="http://schemas.microsoft.com/office/drawing/2014/main" id="{A776AED5-A633-40D7-9471-4233C4370F70}"/>
              </a:ext>
            </a:extLst>
          </p:cNvPr>
          <p:cNvSpPr txBox="1"/>
          <p:nvPr/>
        </p:nvSpPr>
        <p:spPr>
          <a:xfrm>
            <a:off x="1837220" y="48197"/>
            <a:ext cx="1766112" cy="430887"/>
          </a:xfrm>
          <a:prstGeom prst="rect">
            <a:avLst/>
          </a:prstGeom>
          <a:noFill/>
        </p:spPr>
        <p:txBody>
          <a:bodyPr wrap="square" rtlCol="0">
            <a:spAutoFit/>
          </a:bodyPr>
          <a:lstStyle/>
          <a:p>
            <a:pPr algn="ctr"/>
            <a:r>
              <a:rPr lang="en-US" sz="1100" dirty="0">
                <a:solidFill>
                  <a:schemeClr val="bg1"/>
                </a:solidFill>
              </a:rPr>
              <a:t>Current reporting trends and drivers</a:t>
            </a:r>
            <a:endParaRPr lang="en-AU" sz="1100" dirty="0">
              <a:solidFill>
                <a:schemeClr val="bg1"/>
              </a:solidFill>
            </a:endParaRPr>
          </a:p>
        </p:txBody>
      </p:sp>
      <p:sp>
        <p:nvSpPr>
          <p:cNvPr id="13" name="TextBox 12">
            <a:extLst>
              <a:ext uri="{FF2B5EF4-FFF2-40B4-BE49-F238E27FC236}">
                <a16:creationId xmlns:a16="http://schemas.microsoft.com/office/drawing/2014/main" id="{1EBECE11-1053-4667-87B4-76CC78DFA9F6}"/>
              </a:ext>
            </a:extLst>
          </p:cNvPr>
          <p:cNvSpPr txBox="1"/>
          <p:nvPr/>
        </p:nvSpPr>
        <p:spPr>
          <a:xfrm>
            <a:off x="3683876" y="48197"/>
            <a:ext cx="1766112" cy="430887"/>
          </a:xfrm>
          <a:prstGeom prst="rect">
            <a:avLst/>
          </a:prstGeom>
          <a:noFill/>
        </p:spPr>
        <p:txBody>
          <a:bodyPr wrap="square" rtlCol="0">
            <a:spAutoFit/>
          </a:bodyPr>
          <a:lstStyle/>
          <a:p>
            <a:pPr algn="ctr"/>
            <a:r>
              <a:rPr lang="en-US" sz="1100" dirty="0">
                <a:solidFill>
                  <a:schemeClr val="bg1"/>
                </a:solidFill>
              </a:rPr>
              <a:t>Current assurance standards and the IAASB</a:t>
            </a:r>
            <a:endParaRPr lang="en-AU" sz="1100" dirty="0">
              <a:solidFill>
                <a:schemeClr val="bg1"/>
              </a:solidFill>
            </a:endParaRPr>
          </a:p>
        </p:txBody>
      </p:sp>
      <p:sp>
        <p:nvSpPr>
          <p:cNvPr id="15" name="TextBox 14">
            <a:extLst>
              <a:ext uri="{FF2B5EF4-FFF2-40B4-BE49-F238E27FC236}">
                <a16:creationId xmlns:a16="http://schemas.microsoft.com/office/drawing/2014/main" id="{03D284CA-E492-4DEC-8973-3DDEBCBB259B}"/>
              </a:ext>
            </a:extLst>
          </p:cNvPr>
          <p:cNvSpPr txBox="1"/>
          <p:nvPr/>
        </p:nvSpPr>
        <p:spPr>
          <a:xfrm>
            <a:off x="7380650" y="126015"/>
            <a:ext cx="1766112" cy="261610"/>
          </a:xfrm>
          <a:prstGeom prst="rect">
            <a:avLst/>
          </a:prstGeom>
          <a:noFill/>
        </p:spPr>
        <p:txBody>
          <a:bodyPr wrap="square" rtlCol="0">
            <a:spAutoFit/>
          </a:bodyPr>
          <a:lstStyle/>
          <a:p>
            <a:pPr algn="ctr"/>
            <a:r>
              <a:rPr lang="en-AU" sz="1100" dirty="0">
                <a:solidFill>
                  <a:schemeClr val="bg1"/>
                </a:solidFill>
              </a:rPr>
              <a:t>Conclusions</a:t>
            </a:r>
          </a:p>
        </p:txBody>
      </p:sp>
      <p:pic>
        <p:nvPicPr>
          <p:cNvPr id="25" name="图片 1" descr="decision_making.jpeg">
            <a:extLst>
              <a:ext uri="{FF2B5EF4-FFF2-40B4-BE49-F238E27FC236}">
                <a16:creationId xmlns:a16="http://schemas.microsoft.com/office/drawing/2014/main" id="{FC3588F1-B91C-44D4-8A46-E5348BF5AD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37325" y="4600612"/>
            <a:ext cx="260667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椭圆 3">
            <a:extLst>
              <a:ext uri="{FF2B5EF4-FFF2-40B4-BE49-F238E27FC236}">
                <a16:creationId xmlns:a16="http://schemas.microsoft.com/office/drawing/2014/main" id="{27C9677C-041A-4E9D-9F1A-7C2126B007C5}"/>
              </a:ext>
            </a:extLst>
          </p:cNvPr>
          <p:cNvSpPr/>
          <p:nvPr/>
        </p:nvSpPr>
        <p:spPr>
          <a:xfrm>
            <a:off x="534822" y="1474023"/>
            <a:ext cx="3493293" cy="2973630"/>
          </a:xfrm>
          <a:prstGeom prst="ellipse">
            <a:avLst/>
          </a:prstGeom>
          <a:solidFill>
            <a:schemeClr val="bg2">
              <a:lumMod val="75000"/>
              <a:alpha val="75000"/>
            </a:schemeClr>
          </a:solidFill>
          <a:ln>
            <a:noFill/>
          </a:ln>
          <a:effectLst>
            <a:outerShdw blurRad="40000" dist="23000" dir="5400000" rotWithShape="0">
              <a:srgbClr val="000000">
                <a:alpha val="35000"/>
              </a:srgbClr>
            </a:outerShdw>
            <a:reflection stA="22000" endPos="36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sz="2000" b="1" dirty="0">
                <a:solidFill>
                  <a:schemeClr val="tx1"/>
                </a:solidFill>
              </a:rPr>
              <a:t>Specific non-financial information – sustainability/</a:t>
            </a:r>
          </a:p>
          <a:p>
            <a:pPr algn="ctr">
              <a:defRPr/>
            </a:pPr>
            <a:r>
              <a:rPr lang="en-AU" sz="2000" b="1" dirty="0">
                <a:solidFill>
                  <a:schemeClr val="tx1"/>
                </a:solidFill>
              </a:rPr>
              <a:t>environmental, social and governance (ESG) reporting</a:t>
            </a:r>
          </a:p>
        </p:txBody>
      </p:sp>
      <p:sp>
        <p:nvSpPr>
          <p:cNvPr id="27" name="椭圆 4">
            <a:extLst>
              <a:ext uri="{FF2B5EF4-FFF2-40B4-BE49-F238E27FC236}">
                <a16:creationId xmlns:a16="http://schemas.microsoft.com/office/drawing/2014/main" id="{D9E5EC74-0D50-43D5-9E30-066EE52C871E}"/>
              </a:ext>
            </a:extLst>
          </p:cNvPr>
          <p:cNvSpPr/>
          <p:nvPr/>
        </p:nvSpPr>
        <p:spPr>
          <a:xfrm>
            <a:off x="5905151" y="1740580"/>
            <a:ext cx="2516269" cy="2396447"/>
          </a:xfrm>
          <a:prstGeom prst="ellipse">
            <a:avLst/>
          </a:prstGeom>
          <a:solidFill>
            <a:schemeClr val="bg2">
              <a:lumMod val="75000"/>
              <a:alpha val="92000"/>
            </a:schemeClr>
          </a:solidFill>
          <a:ln>
            <a:noFill/>
          </a:ln>
          <a:effectLst>
            <a:outerShdw blurRad="40000" dist="23000" dir="5400000" rotWithShape="0">
              <a:srgbClr val="000000">
                <a:alpha val="35000"/>
              </a:srgbClr>
            </a:outerShdw>
            <a:reflection stA="72000" endPos="29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sz="2000" b="1" dirty="0">
                <a:solidFill>
                  <a:schemeClr val="tx1"/>
                </a:solidFill>
              </a:rPr>
              <a:t>Business model, strategy and governance processes</a:t>
            </a:r>
          </a:p>
        </p:txBody>
      </p:sp>
      <p:sp>
        <p:nvSpPr>
          <p:cNvPr id="28" name="椭圆 5">
            <a:extLst>
              <a:ext uri="{FF2B5EF4-FFF2-40B4-BE49-F238E27FC236}">
                <a16:creationId xmlns:a16="http://schemas.microsoft.com/office/drawing/2014/main" id="{E6FF38EC-5BC0-4AA4-8595-CA30FF993EE8}"/>
              </a:ext>
            </a:extLst>
          </p:cNvPr>
          <p:cNvSpPr/>
          <p:nvPr/>
        </p:nvSpPr>
        <p:spPr>
          <a:xfrm>
            <a:off x="3510762" y="1589955"/>
            <a:ext cx="2753734" cy="2501452"/>
          </a:xfrm>
          <a:prstGeom prst="ellipse">
            <a:avLst/>
          </a:prstGeom>
          <a:solidFill>
            <a:schemeClr val="accent1">
              <a:lumMod val="40000"/>
              <a:lumOff val="60000"/>
              <a:alpha val="79000"/>
            </a:schemeClr>
          </a:solidFill>
          <a:ln>
            <a:noFill/>
          </a:ln>
          <a:effectLst>
            <a:outerShdw blurRad="40000" dist="23000" dir="5400000" rotWithShape="0">
              <a:srgbClr val="000000">
                <a:alpha val="35000"/>
              </a:srgbClr>
            </a:outerShdw>
            <a:reflection stA="50000" endPos="30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sz="2000" b="1" dirty="0">
                <a:solidFill>
                  <a:schemeClr val="tx1"/>
                </a:solidFill>
              </a:rPr>
              <a:t>Broader goals – value creation story</a:t>
            </a:r>
          </a:p>
        </p:txBody>
      </p:sp>
      <p:sp>
        <p:nvSpPr>
          <p:cNvPr id="29" name="椭圆 7">
            <a:extLst>
              <a:ext uri="{FF2B5EF4-FFF2-40B4-BE49-F238E27FC236}">
                <a16:creationId xmlns:a16="http://schemas.microsoft.com/office/drawing/2014/main" id="{7C37C377-B71E-4FBC-AE2B-4E3262B3F7FD}"/>
              </a:ext>
            </a:extLst>
          </p:cNvPr>
          <p:cNvSpPr/>
          <p:nvPr/>
        </p:nvSpPr>
        <p:spPr>
          <a:xfrm>
            <a:off x="1766112" y="4020393"/>
            <a:ext cx="2314841" cy="1935025"/>
          </a:xfrm>
          <a:prstGeom prst="ellipse">
            <a:avLst/>
          </a:prstGeom>
          <a:solidFill>
            <a:schemeClr val="tx2">
              <a:lumMod val="40000"/>
              <a:lumOff val="60000"/>
              <a:alpha val="79000"/>
            </a:schemeClr>
          </a:solidFill>
          <a:ln>
            <a:noFill/>
          </a:ln>
          <a:effectLst>
            <a:outerShdw blurRad="40000" dist="23000" dir="5400000" rotWithShape="0">
              <a:srgbClr val="000000">
                <a:alpha val="35000"/>
              </a:srgbClr>
            </a:outerShdw>
            <a:reflection stA="72000" endPos="29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sz="2000" b="1" dirty="0">
                <a:solidFill>
                  <a:schemeClr val="tx1"/>
                </a:solidFill>
              </a:rPr>
              <a:t>Risks and opportunities</a:t>
            </a:r>
          </a:p>
        </p:txBody>
      </p:sp>
      <p:sp>
        <p:nvSpPr>
          <p:cNvPr id="30" name="椭圆 9">
            <a:extLst>
              <a:ext uri="{FF2B5EF4-FFF2-40B4-BE49-F238E27FC236}">
                <a16:creationId xmlns:a16="http://schemas.microsoft.com/office/drawing/2014/main" id="{BA9713CF-B1E0-4B77-B6AF-4B033F081044}"/>
              </a:ext>
            </a:extLst>
          </p:cNvPr>
          <p:cNvSpPr/>
          <p:nvPr/>
        </p:nvSpPr>
        <p:spPr>
          <a:xfrm>
            <a:off x="3797763" y="3827948"/>
            <a:ext cx="2516269" cy="2127470"/>
          </a:xfrm>
          <a:prstGeom prst="ellipse">
            <a:avLst/>
          </a:prstGeom>
          <a:solidFill>
            <a:schemeClr val="tx2">
              <a:lumMod val="60000"/>
              <a:lumOff val="40000"/>
              <a:alpha val="82000"/>
            </a:schemeClr>
          </a:solidFill>
          <a:ln>
            <a:noFill/>
          </a:ln>
          <a:effectLst>
            <a:outerShdw blurRad="40000" dist="23000" dir="5400000" rotWithShape="0">
              <a:srgbClr val="000000">
                <a:alpha val="35000"/>
              </a:srgbClr>
            </a:outerShdw>
            <a:reflection stA="22000" endPos="36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sz="2000" b="1" dirty="0">
                <a:solidFill>
                  <a:schemeClr val="tx1"/>
                </a:solidFill>
              </a:rPr>
              <a:t>Broader performance, position and future prospects </a:t>
            </a:r>
          </a:p>
        </p:txBody>
      </p:sp>
      <p:sp>
        <p:nvSpPr>
          <p:cNvPr id="31" name="TextBox 30">
            <a:extLst>
              <a:ext uri="{FF2B5EF4-FFF2-40B4-BE49-F238E27FC236}">
                <a16:creationId xmlns:a16="http://schemas.microsoft.com/office/drawing/2014/main" id="{2EDB4DEF-8FE8-4FD2-B251-66D75D5F6D29}"/>
              </a:ext>
            </a:extLst>
          </p:cNvPr>
          <p:cNvSpPr txBox="1"/>
          <p:nvPr/>
        </p:nvSpPr>
        <p:spPr>
          <a:xfrm>
            <a:off x="633954" y="6054637"/>
            <a:ext cx="6327617" cy="858697"/>
          </a:xfrm>
          <a:prstGeom prst="rect">
            <a:avLst/>
          </a:prstGeom>
        </p:spPr>
        <p:txBody>
          <a:bodyPr wrap="square">
            <a:spAutoFit/>
          </a:bodyPr>
          <a:lstStyle/>
          <a:p>
            <a:pPr marL="342900" indent="-342900" fontAlgn="auto">
              <a:spcBef>
                <a:spcPct val="20000"/>
              </a:spcBef>
              <a:spcAft>
                <a:spcPts val="0"/>
              </a:spcAft>
              <a:defRPr/>
            </a:pPr>
            <a:r>
              <a:rPr lang="en-AU" sz="1800" b="1" dirty="0"/>
              <a:t>Most common NFI examples</a:t>
            </a:r>
            <a:r>
              <a:rPr lang="en-AU" sz="1800" dirty="0"/>
              <a:t>: </a:t>
            </a:r>
            <a:br>
              <a:rPr lang="en-AU" sz="1800" dirty="0"/>
            </a:br>
            <a:r>
              <a:rPr lang="en-AU" sz="1800" dirty="0"/>
              <a:t>GHG reports, Sustainability Reports, Integrated Reports </a:t>
            </a:r>
          </a:p>
          <a:p>
            <a:pPr marL="342900" indent="-342900" fontAlgn="auto">
              <a:spcBef>
                <a:spcPct val="20000"/>
              </a:spcBef>
              <a:spcAft>
                <a:spcPts val="0"/>
              </a:spcAft>
              <a:buFont typeface="Arial" pitchFamily="34" charset="0"/>
              <a:buNone/>
              <a:defRPr/>
            </a:pPr>
            <a:endParaRPr lang="en-AU" sz="1150" b="1" dirty="0">
              <a:latin typeface="Sommet bold"/>
              <a:ea typeface="+mn-ea"/>
            </a:endParaRPr>
          </a:p>
        </p:txBody>
      </p:sp>
      <p:sp>
        <p:nvSpPr>
          <p:cNvPr id="7" name="Slide Number Placeholder 6">
            <a:extLst>
              <a:ext uri="{FF2B5EF4-FFF2-40B4-BE49-F238E27FC236}">
                <a16:creationId xmlns:a16="http://schemas.microsoft.com/office/drawing/2014/main" id="{AE9EB15C-5F01-4166-965D-5A250E672ACB}"/>
              </a:ext>
            </a:extLst>
          </p:cNvPr>
          <p:cNvSpPr>
            <a:spLocks noGrp="1"/>
          </p:cNvSpPr>
          <p:nvPr>
            <p:ph type="sldNum" sz="quarter" idx="10"/>
          </p:nvPr>
        </p:nvSpPr>
        <p:spPr/>
        <p:txBody>
          <a:bodyPr/>
          <a:lstStyle/>
          <a:p>
            <a:pPr algn="ctr"/>
            <a:r>
              <a:rPr lang="en-AU" dirty="0"/>
              <a:t>5</a:t>
            </a:r>
          </a:p>
        </p:txBody>
      </p:sp>
      <p:sp>
        <p:nvSpPr>
          <p:cNvPr id="21" name="TextBox 20">
            <a:extLst>
              <a:ext uri="{FF2B5EF4-FFF2-40B4-BE49-F238E27FC236}">
                <a16:creationId xmlns:a16="http://schemas.microsoft.com/office/drawing/2014/main" id="{944A0A8A-AF62-45E9-849D-E79182CFEF0D}"/>
              </a:ext>
            </a:extLst>
          </p:cNvPr>
          <p:cNvSpPr txBox="1"/>
          <p:nvPr/>
        </p:nvSpPr>
        <p:spPr>
          <a:xfrm>
            <a:off x="5528926" y="132835"/>
            <a:ext cx="1766112" cy="261610"/>
          </a:xfrm>
          <a:prstGeom prst="rect">
            <a:avLst/>
          </a:prstGeom>
          <a:noFill/>
        </p:spPr>
        <p:txBody>
          <a:bodyPr wrap="square" rtlCol="0">
            <a:spAutoFit/>
          </a:bodyPr>
          <a:lstStyle/>
          <a:p>
            <a:pPr algn="ctr"/>
            <a:r>
              <a:rPr lang="en-AU" sz="1100" dirty="0">
                <a:solidFill>
                  <a:schemeClr val="bg1"/>
                </a:solidFill>
              </a:rPr>
              <a:t>NFI assurance research</a:t>
            </a:r>
          </a:p>
        </p:txBody>
      </p:sp>
    </p:spTree>
    <p:extLst>
      <p:ext uri="{BB962C8B-B14F-4D97-AF65-F5344CB8AC3E}">
        <p14:creationId xmlns:p14="http://schemas.microsoft.com/office/powerpoint/2010/main" val="2290466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37B60-7D33-4B37-BB56-717BEA2B2CB1}"/>
              </a:ext>
            </a:extLst>
          </p:cNvPr>
          <p:cNvSpPr>
            <a:spLocks noGrp="1"/>
          </p:cNvSpPr>
          <p:nvPr>
            <p:ph type="title"/>
          </p:nvPr>
        </p:nvSpPr>
        <p:spPr>
          <a:xfrm>
            <a:off x="113466" y="634438"/>
            <a:ext cx="8897045" cy="909897"/>
          </a:xfrm>
        </p:spPr>
        <p:txBody>
          <a:bodyPr>
            <a:normAutofit/>
          </a:bodyPr>
          <a:lstStyle/>
          <a:p>
            <a:r>
              <a:rPr lang="en-AU" sz="2800" dirty="0"/>
              <a:t>Importance of information credibility</a:t>
            </a:r>
            <a:endParaRPr lang="en-AU" dirty="0"/>
          </a:p>
        </p:txBody>
      </p:sp>
      <p:sp>
        <p:nvSpPr>
          <p:cNvPr id="5" name="Rectangle: Top Corners Rounded 4">
            <a:extLst>
              <a:ext uri="{FF2B5EF4-FFF2-40B4-BE49-F238E27FC236}">
                <a16:creationId xmlns:a16="http://schemas.microsoft.com/office/drawing/2014/main" id="{976166BA-9E91-4F09-B175-BAC074499F70}"/>
              </a:ext>
            </a:extLst>
          </p:cNvPr>
          <p:cNvSpPr/>
          <p:nvPr/>
        </p:nvSpPr>
        <p:spPr>
          <a:xfrm flipV="1">
            <a:off x="0" y="0"/>
            <a:ext cx="1766112" cy="527282"/>
          </a:xfrm>
          <a:prstGeom prst="round2SameRect">
            <a:avLst/>
          </a:prstGeom>
          <a:solidFill>
            <a:srgbClr val="ED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Top Corners Rounded 5">
            <a:extLst>
              <a:ext uri="{FF2B5EF4-FFF2-40B4-BE49-F238E27FC236}">
                <a16:creationId xmlns:a16="http://schemas.microsoft.com/office/drawing/2014/main" id="{8145B83F-AA41-4702-9BBA-1C0466658298}"/>
              </a:ext>
            </a:extLst>
          </p:cNvPr>
          <p:cNvSpPr/>
          <p:nvPr/>
        </p:nvSpPr>
        <p:spPr>
          <a:xfrm flipV="1">
            <a:off x="183722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Top Corners Rounded 7">
            <a:extLst>
              <a:ext uri="{FF2B5EF4-FFF2-40B4-BE49-F238E27FC236}">
                <a16:creationId xmlns:a16="http://schemas.microsoft.com/office/drawing/2014/main" id="{9F1AC498-D0DE-4B47-85D0-2AFBB2CEA4B5}"/>
              </a:ext>
            </a:extLst>
          </p:cNvPr>
          <p:cNvSpPr/>
          <p:nvPr/>
        </p:nvSpPr>
        <p:spPr>
          <a:xfrm flipV="1">
            <a:off x="3674440" y="-6821"/>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Top Corners Rounded 8">
            <a:extLst>
              <a:ext uri="{FF2B5EF4-FFF2-40B4-BE49-F238E27FC236}">
                <a16:creationId xmlns:a16="http://schemas.microsoft.com/office/drawing/2014/main" id="{3A77B8AB-4509-4AE7-BCB2-E5BDC8EC127D}"/>
              </a:ext>
            </a:extLst>
          </p:cNvPr>
          <p:cNvSpPr/>
          <p:nvPr/>
        </p:nvSpPr>
        <p:spPr>
          <a:xfrm flipV="1">
            <a:off x="5526164"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Top Corners Rounded 9">
            <a:extLst>
              <a:ext uri="{FF2B5EF4-FFF2-40B4-BE49-F238E27FC236}">
                <a16:creationId xmlns:a16="http://schemas.microsoft.com/office/drawing/2014/main" id="{3335E762-9AEC-440B-B70C-0DC4DA5B9D6A}"/>
              </a:ext>
            </a:extLst>
          </p:cNvPr>
          <p:cNvSpPr/>
          <p:nvPr/>
        </p:nvSpPr>
        <p:spPr>
          <a:xfrm flipV="1">
            <a:off x="7377888"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E660B146-DDCE-4691-A99B-40AA1A7BA9D6}"/>
              </a:ext>
            </a:extLst>
          </p:cNvPr>
          <p:cNvSpPr txBox="1"/>
          <p:nvPr/>
        </p:nvSpPr>
        <p:spPr>
          <a:xfrm>
            <a:off x="0" y="48197"/>
            <a:ext cx="1766112" cy="430887"/>
          </a:xfrm>
          <a:prstGeom prst="rect">
            <a:avLst/>
          </a:prstGeom>
          <a:noFill/>
        </p:spPr>
        <p:txBody>
          <a:bodyPr wrap="square" rtlCol="0">
            <a:spAutoFit/>
          </a:bodyPr>
          <a:lstStyle/>
          <a:p>
            <a:pPr algn="ctr"/>
            <a:r>
              <a:rPr lang="en-AU" sz="1100" b="1" dirty="0"/>
              <a:t>Developing credibility and trust</a:t>
            </a:r>
          </a:p>
        </p:txBody>
      </p:sp>
      <p:sp>
        <p:nvSpPr>
          <p:cNvPr id="12" name="TextBox 11">
            <a:extLst>
              <a:ext uri="{FF2B5EF4-FFF2-40B4-BE49-F238E27FC236}">
                <a16:creationId xmlns:a16="http://schemas.microsoft.com/office/drawing/2014/main" id="{A776AED5-A633-40D7-9471-4233C4370F70}"/>
              </a:ext>
            </a:extLst>
          </p:cNvPr>
          <p:cNvSpPr txBox="1"/>
          <p:nvPr/>
        </p:nvSpPr>
        <p:spPr>
          <a:xfrm>
            <a:off x="1837220" y="48197"/>
            <a:ext cx="1766112" cy="430887"/>
          </a:xfrm>
          <a:prstGeom prst="rect">
            <a:avLst/>
          </a:prstGeom>
          <a:noFill/>
        </p:spPr>
        <p:txBody>
          <a:bodyPr wrap="square" rtlCol="0">
            <a:spAutoFit/>
          </a:bodyPr>
          <a:lstStyle/>
          <a:p>
            <a:pPr algn="ctr"/>
            <a:r>
              <a:rPr lang="en-US" sz="1100" dirty="0">
                <a:solidFill>
                  <a:schemeClr val="bg1"/>
                </a:solidFill>
              </a:rPr>
              <a:t>Current reporting trends and drivers</a:t>
            </a:r>
            <a:endParaRPr lang="en-AU" sz="1100" dirty="0">
              <a:solidFill>
                <a:schemeClr val="bg1"/>
              </a:solidFill>
            </a:endParaRPr>
          </a:p>
        </p:txBody>
      </p:sp>
      <p:sp>
        <p:nvSpPr>
          <p:cNvPr id="13" name="TextBox 12">
            <a:extLst>
              <a:ext uri="{FF2B5EF4-FFF2-40B4-BE49-F238E27FC236}">
                <a16:creationId xmlns:a16="http://schemas.microsoft.com/office/drawing/2014/main" id="{1EBECE11-1053-4667-87B4-76CC78DFA9F6}"/>
              </a:ext>
            </a:extLst>
          </p:cNvPr>
          <p:cNvSpPr txBox="1"/>
          <p:nvPr/>
        </p:nvSpPr>
        <p:spPr>
          <a:xfrm>
            <a:off x="3683876" y="48197"/>
            <a:ext cx="1766112" cy="430887"/>
          </a:xfrm>
          <a:prstGeom prst="rect">
            <a:avLst/>
          </a:prstGeom>
          <a:noFill/>
        </p:spPr>
        <p:txBody>
          <a:bodyPr wrap="square" rtlCol="0">
            <a:spAutoFit/>
          </a:bodyPr>
          <a:lstStyle/>
          <a:p>
            <a:pPr algn="ctr"/>
            <a:r>
              <a:rPr lang="en-US" sz="1100" dirty="0">
                <a:solidFill>
                  <a:schemeClr val="bg1"/>
                </a:solidFill>
              </a:rPr>
              <a:t>Current assurance standards and the IAASB</a:t>
            </a:r>
            <a:endParaRPr lang="en-AU" sz="1100" dirty="0">
              <a:solidFill>
                <a:schemeClr val="bg1"/>
              </a:solidFill>
            </a:endParaRPr>
          </a:p>
        </p:txBody>
      </p:sp>
      <p:sp>
        <p:nvSpPr>
          <p:cNvPr id="15" name="TextBox 14">
            <a:extLst>
              <a:ext uri="{FF2B5EF4-FFF2-40B4-BE49-F238E27FC236}">
                <a16:creationId xmlns:a16="http://schemas.microsoft.com/office/drawing/2014/main" id="{03D284CA-E492-4DEC-8973-3DDEBCBB259B}"/>
              </a:ext>
            </a:extLst>
          </p:cNvPr>
          <p:cNvSpPr txBox="1"/>
          <p:nvPr/>
        </p:nvSpPr>
        <p:spPr>
          <a:xfrm>
            <a:off x="7380650" y="126015"/>
            <a:ext cx="1766112" cy="261610"/>
          </a:xfrm>
          <a:prstGeom prst="rect">
            <a:avLst/>
          </a:prstGeom>
          <a:noFill/>
        </p:spPr>
        <p:txBody>
          <a:bodyPr wrap="square" rtlCol="0">
            <a:spAutoFit/>
          </a:bodyPr>
          <a:lstStyle/>
          <a:p>
            <a:pPr algn="ctr"/>
            <a:r>
              <a:rPr lang="en-AU" sz="1100" dirty="0">
                <a:solidFill>
                  <a:schemeClr val="bg1"/>
                </a:solidFill>
              </a:rPr>
              <a:t>Conclusions</a:t>
            </a:r>
          </a:p>
        </p:txBody>
      </p:sp>
      <p:pic>
        <p:nvPicPr>
          <p:cNvPr id="21" name="Content Placeholder 4">
            <a:extLst>
              <a:ext uri="{FF2B5EF4-FFF2-40B4-BE49-F238E27FC236}">
                <a16:creationId xmlns:a16="http://schemas.microsoft.com/office/drawing/2014/main" id="{21B06AD5-9841-4860-9EB2-5496D7C53472}"/>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4800765" y="1583998"/>
            <a:ext cx="3365757" cy="1625365"/>
          </a:xfrm>
          <a:prstGeom prst="rect">
            <a:avLst/>
          </a:prstGeom>
          <a:ln>
            <a:noFill/>
          </a:ln>
          <a:effectLst>
            <a:softEdge rad="112500"/>
          </a:effectLst>
        </p:spPr>
      </p:pic>
      <p:sp>
        <p:nvSpPr>
          <p:cNvPr id="22" name="TextBox 21">
            <a:extLst>
              <a:ext uri="{FF2B5EF4-FFF2-40B4-BE49-F238E27FC236}">
                <a16:creationId xmlns:a16="http://schemas.microsoft.com/office/drawing/2014/main" id="{79EC7DA6-E6FA-46E6-9AB7-0A28154B1295}"/>
              </a:ext>
            </a:extLst>
          </p:cNvPr>
          <p:cNvSpPr txBox="1"/>
          <p:nvPr/>
        </p:nvSpPr>
        <p:spPr>
          <a:xfrm>
            <a:off x="977478" y="1890371"/>
            <a:ext cx="3888990" cy="1318993"/>
          </a:xfrm>
          <a:custGeom>
            <a:avLst/>
            <a:gdLst/>
            <a:ahLst/>
            <a:cxnLst/>
            <a:rect l="l" t="t" r="r" b="b"/>
            <a:pathLst>
              <a:path w="7368341" h="3584436">
                <a:moveTo>
                  <a:pt x="0" y="1277518"/>
                </a:moveTo>
                <a:lnTo>
                  <a:pt x="7368341" y="1277518"/>
                </a:lnTo>
                <a:lnTo>
                  <a:pt x="7368341" y="3584436"/>
                </a:lnTo>
                <a:lnTo>
                  <a:pt x="0" y="3584436"/>
                </a:lnTo>
                <a:close/>
                <a:moveTo>
                  <a:pt x="1165496" y="977689"/>
                </a:moveTo>
                <a:cubicBezTo>
                  <a:pt x="1163114" y="979550"/>
                  <a:pt x="1161161" y="981317"/>
                  <a:pt x="1159636" y="982991"/>
                </a:cubicBezTo>
                <a:cubicBezTo>
                  <a:pt x="1158110" y="984666"/>
                  <a:pt x="1156901" y="986266"/>
                  <a:pt x="1156008" y="987791"/>
                </a:cubicBezTo>
                <a:cubicBezTo>
                  <a:pt x="1155115" y="989317"/>
                  <a:pt x="1154501" y="990824"/>
                  <a:pt x="1154166" y="992312"/>
                </a:cubicBezTo>
                <a:cubicBezTo>
                  <a:pt x="1153831" y="993800"/>
                  <a:pt x="1153664" y="995326"/>
                  <a:pt x="1153664" y="996888"/>
                </a:cubicBezTo>
                <a:cubicBezTo>
                  <a:pt x="1153664" y="1001725"/>
                  <a:pt x="1156120" y="1005390"/>
                  <a:pt x="1161031" y="1007883"/>
                </a:cubicBezTo>
                <a:cubicBezTo>
                  <a:pt x="1165942" y="1010376"/>
                  <a:pt x="1172788" y="1011622"/>
                  <a:pt x="1181569" y="1011622"/>
                </a:cubicBezTo>
                <a:cubicBezTo>
                  <a:pt x="1187150" y="1011622"/>
                  <a:pt x="1191820" y="1011083"/>
                  <a:pt x="1195578" y="1010004"/>
                </a:cubicBezTo>
                <a:cubicBezTo>
                  <a:pt x="1199335" y="1008925"/>
                  <a:pt x="1202368" y="1007492"/>
                  <a:pt x="1204675" y="1005706"/>
                </a:cubicBezTo>
                <a:cubicBezTo>
                  <a:pt x="1206982" y="1003920"/>
                  <a:pt x="1208637" y="1001874"/>
                  <a:pt x="1209642" y="999567"/>
                </a:cubicBezTo>
                <a:cubicBezTo>
                  <a:pt x="1210646" y="997260"/>
                  <a:pt x="1211149" y="994842"/>
                  <a:pt x="1211149" y="992312"/>
                </a:cubicBezTo>
                <a:cubicBezTo>
                  <a:pt x="1211149" y="987996"/>
                  <a:pt x="1209381" y="984666"/>
                  <a:pt x="1205847" y="982322"/>
                </a:cubicBezTo>
                <a:cubicBezTo>
                  <a:pt x="1202312" y="979978"/>
                  <a:pt x="1197531" y="978731"/>
                  <a:pt x="1191504" y="978582"/>
                </a:cubicBezTo>
                <a:close/>
                <a:moveTo>
                  <a:pt x="788328" y="936390"/>
                </a:moveTo>
                <a:cubicBezTo>
                  <a:pt x="783268" y="936390"/>
                  <a:pt x="778877" y="936818"/>
                  <a:pt x="775157" y="937673"/>
                </a:cubicBezTo>
                <a:cubicBezTo>
                  <a:pt x="771436" y="938529"/>
                  <a:pt x="768348" y="939794"/>
                  <a:pt x="765892" y="941468"/>
                </a:cubicBezTo>
                <a:cubicBezTo>
                  <a:pt x="763436" y="943143"/>
                  <a:pt x="761632" y="945152"/>
                  <a:pt x="760479" y="947496"/>
                </a:cubicBezTo>
                <a:cubicBezTo>
                  <a:pt x="759325" y="949840"/>
                  <a:pt x="758748" y="952538"/>
                  <a:pt x="758748" y="955588"/>
                </a:cubicBezTo>
                <a:cubicBezTo>
                  <a:pt x="758748" y="960797"/>
                  <a:pt x="760404" y="964946"/>
                  <a:pt x="763716" y="968034"/>
                </a:cubicBezTo>
                <a:cubicBezTo>
                  <a:pt x="767027" y="971122"/>
                  <a:pt x="771659" y="972667"/>
                  <a:pt x="777612" y="972667"/>
                </a:cubicBezTo>
                <a:cubicBezTo>
                  <a:pt x="782449" y="972667"/>
                  <a:pt x="786933" y="971439"/>
                  <a:pt x="791063" y="968983"/>
                </a:cubicBezTo>
                <a:cubicBezTo>
                  <a:pt x="795193" y="966527"/>
                  <a:pt x="799527" y="962769"/>
                  <a:pt x="804067" y="957709"/>
                </a:cubicBezTo>
                <a:lnTo>
                  <a:pt x="804067" y="936390"/>
                </a:lnTo>
                <a:close/>
                <a:moveTo>
                  <a:pt x="1776172" y="892523"/>
                </a:moveTo>
                <a:cubicBezTo>
                  <a:pt x="1773775" y="892523"/>
                  <a:pt x="1771417" y="892876"/>
                  <a:pt x="1769096" y="893583"/>
                </a:cubicBezTo>
                <a:cubicBezTo>
                  <a:pt x="1766775" y="894290"/>
                  <a:pt x="1764417" y="895406"/>
                  <a:pt x="1762021" y="896932"/>
                </a:cubicBezTo>
                <a:cubicBezTo>
                  <a:pt x="1759625" y="898457"/>
                  <a:pt x="1757117" y="900466"/>
                  <a:pt x="1754496" y="902959"/>
                </a:cubicBezTo>
                <a:cubicBezTo>
                  <a:pt x="1751876" y="905452"/>
                  <a:pt x="1749105" y="908522"/>
                  <a:pt x="1746186" y="912168"/>
                </a:cubicBezTo>
                <a:lnTo>
                  <a:pt x="1746186" y="952128"/>
                </a:lnTo>
                <a:cubicBezTo>
                  <a:pt x="1751277" y="958305"/>
                  <a:pt x="1756107" y="963030"/>
                  <a:pt x="1760674" y="966304"/>
                </a:cubicBezTo>
                <a:cubicBezTo>
                  <a:pt x="1765241" y="969578"/>
                  <a:pt x="1770033" y="971215"/>
                  <a:pt x="1775049" y="971215"/>
                </a:cubicBezTo>
                <a:cubicBezTo>
                  <a:pt x="1779690" y="971215"/>
                  <a:pt x="1783677" y="970099"/>
                  <a:pt x="1787009" y="967867"/>
                </a:cubicBezTo>
                <a:cubicBezTo>
                  <a:pt x="1790340" y="965634"/>
                  <a:pt x="1793036" y="962658"/>
                  <a:pt x="1795095" y="958937"/>
                </a:cubicBezTo>
                <a:cubicBezTo>
                  <a:pt x="1797154" y="955216"/>
                  <a:pt x="1798670" y="951049"/>
                  <a:pt x="1799644" y="946436"/>
                </a:cubicBezTo>
                <a:cubicBezTo>
                  <a:pt x="1800617" y="941822"/>
                  <a:pt x="1801103" y="937171"/>
                  <a:pt x="1801103" y="932483"/>
                </a:cubicBezTo>
                <a:cubicBezTo>
                  <a:pt x="1801103" y="927348"/>
                  <a:pt x="1800710" y="922381"/>
                  <a:pt x="1799924" y="917582"/>
                </a:cubicBezTo>
                <a:cubicBezTo>
                  <a:pt x="1799138" y="912782"/>
                  <a:pt x="1797791" y="908522"/>
                  <a:pt x="1795882" y="904801"/>
                </a:cubicBezTo>
                <a:cubicBezTo>
                  <a:pt x="1793972" y="901080"/>
                  <a:pt x="1791408" y="898104"/>
                  <a:pt x="1788188" y="895871"/>
                </a:cubicBezTo>
                <a:cubicBezTo>
                  <a:pt x="1784969" y="893639"/>
                  <a:pt x="1780963" y="892523"/>
                  <a:pt x="1776172" y="892523"/>
                </a:cubicBezTo>
                <a:close/>
                <a:moveTo>
                  <a:pt x="1895071" y="892076"/>
                </a:moveTo>
                <a:cubicBezTo>
                  <a:pt x="1889590" y="892076"/>
                  <a:pt x="1884879" y="893044"/>
                  <a:pt x="1880937" y="894978"/>
                </a:cubicBezTo>
                <a:cubicBezTo>
                  <a:pt x="1876994" y="896913"/>
                  <a:pt x="1873747" y="899648"/>
                  <a:pt x="1871194" y="903182"/>
                </a:cubicBezTo>
                <a:cubicBezTo>
                  <a:pt x="1868641" y="906717"/>
                  <a:pt x="1866746" y="910903"/>
                  <a:pt x="1865507" y="915740"/>
                </a:cubicBezTo>
                <a:cubicBezTo>
                  <a:pt x="1864268" y="920577"/>
                  <a:pt x="1863648" y="925860"/>
                  <a:pt x="1863648" y="931590"/>
                </a:cubicBezTo>
                <a:cubicBezTo>
                  <a:pt x="1863648" y="937097"/>
                  <a:pt x="1864155" y="942268"/>
                  <a:pt x="1865169" y="947105"/>
                </a:cubicBezTo>
                <a:cubicBezTo>
                  <a:pt x="1866183" y="951942"/>
                  <a:pt x="1867873" y="956165"/>
                  <a:pt x="1870237" y="959774"/>
                </a:cubicBezTo>
                <a:cubicBezTo>
                  <a:pt x="1872602" y="963383"/>
                  <a:pt x="1875775" y="966248"/>
                  <a:pt x="1879754" y="968369"/>
                </a:cubicBezTo>
                <a:cubicBezTo>
                  <a:pt x="1883733" y="970490"/>
                  <a:pt x="1888689" y="971550"/>
                  <a:pt x="1894621" y="971550"/>
                </a:cubicBezTo>
                <a:cubicBezTo>
                  <a:pt x="1900028" y="971550"/>
                  <a:pt x="1904721" y="970583"/>
                  <a:pt x="1908701" y="968648"/>
                </a:cubicBezTo>
                <a:cubicBezTo>
                  <a:pt x="1912680" y="966713"/>
                  <a:pt x="1915946" y="963997"/>
                  <a:pt x="1918499" y="960500"/>
                </a:cubicBezTo>
                <a:cubicBezTo>
                  <a:pt x="1921052" y="957002"/>
                  <a:pt x="1922929" y="952835"/>
                  <a:pt x="1924130" y="947998"/>
                </a:cubicBezTo>
                <a:cubicBezTo>
                  <a:pt x="1925332" y="943161"/>
                  <a:pt x="1925933" y="937841"/>
                  <a:pt x="1925933" y="932036"/>
                </a:cubicBezTo>
                <a:cubicBezTo>
                  <a:pt x="1925933" y="926604"/>
                  <a:pt x="1925426" y="921470"/>
                  <a:pt x="1924412" y="916633"/>
                </a:cubicBezTo>
                <a:cubicBezTo>
                  <a:pt x="1923398" y="911796"/>
                  <a:pt x="1921727" y="907554"/>
                  <a:pt x="1919400" y="903908"/>
                </a:cubicBezTo>
                <a:cubicBezTo>
                  <a:pt x="1917072" y="900262"/>
                  <a:pt x="1913918" y="897378"/>
                  <a:pt x="1909939" y="895257"/>
                </a:cubicBezTo>
                <a:cubicBezTo>
                  <a:pt x="1905959" y="893137"/>
                  <a:pt x="1901004" y="892076"/>
                  <a:pt x="1895071" y="892076"/>
                </a:cubicBezTo>
                <a:close/>
                <a:moveTo>
                  <a:pt x="1333097" y="892076"/>
                </a:moveTo>
                <a:cubicBezTo>
                  <a:pt x="1327615" y="892076"/>
                  <a:pt x="1322904" y="893044"/>
                  <a:pt x="1318962" y="894978"/>
                </a:cubicBezTo>
                <a:cubicBezTo>
                  <a:pt x="1315019" y="896913"/>
                  <a:pt x="1311772" y="899648"/>
                  <a:pt x="1309219" y="903182"/>
                </a:cubicBezTo>
                <a:cubicBezTo>
                  <a:pt x="1306666" y="906717"/>
                  <a:pt x="1304771" y="910903"/>
                  <a:pt x="1303532" y="915740"/>
                </a:cubicBezTo>
                <a:cubicBezTo>
                  <a:pt x="1302293" y="920577"/>
                  <a:pt x="1301673" y="925860"/>
                  <a:pt x="1301673" y="931590"/>
                </a:cubicBezTo>
                <a:cubicBezTo>
                  <a:pt x="1301673" y="937097"/>
                  <a:pt x="1302180" y="942268"/>
                  <a:pt x="1303194" y="947105"/>
                </a:cubicBezTo>
                <a:cubicBezTo>
                  <a:pt x="1304208" y="951942"/>
                  <a:pt x="1305898" y="956165"/>
                  <a:pt x="1308262" y="959774"/>
                </a:cubicBezTo>
                <a:cubicBezTo>
                  <a:pt x="1310627" y="963383"/>
                  <a:pt x="1313800" y="966248"/>
                  <a:pt x="1317779" y="968369"/>
                </a:cubicBezTo>
                <a:cubicBezTo>
                  <a:pt x="1321758" y="970490"/>
                  <a:pt x="1326714" y="971550"/>
                  <a:pt x="1332646" y="971550"/>
                </a:cubicBezTo>
                <a:cubicBezTo>
                  <a:pt x="1338053" y="971550"/>
                  <a:pt x="1342746" y="970583"/>
                  <a:pt x="1346726" y="968648"/>
                </a:cubicBezTo>
                <a:cubicBezTo>
                  <a:pt x="1350705" y="966713"/>
                  <a:pt x="1353971" y="963997"/>
                  <a:pt x="1356524" y="960500"/>
                </a:cubicBezTo>
                <a:cubicBezTo>
                  <a:pt x="1359077" y="957002"/>
                  <a:pt x="1360954" y="952835"/>
                  <a:pt x="1362155" y="947998"/>
                </a:cubicBezTo>
                <a:cubicBezTo>
                  <a:pt x="1363357" y="943161"/>
                  <a:pt x="1363958" y="937841"/>
                  <a:pt x="1363958" y="932036"/>
                </a:cubicBezTo>
                <a:cubicBezTo>
                  <a:pt x="1363958" y="926604"/>
                  <a:pt x="1363451" y="921470"/>
                  <a:pt x="1362437" y="916633"/>
                </a:cubicBezTo>
                <a:cubicBezTo>
                  <a:pt x="1361423" y="911796"/>
                  <a:pt x="1359752" y="907554"/>
                  <a:pt x="1357425" y="903908"/>
                </a:cubicBezTo>
                <a:cubicBezTo>
                  <a:pt x="1355097" y="900262"/>
                  <a:pt x="1351943" y="897378"/>
                  <a:pt x="1347964" y="895257"/>
                </a:cubicBezTo>
                <a:cubicBezTo>
                  <a:pt x="1343985" y="893137"/>
                  <a:pt x="1339029" y="892076"/>
                  <a:pt x="1333097" y="892076"/>
                </a:cubicBezTo>
                <a:close/>
                <a:moveTo>
                  <a:pt x="2425573" y="891072"/>
                </a:moveTo>
                <a:cubicBezTo>
                  <a:pt x="2421006" y="891072"/>
                  <a:pt x="2417000" y="891927"/>
                  <a:pt x="2413556" y="893639"/>
                </a:cubicBezTo>
                <a:cubicBezTo>
                  <a:pt x="2410112" y="895350"/>
                  <a:pt x="2407229" y="897620"/>
                  <a:pt x="2404908" y="900448"/>
                </a:cubicBezTo>
                <a:cubicBezTo>
                  <a:pt x="2402587" y="903275"/>
                  <a:pt x="2400790" y="906568"/>
                  <a:pt x="2399517" y="910326"/>
                </a:cubicBezTo>
                <a:cubicBezTo>
                  <a:pt x="2398245" y="914084"/>
                  <a:pt x="2397533" y="918009"/>
                  <a:pt x="2397383" y="922102"/>
                </a:cubicBezTo>
                <a:lnTo>
                  <a:pt x="2452189" y="922102"/>
                </a:lnTo>
                <a:cubicBezTo>
                  <a:pt x="2452412" y="912428"/>
                  <a:pt x="2450260" y="904838"/>
                  <a:pt x="2445731" y="899331"/>
                </a:cubicBezTo>
                <a:cubicBezTo>
                  <a:pt x="2441202" y="893825"/>
                  <a:pt x="2434483" y="891072"/>
                  <a:pt x="2425573" y="891072"/>
                </a:cubicBezTo>
                <a:close/>
                <a:moveTo>
                  <a:pt x="1654048" y="891072"/>
                </a:moveTo>
                <a:cubicBezTo>
                  <a:pt x="1649481" y="891072"/>
                  <a:pt x="1645475" y="891927"/>
                  <a:pt x="1642031" y="893639"/>
                </a:cubicBezTo>
                <a:cubicBezTo>
                  <a:pt x="1638587" y="895350"/>
                  <a:pt x="1635705" y="897620"/>
                  <a:pt x="1633383" y="900448"/>
                </a:cubicBezTo>
                <a:cubicBezTo>
                  <a:pt x="1631062" y="903275"/>
                  <a:pt x="1629265" y="906568"/>
                  <a:pt x="1627992" y="910326"/>
                </a:cubicBezTo>
                <a:cubicBezTo>
                  <a:pt x="1626720" y="914084"/>
                  <a:pt x="1626008" y="918009"/>
                  <a:pt x="1625858" y="922102"/>
                </a:cubicBezTo>
                <a:lnTo>
                  <a:pt x="1680664" y="922102"/>
                </a:lnTo>
                <a:cubicBezTo>
                  <a:pt x="1680887" y="912428"/>
                  <a:pt x="1678735" y="904838"/>
                  <a:pt x="1674206" y="899331"/>
                </a:cubicBezTo>
                <a:cubicBezTo>
                  <a:pt x="1669677" y="893825"/>
                  <a:pt x="1662958" y="891072"/>
                  <a:pt x="1654048" y="891072"/>
                </a:cubicBezTo>
                <a:close/>
                <a:moveTo>
                  <a:pt x="1180230" y="890960"/>
                </a:moveTo>
                <a:cubicBezTo>
                  <a:pt x="1176658" y="890960"/>
                  <a:pt x="1173551" y="891555"/>
                  <a:pt x="1170909" y="892746"/>
                </a:cubicBezTo>
                <a:cubicBezTo>
                  <a:pt x="1168268" y="893936"/>
                  <a:pt x="1166072" y="895574"/>
                  <a:pt x="1164324" y="897657"/>
                </a:cubicBezTo>
                <a:cubicBezTo>
                  <a:pt x="1162575" y="899741"/>
                  <a:pt x="1161273" y="902141"/>
                  <a:pt x="1160417" y="904857"/>
                </a:cubicBezTo>
                <a:cubicBezTo>
                  <a:pt x="1159561" y="907573"/>
                  <a:pt x="1159133" y="910419"/>
                  <a:pt x="1159133" y="913396"/>
                </a:cubicBezTo>
                <a:cubicBezTo>
                  <a:pt x="1159133" y="920019"/>
                  <a:pt x="1161012" y="925228"/>
                  <a:pt x="1164770" y="929023"/>
                </a:cubicBezTo>
                <a:cubicBezTo>
                  <a:pt x="1168528" y="932818"/>
                  <a:pt x="1173793" y="934715"/>
                  <a:pt x="1180565" y="934715"/>
                </a:cubicBezTo>
                <a:cubicBezTo>
                  <a:pt x="1184211" y="934715"/>
                  <a:pt x="1187373" y="934139"/>
                  <a:pt x="1190052" y="932985"/>
                </a:cubicBezTo>
                <a:cubicBezTo>
                  <a:pt x="1192731" y="931832"/>
                  <a:pt x="1194945" y="930232"/>
                  <a:pt x="1196694" y="928186"/>
                </a:cubicBezTo>
                <a:cubicBezTo>
                  <a:pt x="1198442" y="926139"/>
                  <a:pt x="1199745" y="923777"/>
                  <a:pt x="1200601" y="921098"/>
                </a:cubicBezTo>
                <a:cubicBezTo>
                  <a:pt x="1201456" y="918419"/>
                  <a:pt x="1201884" y="915628"/>
                  <a:pt x="1201884" y="912726"/>
                </a:cubicBezTo>
                <a:cubicBezTo>
                  <a:pt x="1201884" y="905880"/>
                  <a:pt x="1200005" y="900541"/>
                  <a:pt x="1196247" y="896708"/>
                </a:cubicBezTo>
                <a:cubicBezTo>
                  <a:pt x="1192489" y="892876"/>
                  <a:pt x="1187150" y="890960"/>
                  <a:pt x="1180230" y="890960"/>
                </a:cubicBezTo>
                <a:close/>
                <a:moveTo>
                  <a:pt x="2184150" y="878235"/>
                </a:moveTo>
                <a:cubicBezTo>
                  <a:pt x="2185936" y="878235"/>
                  <a:pt x="2187424" y="878291"/>
                  <a:pt x="2188614" y="878403"/>
                </a:cubicBezTo>
                <a:cubicBezTo>
                  <a:pt x="2189805" y="878514"/>
                  <a:pt x="2190754" y="878737"/>
                  <a:pt x="2191461" y="879072"/>
                </a:cubicBezTo>
                <a:cubicBezTo>
                  <a:pt x="2192168" y="879407"/>
                  <a:pt x="2192670" y="879779"/>
                  <a:pt x="2192968" y="880188"/>
                </a:cubicBezTo>
                <a:cubicBezTo>
                  <a:pt x="2193265" y="880598"/>
                  <a:pt x="2193414" y="881100"/>
                  <a:pt x="2193414" y="881695"/>
                </a:cubicBezTo>
                <a:lnTo>
                  <a:pt x="2193414" y="940185"/>
                </a:lnTo>
                <a:cubicBezTo>
                  <a:pt x="2193414" y="946064"/>
                  <a:pt x="2193842" y="950770"/>
                  <a:pt x="2194698" y="954305"/>
                </a:cubicBezTo>
                <a:cubicBezTo>
                  <a:pt x="2195554" y="957840"/>
                  <a:pt x="2196856" y="960853"/>
                  <a:pt x="2198605" y="963346"/>
                </a:cubicBezTo>
                <a:cubicBezTo>
                  <a:pt x="2200354" y="965839"/>
                  <a:pt x="2202567" y="967774"/>
                  <a:pt x="2205246" y="969150"/>
                </a:cubicBezTo>
                <a:cubicBezTo>
                  <a:pt x="2207925" y="970527"/>
                  <a:pt x="2211050" y="971215"/>
                  <a:pt x="2214622" y="971215"/>
                </a:cubicBezTo>
                <a:cubicBezTo>
                  <a:pt x="2219236" y="971215"/>
                  <a:pt x="2223831" y="969578"/>
                  <a:pt x="2228407" y="966304"/>
                </a:cubicBezTo>
                <a:cubicBezTo>
                  <a:pt x="2232984" y="963030"/>
                  <a:pt x="2237839" y="958230"/>
                  <a:pt x="2242974" y="951905"/>
                </a:cubicBezTo>
                <a:lnTo>
                  <a:pt x="2242974" y="881695"/>
                </a:lnTo>
                <a:cubicBezTo>
                  <a:pt x="2242974" y="881100"/>
                  <a:pt x="2243104" y="880598"/>
                  <a:pt x="2243365" y="880188"/>
                </a:cubicBezTo>
                <a:cubicBezTo>
                  <a:pt x="2243625" y="879779"/>
                  <a:pt x="2244127" y="879407"/>
                  <a:pt x="2244872" y="879072"/>
                </a:cubicBezTo>
                <a:cubicBezTo>
                  <a:pt x="2245616" y="878737"/>
                  <a:pt x="2246564" y="878514"/>
                  <a:pt x="2247718" y="878403"/>
                </a:cubicBezTo>
                <a:cubicBezTo>
                  <a:pt x="2248872" y="878291"/>
                  <a:pt x="2250378" y="878235"/>
                  <a:pt x="2252239" y="878235"/>
                </a:cubicBezTo>
                <a:cubicBezTo>
                  <a:pt x="2254025" y="878235"/>
                  <a:pt x="2255513" y="878291"/>
                  <a:pt x="2256703" y="878403"/>
                </a:cubicBezTo>
                <a:cubicBezTo>
                  <a:pt x="2257894" y="878514"/>
                  <a:pt x="2258824" y="878737"/>
                  <a:pt x="2259494" y="879072"/>
                </a:cubicBezTo>
                <a:cubicBezTo>
                  <a:pt x="2260164" y="879407"/>
                  <a:pt x="2260666" y="879779"/>
                  <a:pt x="2261001" y="880188"/>
                </a:cubicBezTo>
                <a:cubicBezTo>
                  <a:pt x="2261336" y="880598"/>
                  <a:pt x="2261503" y="881100"/>
                  <a:pt x="2261503" y="881695"/>
                </a:cubicBezTo>
                <a:lnTo>
                  <a:pt x="2261503" y="982154"/>
                </a:lnTo>
                <a:cubicBezTo>
                  <a:pt x="2261503" y="982750"/>
                  <a:pt x="2261373" y="983252"/>
                  <a:pt x="2261112" y="983661"/>
                </a:cubicBezTo>
                <a:cubicBezTo>
                  <a:pt x="2260852" y="984070"/>
                  <a:pt x="2260387" y="984424"/>
                  <a:pt x="2259717" y="984722"/>
                </a:cubicBezTo>
                <a:cubicBezTo>
                  <a:pt x="2259048" y="985019"/>
                  <a:pt x="2258173" y="985242"/>
                  <a:pt x="2257094" y="985391"/>
                </a:cubicBezTo>
                <a:cubicBezTo>
                  <a:pt x="2256015" y="985540"/>
                  <a:pt x="2254694" y="985615"/>
                  <a:pt x="2253131" y="985615"/>
                </a:cubicBezTo>
                <a:cubicBezTo>
                  <a:pt x="2251420" y="985615"/>
                  <a:pt x="2250025" y="985540"/>
                  <a:pt x="2248946" y="985391"/>
                </a:cubicBezTo>
                <a:cubicBezTo>
                  <a:pt x="2247867" y="985242"/>
                  <a:pt x="2247011" y="985019"/>
                  <a:pt x="2246378" y="984722"/>
                </a:cubicBezTo>
                <a:cubicBezTo>
                  <a:pt x="2245746" y="984424"/>
                  <a:pt x="2245318" y="984070"/>
                  <a:pt x="2245095" y="983661"/>
                </a:cubicBezTo>
                <a:cubicBezTo>
                  <a:pt x="2244872" y="983252"/>
                  <a:pt x="2244760" y="982750"/>
                  <a:pt x="2244760" y="982154"/>
                </a:cubicBezTo>
                <a:lnTo>
                  <a:pt x="2244760" y="968871"/>
                </a:lnTo>
                <a:cubicBezTo>
                  <a:pt x="2239030" y="975197"/>
                  <a:pt x="2233375" y="979810"/>
                  <a:pt x="2227794" y="982712"/>
                </a:cubicBezTo>
                <a:cubicBezTo>
                  <a:pt x="2222213" y="985615"/>
                  <a:pt x="2216557" y="987066"/>
                  <a:pt x="2210827" y="987066"/>
                </a:cubicBezTo>
                <a:cubicBezTo>
                  <a:pt x="2204130" y="987066"/>
                  <a:pt x="2198493" y="985949"/>
                  <a:pt x="2193917" y="983717"/>
                </a:cubicBezTo>
                <a:cubicBezTo>
                  <a:pt x="2189340" y="981485"/>
                  <a:pt x="2185638" y="978452"/>
                  <a:pt x="2182810" y="974620"/>
                </a:cubicBezTo>
                <a:cubicBezTo>
                  <a:pt x="2179982" y="970788"/>
                  <a:pt x="2177955" y="966323"/>
                  <a:pt x="2176727" y="961225"/>
                </a:cubicBezTo>
                <a:cubicBezTo>
                  <a:pt x="2175499" y="956128"/>
                  <a:pt x="2174885" y="949933"/>
                  <a:pt x="2174885" y="942640"/>
                </a:cubicBezTo>
                <a:lnTo>
                  <a:pt x="2174885" y="881695"/>
                </a:lnTo>
                <a:cubicBezTo>
                  <a:pt x="2174885" y="881100"/>
                  <a:pt x="2175015" y="880598"/>
                  <a:pt x="2175276" y="880188"/>
                </a:cubicBezTo>
                <a:cubicBezTo>
                  <a:pt x="2175536" y="879779"/>
                  <a:pt x="2176039" y="879407"/>
                  <a:pt x="2176783" y="879072"/>
                </a:cubicBezTo>
                <a:cubicBezTo>
                  <a:pt x="2177527" y="878737"/>
                  <a:pt x="2178494" y="878514"/>
                  <a:pt x="2179685" y="878403"/>
                </a:cubicBezTo>
                <a:cubicBezTo>
                  <a:pt x="2180875" y="878291"/>
                  <a:pt x="2182364" y="878235"/>
                  <a:pt x="2184150" y="878235"/>
                </a:cubicBezTo>
                <a:close/>
                <a:moveTo>
                  <a:pt x="974921" y="878235"/>
                </a:moveTo>
                <a:cubicBezTo>
                  <a:pt x="976782" y="878235"/>
                  <a:pt x="978307" y="878310"/>
                  <a:pt x="979498" y="878458"/>
                </a:cubicBezTo>
                <a:cubicBezTo>
                  <a:pt x="980688" y="878607"/>
                  <a:pt x="981619" y="878830"/>
                  <a:pt x="982288" y="879128"/>
                </a:cubicBezTo>
                <a:cubicBezTo>
                  <a:pt x="982958" y="879426"/>
                  <a:pt x="983442" y="879798"/>
                  <a:pt x="983739" y="880244"/>
                </a:cubicBezTo>
                <a:cubicBezTo>
                  <a:pt x="984037" y="880691"/>
                  <a:pt x="984186" y="881174"/>
                  <a:pt x="984186" y="881695"/>
                </a:cubicBezTo>
                <a:lnTo>
                  <a:pt x="984186" y="982154"/>
                </a:lnTo>
                <a:cubicBezTo>
                  <a:pt x="984186" y="982750"/>
                  <a:pt x="984037" y="983252"/>
                  <a:pt x="983739" y="983661"/>
                </a:cubicBezTo>
                <a:cubicBezTo>
                  <a:pt x="983442" y="984070"/>
                  <a:pt x="982958" y="984424"/>
                  <a:pt x="982288" y="984722"/>
                </a:cubicBezTo>
                <a:cubicBezTo>
                  <a:pt x="981619" y="985019"/>
                  <a:pt x="980688" y="985242"/>
                  <a:pt x="979498" y="985391"/>
                </a:cubicBezTo>
                <a:cubicBezTo>
                  <a:pt x="978307" y="985540"/>
                  <a:pt x="976782" y="985615"/>
                  <a:pt x="974921" y="985615"/>
                </a:cubicBezTo>
                <a:cubicBezTo>
                  <a:pt x="973135" y="985615"/>
                  <a:pt x="971647" y="985540"/>
                  <a:pt x="970456" y="985391"/>
                </a:cubicBezTo>
                <a:cubicBezTo>
                  <a:pt x="969266" y="985242"/>
                  <a:pt x="968317" y="985019"/>
                  <a:pt x="967610" y="984722"/>
                </a:cubicBezTo>
                <a:cubicBezTo>
                  <a:pt x="966903" y="984424"/>
                  <a:pt x="966419" y="984070"/>
                  <a:pt x="966159" y="983661"/>
                </a:cubicBezTo>
                <a:cubicBezTo>
                  <a:pt x="965899" y="983252"/>
                  <a:pt x="965768" y="982750"/>
                  <a:pt x="965768" y="982154"/>
                </a:cubicBezTo>
                <a:lnTo>
                  <a:pt x="965768" y="881695"/>
                </a:lnTo>
                <a:cubicBezTo>
                  <a:pt x="965768" y="881174"/>
                  <a:pt x="965899" y="880691"/>
                  <a:pt x="966159" y="880244"/>
                </a:cubicBezTo>
                <a:cubicBezTo>
                  <a:pt x="966419" y="879798"/>
                  <a:pt x="966903" y="879426"/>
                  <a:pt x="967610" y="879128"/>
                </a:cubicBezTo>
                <a:cubicBezTo>
                  <a:pt x="968317" y="878830"/>
                  <a:pt x="969266" y="878607"/>
                  <a:pt x="970456" y="878458"/>
                </a:cubicBezTo>
                <a:cubicBezTo>
                  <a:pt x="971647" y="878310"/>
                  <a:pt x="973135" y="878235"/>
                  <a:pt x="974921" y="878235"/>
                </a:cubicBezTo>
                <a:close/>
                <a:moveTo>
                  <a:pt x="1180565" y="876896"/>
                </a:moveTo>
                <a:cubicBezTo>
                  <a:pt x="1183615" y="876896"/>
                  <a:pt x="1186462" y="877063"/>
                  <a:pt x="1189104" y="877398"/>
                </a:cubicBezTo>
                <a:cubicBezTo>
                  <a:pt x="1191745" y="877733"/>
                  <a:pt x="1194219" y="878198"/>
                  <a:pt x="1196526" y="878793"/>
                </a:cubicBezTo>
                <a:lnTo>
                  <a:pt x="1226887" y="878793"/>
                </a:lnTo>
                <a:cubicBezTo>
                  <a:pt x="1228152" y="878793"/>
                  <a:pt x="1229101" y="879407"/>
                  <a:pt x="1229734" y="880635"/>
                </a:cubicBezTo>
                <a:cubicBezTo>
                  <a:pt x="1230366" y="881863"/>
                  <a:pt x="1230682" y="883742"/>
                  <a:pt x="1230682" y="886272"/>
                </a:cubicBezTo>
                <a:cubicBezTo>
                  <a:pt x="1230682" y="888876"/>
                  <a:pt x="1230329" y="890755"/>
                  <a:pt x="1229622" y="891909"/>
                </a:cubicBezTo>
                <a:cubicBezTo>
                  <a:pt x="1228915" y="893062"/>
                  <a:pt x="1228003" y="893639"/>
                  <a:pt x="1226887" y="893639"/>
                </a:cubicBezTo>
                <a:lnTo>
                  <a:pt x="1212488" y="893639"/>
                </a:lnTo>
                <a:cubicBezTo>
                  <a:pt x="1215093" y="896318"/>
                  <a:pt x="1216916" y="899276"/>
                  <a:pt x="1217958" y="902513"/>
                </a:cubicBezTo>
                <a:cubicBezTo>
                  <a:pt x="1218999" y="905750"/>
                  <a:pt x="1219520" y="909117"/>
                  <a:pt x="1219520" y="912614"/>
                </a:cubicBezTo>
                <a:cubicBezTo>
                  <a:pt x="1219520" y="918419"/>
                  <a:pt x="1218590" y="923553"/>
                  <a:pt x="1216730" y="928018"/>
                </a:cubicBezTo>
                <a:cubicBezTo>
                  <a:pt x="1214869" y="932483"/>
                  <a:pt x="1212209" y="936259"/>
                  <a:pt x="1208749" y="939348"/>
                </a:cubicBezTo>
                <a:cubicBezTo>
                  <a:pt x="1205289" y="942436"/>
                  <a:pt x="1201177" y="944798"/>
                  <a:pt x="1196415" y="946436"/>
                </a:cubicBezTo>
                <a:cubicBezTo>
                  <a:pt x="1191652" y="948073"/>
                  <a:pt x="1186369" y="948891"/>
                  <a:pt x="1180565" y="948891"/>
                </a:cubicBezTo>
                <a:cubicBezTo>
                  <a:pt x="1176472" y="948891"/>
                  <a:pt x="1172584" y="948352"/>
                  <a:pt x="1168900" y="947273"/>
                </a:cubicBezTo>
                <a:cubicBezTo>
                  <a:pt x="1165217" y="946194"/>
                  <a:pt x="1162370" y="944836"/>
                  <a:pt x="1160361" y="943199"/>
                </a:cubicBezTo>
                <a:cubicBezTo>
                  <a:pt x="1159022" y="944538"/>
                  <a:pt x="1157924" y="946064"/>
                  <a:pt x="1157068" y="947775"/>
                </a:cubicBezTo>
                <a:cubicBezTo>
                  <a:pt x="1156213" y="949487"/>
                  <a:pt x="1155785" y="951459"/>
                  <a:pt x="1155785" y="953691"/>
                </a:cubicBezTo>
                <a:cubicBezTo>
                  <a:pt x="1155785" y="956295"/>
                  <a:pt x="1156994" y="958453"/>
                  <a:pt x="1159412" y="960165"/>
                </a:cubicBezTo>
                <a:cubicBezTo>
                  <a:pt x="1161831" y="961876"/>
                  <a:pt x="1165049" y="962807"/>
                  <a:pt x="1169068" y="962955"/>
                </a:cubicBezTo>
                <a:lnTo>
                  <a:pt x="1195299" y="964072"/>
                </a:lnTo>
                <a:cubicBezTo>
                  <a:pt x="1200284" y="964221"/>
                  <a:pt x="1204861" y="964909"/>
                  <a:pt x="1209028" y="966137"/>
                </a:cubicBezTo>
                <a:cubicBezTo>
                  <a:pt x="1213195" y="967365"/>
                  <a:pt x="1216804" y="969113"/>
                  <a:pt x="1219855" y="971383"/>
                </a:cubicBezTo>
                <a:cubicBezTo>
                  <a:pt x="1222906" y="973653"/>
                  <a:pt x="1225287" y="976443"/>
                  <a:pt x="1226999" y="979754"/>
                </a:cubicBezTo>
                <a:cubicBezTo>
                  <a:pt x="1228710" y="983066"/>
                  <a:pt x="1229566" y="986917"/>
                  <a:pt x="1229566" y="991307"/>
                </a:cubicBezTo>
                <a:cubicBezTo>
                  <a:pt x="1229566" y="995921"/>
                  <a:pt x="1228599" y="1000311"/>
                  <a:pt x="1226664" y="1004479"/>
                </a:cubicBezTo>
                <a:cubicBezTo>
                  <a:pt x="1224729" y="1008646"/>
                  <a:pt x="1221771" y="1012311"/>
                  <a:pt x="1217790" y="1015473"/>
                </a:cubicBezTo>
                <a:cubicBezTo>
                  <a:pt x="1213809" y="1018636"/>
                  <a:pt x="1208730" y="1021129"/>
                  <a:pt x="1202554" y="1022952"/>
                </a:cubicBezTo>
                <a:cubicBezTo>
                  <a:pt x="1196378" y="1024775"/>
                  <a:pt x="1189085" y="1025687"/>
                  <a:pt x="1180676" y="1025687"/>
                </a:cubicBezTo>
                <a:cubicBezTo>
                  <a:pt x="1172565" y="1025687"/>
                  <a:pt x="1165663" y="1024998"/>
                  <a:pt x="1159970" y="1023622"/>
                </a:cubicBezTo>
                <a:cubicBezTo>
                  <a:pt x="1154278" y="1022245"/>
                  <a:pt x="1149608" y="1020366"/>
                  <a:pt x="1145962" y="1017985"/>
                </a:cubicBezTo>
                <a:cubicBezTo>
                  <a:pt x="1142316" y="1015603"/>
                  <a:pt x="1139674" y="1012757"/>
                  <a:pt x="1138037" y="1009446"/>
                </a:cubicBezTo>
                <a:cubicBezTo>
                  <a:pt x="1136400" y="1006134"/>
                  <a:pt x="1135581" y="1002544"/>
                  <a:pt x="1135581" y="998674"/>
                </a:cubicBezTo>
                <a:cubicBezTo>
                  <a:pt x="1135581" y="996219"/>
                  <a:pt x="1135879" y="993837"/>
                  <a:pt x="1136474" y="991530"/>
                </a:cubicBezTo>
                <a:cubicBezTo>
                  <a:pt x="1137070" y="989224"/>
                  <a:pt x="1137981" y="987028"/>
                  <a:pt x="1139209" y="984945"/>
                </a:cubicBezTo>
                <a:cubicBezTo>
                  <a:pt x="1140437" y="982861"/>
                  <a:pt x="1141962" y="980871"/>
                  <a:pt x="1143785" y="978973"/>
                </a:cubicBezTo>
                <a:cubicBezTo>
                  <a:pt x="1145609" y="977076"/>
                  <a:pt x="1147711" y="975197"/>
                  <a:pt x="1150092" y="973336"/>
                </a:cubicBezTo>
                <a:cubicBezTo>
                  <a:pt x="1146446" y="971476"/>
                  <a:pt x="1143748" y="969132"/>
                  <a:pt x="1142000" y="966304"/>
                </a:cubicBezTo>
                <a:cubicBezTo>
                  <a:pt x="1140251" y="963476"/>
                  <a:pt x="1139377" y="960425"/>
                  <a:pt x="1139377" y="957151"/>
                </a:cubicBezTo>
                <a:cubicBezTo>
                  <a:pt x="1139377" y="952612"/>
                  <a:pt x="1140307" y="948556"/>
                  <a:pt x="1142167" y="944985"/>
                </a:cubicBezTo>
                <a:cubicBezTo>
                  <a:pt x="1144027" y="941413"/>
                  <a:pt x="1146334" y="938213"/>
                  <a:pt x="1149087" y="935385"/>
                </a:cubicBezTo>
                <a:cubicBezTo>
                  <a:pt x="1146781" y="932632"/>
                  <a:pt x="1144957" y="929525"/>
                  <a:pt x="1143618" y="926065"/>
                </a:cubicBezTo>
                <a:cubicBezTo>
                  <a:pt x="1142278" y="922604"/>
                  <a:pt x="1141609" y="918419"/>
                  <a:pt x="1141609" y="913507"/>
                </a:cubicBezTo>
                <a:cubicBezTo>
                  <a:pt x="1141609" y="907777"/>
                  <a:pt x="1142576" y="902643"/>
                  <a:pt x="1144511" y="898104"/>
                </a:cubicBezTo>
                <a:cubicBezTo>
                  <a:pt x="1146446" y="893564"/>
                  <a:pt x="1149125" y="889732"/>
                  <a:pt x="1152548" y="886607"/>
                </a:cubicBezTo>
                <a:cubicBezTo>
                  <a:pt x="1155971" y="883481"/>
                  <a:pt x="1160082" y="881081"/>
                  <a:pt x="1164882" y="879407"/>
                </a:cubicBezTo>
                <a:cubicBezTo>
                  <a:pt x="1169681" y="877733"/>
                  <a:pt x="1174909" y="876896"/>
                  <a:pt x="1180565" y="876896"/>
                </a:cubicBezTo>
                <a:close/>
                <a:moveTo>
                  <a:pt x="2606524" y="876672"/>
                </a:moveTo>
                <a:cubicBezTo>
                  <a:pt x="2609203" y="876672"/>
                  <a:pt x="2611882" y="876896"/>
                  <a:pt x="2614561" y="877342"/>
                </a:cubicBezTo>
                <a:cubicBezTo>
                  <a:pt x="2617239" y="877789"/>
                  <a:pt x="2619658" y="878347"/>
                  <a:pt x="2621816" y="879016"/>
                </a:cubicBezTo>
                <a:cubicBezTo>
                  <a:pt x="2623974" y="879686"/>
                  <a:pt x="2625816" y="880412"/>
                  <a:pt x="2627341" y="881193"/>
                </a:cubicBezTo>
                <a:cubicBezTo>
                  <a:pt x="2628867" y="881974"/>
                  <a:pt x="2630020" y="882663"/>
                  <a:pt x="2630801" y="883258"/>
                </a:cubicBezTo>
                <a:cubicBezTo>
                  <a:pt x="2631583" y="883853"/>
                  <a:pt x="2632104" y="884374"/>
                  <a:pt x="2632364" y="884821"/>
                </a:cubicBezTo>
                <a:cubicBezTo>
                  <a:pt x="2632625" y="885267"/>
                  <a:pt x="2632811" y="885770"/>
                  <a:pt x="2632923" y="886328"/>
                </a:cubicBezTo>
                <a:cubicBezTo>
                  <a:pt x="2633034" y="886886"/>
                  <a:pt x="2633146" y="887574"/>
                  <a:pt x="2633257" y="888393"/>
                </a:cubicBezTo>
                <a:cubicBezTo>
                  <a:pt x="2633369" y="889211"/>
                  <a:pt x="2633425" y="890216"/>
                  <a:pt x="2633425" y="891406"/>
                </a:cubicBezTo>
                <a:cubicBezTo>
                  <a:pt x="2633425" y="892671"/>
                  <a:pt x="2633369" y="893769"/>
                  <a:pt x="2633257" y="894699"/>
                </a:cubicBezTo>
                <a:cubicBezTo>
                  <a:pt x="2633146" y="895629"/>
                  <a:pt x="2632959" y="896392"/>
                  <a:pt x="2632699" y="896987"/>
                </a:cubicBezTo>
                <a:cubicBezTo>
                  <a:pt x="2632439" y="897583"/>
                  <a:pt x="2632122" y="898011"/>
                  <a:pt x="2631750" y="898271"/>
                </a:cubicBezTo>
                <a:cubicBezTo>
                  <a:pt x="2631378" y="898532"/>
                  <a:pt x="2630969" y="898662"/>
                  <a:pt x="2630522" y="898662"/>
                </a:cubicBezTo>
                <a:cubicBezTo>
                  <a:pt x="2629853" y="898662"/>
                  <a:pt x="2628886" y="898252"/>
                  <a:pt x="2627620" y="897434"/>
                </a:cubicBezTo>
                <a:cubicBezTo>
                  <a:pt x="2626355" y="896615"/>
                  <a:pt x="2624718" y="895741"/>
                  <a:pt x="2622709" y="894811"/>
                </a:cubicBezTo>
                <a:cubicBezTo>
                  <a:pt x="2620700" y="893881"/>
                  <a:pt x="2618337" y="893006"/>
                  <a:pt x="2615621" y="892188"/>
                </a:cubicBezTo>
                <a:cubicBezTo>
                  <a:pt x="2612905" y="891369"/>
                  <a:pt x="2609798" y="890960"/>
                  <a:pt x="2606301" y="890960"/>
                </a:cubicBezTo>
                <a:cubicBezTo>
                  <a:pt x="2603175" y="890960"/>
                  <a:pt x="2600422" y="891313"/>
                  <a:pt x="2598041" y="892020"/>
                </a:cubicBezTo>
                <a:cubicBezTo>
                  <a:pt x="2595659" y="892727"/>
                  <a:pt x="2593706" y="893732"/>
                  <a:pt x="2592181" y="895034"/>
                </a:cubicBezTo>
                <a:cubicBezTo>
                  <a:pt x="2590655" y="896336"/>
                  <a:pt x="2589502" y="897880"/>
                  <a:pt x="2588721" y="899666"/>
                </a:cubicBezTo>
                <a:cubicBezTo>
                  <a:pt x="2587939" y="901452"/>
                  <a:pt x="2587548" y="903387"/>
                  <a:pt x="2587548" y="905471"/>
                </a:cubicBezTo>
                <a:cubicBezTo>
                  <a:pt x="2587548" y="908373"/>
                  <a:pt x="2588293" y="910810"/>
                  <a:pt x="2589781" y="912782"/>
                </a:cubicBezTo>
                <a:cubicBezTo>
                  <a:pt x="2591269" y="914754"/>
                  <a:pt x="2593204" y="916484"/>
                  <a:pt x="2595585" y="917972"/>
                </a:cubicBezTo>
                <a:cubicBezTo>
                  <a:pt x="2597967" y="919460"/>
                  <a:pt x="2600682" y="920800"/>
                  <a:pt x="2603733" y="921991"/>
                </a:cubicBezTo>
                <a:cubicBezTo>
                  <a:pt x="2606785" y="923181"/>
                  <a:pt x="2609891" y="924409"/>
                  <a:pt x="2613054" y="925674"/>
                </a:cubicBezTo>
                <a:cubicBezTo>
                  <a:pt x="2616217" y="926939"/>
                  <a:pt x="2619342" y="928353"/>
                  <a:pt x="2622430" y="929916"/>
                </a:cubicBezTo>
                <a:cubicBezTo>
                  <a:pt x="2625518" y="931478"/>
                  <a:pt x="2628253" y="933376"/>
                  <a:pt x="2630634" y="935608"/>
                </a:cubicBezTo>
                <a:cubicBezTo>
                  <a:pt x="2633016" y="937841"/>
                  <a:pt x="2634931" y="940520"/>
                  <a:pt x="2636383" y="943645"/>
                </a:cubicBezTo>
                <a:cubicBezTo>
                  <a:pt x="2637834" y="946770"/>
                  <a:pt x="2638559" y="950491"/>
                  <a:pt x="2638559" y="954807"/>
                </a:cubicBezTo>
                <a:cubicBezTo>
                  <a:pt x="2638559" y="959942"/>
                  <a:pt x="2637611" y="964518"/>
                  <a:pt x="2635713" y="968537"/>
                </a:cubicBezTo>
                <a:cubicBezTo>
                  <a:pt x="2633815" y="972555"/>
                  <a:pt x="2631118" y="975941"/>
                  <a:pt x="2627620" y="978694"/>
                </a:cubicBezTo>
                <a:cubicBezTo>
                  <a:pt x="2624123" y="981447"/>
                  <a:pt x="2619956" y="983531"/>
                  <a:pt x="2615119" y="984945"/>
                </a:cubicBezTo>
                <a:cubicBezTo>
                  <a:pt x="2610282" y="986359"/>
                  <a:pt x="2604961" y="987066"/>
                  <a:pt x="2599157" y="987066"/>
                </a:cubicBezTo>
                <a:cubicBezTo>
                  <a:pt x="2595585" y="987066"/>
                  <a:pt x="2592181" y="986787"/>
                  <a:pt x="2588944" y="986228"/>
                </a:cubicBezTo>
                <a:cubicBezTo>
                  <a:pt x="2585707" y="985670"/>
                  <a:pt x="2582804" y="984963"/>
                  <a:pt x="2580237" y="984108"/>
                </a:cubicBezTo>
                <a:cubicBezTo>
                  <a:pt x="2577670" y="983252"/>
                  <a:pt x="2575493" y="982359"/>
                  <a:pt x="2573707" y="981429"/>
                </a:cubicBezTo>
                <a:cubicBezTo>
                  <a:pt x="2571922" y="980499"/>
                  <a:pt x="2570619" y="979661"/>
                  <a:pt x="2569801" y="978917"/>
                </a:cubicBezTo>
                <a:cubicBezTo>
                  <a:pt x="2568982" y="978173"/>
                  <a:pt x="2568387" y="977131"/>
                  <a:pt x="2568015" y="975792"/>
                </a:cubicBezTo>
                <a:cubicBezTo>
                  <a:pt x="2567643" y="974452"/>
                  <a:pt x="2567457" y="972629"/>
                  <a:pt x="2567457" y="970322"/>
                </a:cubicBezTo>
                <a:cubicBezTo>
                  <a:pt x="2567457" y="968909"/>
                  <a:pt x="2567531" y="967718"/>
                  <a:pt x="2567680" y="966751"/>
                </a:cubicBezTo>
                <a:cubicBezTo>
                  <a:pt x="2567829" y="965783"/>
                  <a:pt x="2568015" y="965002"/>
                  <a:pt x="2568238" y="964407"/>
                </a:cubicBezTo>
                <a:cubicBezTo>
                  <a:pt x="2568461" y="963811"/>
                  <a:pt x="2568777" y="963383"/>
                  <a:pt x="2569187" y="963123"/>
                </a:cubicBezTo>
                <a:cubicBezTo>
                  <a:pt x="2569596" y="962862"/>
                  <a:pt x="2570061" y="962732"/>
                  <a:pt x="2570582" y="962732"/>
                </a:cubicBezTo>
                <a:cubicBezTo>
                  <a:pt x="2571401" y="962732"/>
                  <a:pt x="2572610" y="963235"/>
                  <a:pt x="2574210" y="964239"/>
                </a:cubicBezTo>
                <a:cubicBezTo>
                  <a:pt x="2575810" y="965244"/>
                  <a:pt x="2577781" y="966341"/>
                  <a:pt x="2580126" y="967532"/>
                </a:cubicBezTo>
                <a:cubicBezTo>
                  <a:pt x="2582470" y="968723"/>
                  <a:pt x="2585242" y="969820"/>
                  <a:pt x="2588442" y="970825"/>
                </a:cubicBezTo>
                <a:cubicBezTo>
                  <a:pt x="2591641" y="971829"/>
                  <a:pt x="2595325" y="972332"/>
                  <a:pt x="2599492" y="972332"/>
                </a:cubicBezTo>
                <a:cubicBezTo>
                  <a:pt x="2602617" y="972332"/>
                  <a:pt x="2605445" y="971997"/>
                  <a:pt x="2607975" y="971327"/>
                </a:cubicBezTo>
                <a:cubicBezTo>
                  <a:pt x="2610505" y="970657"/>
                  <a:pt x="2612700" y="969671"/>
                  <a:pt x="2614561" y="968369"/>
                </a:cubicBezTo>
                <a:cubicBezTo>
                  <a:pt x="2616421" y="967067"/>
                  <a:pt x="2617853" y="965411"/>
                  <a:pt x="2618858" y="963402"/>
                </a:cubicBezTo>
                <a:cubicBezTo>
                  <a:pt x="2619863" y="961393"/>
                  <a:pt x="2620365" y="959012"/>
                  <a:pt x="2620365" y="956258"/>
                </a:cubicBezTo>
                <a:cubicBezTo>
                  <a:pt x="2620365" y="953430"/>
                  <a:pt x="2619640" y="951049"/>
                  <a:pt x="2618188" y="949115"/>
                </a:cubicBezTo>
                <a:cubicBezTo>
                  <a:pt x="2616737" y="947180"/>
                  <a:pt x="2614821" y="945468"/>
                  <a:pt x="2612440" y="943980"/>
                </a:cubicBezTo>
                <a:cubicBezTo>
                  <a:pt x="2610059" y="942492"/>
                  <a:pt x="2607380" y="941171"/>
                  <a:pt x="2604403" y="940017"/>
                </a:cubicBezTo>
                <a:cubicBezTo>
                  <a:pt x="2601427" y="938864"/>
                  <a:pt x="2598357" y="937655"/>
                  <a:pt x="2595194" y="936390"/>
                </a:cubicBezTo>
                <a:cubicBezTo>
                  <a:pt x="2592032" y="935125"/>
                  <a:pt x="2588944" y="933692"/>
                  <a:pt x="2585930" y="932092"/>
                </a:cubicBezTo>
                <a:cubicBezTo>
                  <a:pt x="2582916" y="930492"/>
                  <a:pt x="2580219" y="928539"/>
                  <a:pt x="2577837" y="926232"/>
                </a:cubicBezTo>
                <a:cubicBezTo>
                  <a:pt x="2575456" y="923925"/>
                  <a:pt x="2573540" y="921172"/>
                  <a:pt x="2572089" y="917972"/>
                </a:cubicBezTo>
                <a:cubicBezTo>
                  <a:pt x="2570638" y="914772"/>
                  <a:pt x="2569912" y="910940"/>
                  <a:pt x="2569912" y="906475"/>
                </a:cubicBezTo>
                <a:cubicBezTo>
                  <a:pt x="2569912" y="902531"/>
                  <a:pt x="2570675" y="898755"/>
                  <a:pt x="2572200" y="895146"/>
                </a:cubicBezTo>
                <a:cubicBezTo>
                  <a:pt x="2573726" y="891537"/>
                  <a:pt x="2576014" y="888374"/>
                  <a:pt x="2579065" y="885658"/>
                </a:cubicBezTo>
                <a:cubicBezTo>
                  <a:pt x="2582116" y="882942"/>
                  <a:pt x="2585930" y="880765"/>
                  <a:pt x="2590506" y="879128"/>
                </a:cubicBezTo>
                <a:cubicBezTo>
                  <a:pt x="2595083" y="877491"/>
                  <a:pt x="2600422" y="876672"/>
                  <a:pt x="2606524" y="876672"/>
                </a:cubicBezTo>
                <a:close/>
                <a:moveTo>
                  <a:pt x="2543384" y="876672"/>
                </a:moveTo>
                <a:cubicBezTo>
                  <a:pt x="2544351" y="876672"/>
                  <a:pt x="2545449" y="876728"/>
                  <a:pt x="2546676" y="876840"/>
                </a:cubicBezTo>
                <a:cubicBezTo>
                  <a:pt x="2547904" y="876951"/>
                  <a:pt x="2549188" y="877156"/>
                  <a:pt x="2550527" y="877454"/>
                </a:cubicBezTo>
                <a:cubicBezTo>
                  <a:pt x="2551867" y="877751"/>
                  <a:pt x="2553076" y="878086"/>
                  <a:pt x="2554155" y="878458"/>
                </a:cubicBezTo>
                <a:cubicBezTo>
                  <a:pt x="2555234" y="878830"/>
                  <a:pt x="2555997" y="879202"/>
                  <a:pt x="2556443" y="879575"/>
                </a:cubicBezTo>
                <a:cubicBezTo>
                  <a:pt x="2556890" y="879947"/>
                  <a:pt x="2557188" y="880300"/>
                  <a:pt x="2557336" y="880635"/>
                </a:cubicBezTo>
                <a:cubicBezTo>
                  <a:pt x="2557485" y="880970"/>
                  <a:pt x="2557615" y="881398"/>
                  <a:pt x="2557727" y="881919"/>
                </a:cubicBezTo>
                <a:cubicBezTo>
                  <a:pt x="2557839" y="882440"/>
                  <a:pt x="2557913" y="883202"/>
                  <a:pt x="2557950" y="884207"/>
                </a:cubicBezTo>
                <a:cubicBezTo>
                  <a:pt x="2557988" y="885211"/>
                  <a:pt x="2558006" y="886569"/>
                  <a:pt x="2558006" y="888281"/>
                </a:cubicBezTo>
                <a:cubicBezTo>
                  <a:pt x="2558006" y="889918"/>
                  <a:pt x="2557969" y="891295"/>
                  <a:pt x="2557895" y="892411"/>
                </a:cubicBezTo>
                <a:cubicBezTo>
                  <a:pt x="2557820" y="893527"/>
                  <a:pt x="2557671" y="894402"/>
                  <a:pt x="2557448" y="895034"/>
                </a:cubicBezTo>
                <a:cubicBezTo>
                  <a:pt x="2557225" y="895667"/>
                  <a:pt x="2556946" y="896150"/>
                  <a:pt x="2556611" y="896485"/>
                </a:cubicBezTo>
                <a:cubicBezTo>
                  <a:pt x="2556276" y="896820"/>
                  <a:pt x="2555811" y="896987"/>
                  <a:pt x="2555215" y="896987"/>
                </a:cubicBezTo>
                <a:cubicBezTo>
                  <a:pt x="2554620" y="896987"/>
                  <a:pt x="2553895" y="896820"/>
                  <a:pt x="2553039" y="896485"/>
                </a:cubicBezTo>
                <a:cubicBezTo>
                  <a:pt x="2552183" y="896150"/>
                  <a:pt x="2551216" y="895815"/>
                  <a:pt x="2550137" y="895481"/>
                </a:cubicBezTo>
                <a:cubicBezTo>
                  <a:pt x="2549058" y="895146"/>
                  <a:pt x="2547848" y="894829"/>
                  <a:pt x="2546509" y="894532"/>
                </a:cubicBezTo>
                <a:cubicBezTo>
                  <a:pt x="2545170" y="894234"/>
                  <a:pt x="2543719" y="894085"/>
                  <a:pt x="2542156" y="894085"/>
                </a:cubicBezTo>
                <a:cubicBezTo>
                  <a:pt x="2540296" y="894085"/>
                  <a:pt x="2538472" y="894457"/>
                  <a:pt x="2536686" y="895202"/>
                </a:cubicBezTo>
                <a:cubicBezTo>
                  <a:pt x="2534901" y="895946"/>
                  <a:pt x="2533021" y="897173"/>
                  <a:pt x="2531050" y="898885"/>
                </a:cubicBezTo>
                <a:cubicBezTo>
                  <a:pt x="2529077" y="900597"/>
                  <a:pt x="2527013" y="902866"/>
                  <a:pt x="2524854" y="905694"/>
                </a:cubicBezTo>
                <a:cubicBezTo>
                  <a:pt x="2522697" y="908522"/>
                  <a:pt x="2520315" y="911982"/>
                  <a:pt x="2517711" y="916075"/>
                </a:cubicBezTo>
                <a:lnTo>
                  <a:pt x="2517711" y="982154"/>
                </a:lnTo>
                <a:cubicBezTo>
                  <a:pt x="2517711" y="982750"/>
                  <a:pt x="2517562" y="983252"/>
                  <a:pt x="2517264" y="983661"/>
                </a:cubicBezTo>
                <a:cubicBezTo>
                  <a:pt x="2516967" y="984070"/>
                  <a:pt x="2516483" y="984424"/>
                  <a:pt x="2515813" y="984722"/>
                </a:cubicBezTo>
                <a:cubicBezTo>
                  <a:pt x="2515143" y="985019"/>
                  <a:pt x="2514213" y="985242"/>
                  <a:pt x="2513023" y="985391"/>
                </a:cubicBezTo>
                <a:cubicBezTo>
                  <a:pt x="2511832" y="985540"/>
                  <a:pt x="2510306" y="985615"/>
                  <a:pt x="2508446" y="985615"/>
                </a:cubicBezTo>
                <a:cubicBezTo>
                  <a:pt x="2506660" y="985615"/>
                  <a:pt x="2505172" y="985540"/>
                  <a:pt x="2503982" y="985391"/>
                </a:cubicBezTo>
                <a:cubicBezTo>
                  <a:pt x="2502791" y="985242"/>
                  <a:pt x="2501842" y="985019"/>
                  <a:pt x="2501135" y="984722"/>
                </a:cubicBezTo>
                <a:cubicBezTo>
                  <a:pt x="2500428" y="984424"/>
                  <a:pt x="2499945" y="984070"/>
                  <a:pt x="2499684" y="983661"/>
                </a:cubicBezTo>
                <a:cubicBezTo>
                  <a:pt x="2499424" y="983252"/>
                  <a:pt x="2499293" y="982750"/>
                  <a:pt x="2499293" y="982154"/>
                </a:cubicBezTo>
                <a:lnTo>
                  <a:pt x="2499293" y="881695"/>
                </a:lnTo>
                <a:cubicBezTo>
                  <a:pt x="2499293" y="881100"/>
                  <a:pt x="2499405" y="880598"/>
                  <a:pt x="2499628" y="880188"/>
                </a:cubicBezTo>
                <a:cubicBezTo>
                  <a:pt x="2499852" y="879779"/>
                  <a:pt x="2500298" y="879407"/>
                  <a:pt x="2500968" y="879072"/>
                </a:cubicBezTo>
                <a:cubicBezTo>
                  <a:pt x="2501637" y="878737"/>
                  <a:pt x="2502493" y="878514"/>
                  <a:pt x="2503535" y="878403"/>
                </a:cubicBezTo>
                <a:cubicBezTo>
                  <a:pt x="2504577" y="878291"/>
                  <a:pt x="2505953" y="878235"/>
                  <a:pt x="2507665" y="878235"/>
                </a:cubicBezTo>
                <a:cubicBezTo>
                  <a:pt x="2509302" y="878235"/>
                  <a:pt x="2510660" y="878291"/>
                  <a:pt x="2511739" y="878403"/>
                </a:cubicBezTo>
                <a:cubicBezTo>
                  <a:pt x="2512818" y="878514"/>
                  <a:pt x="2513655" y="878737"/>
                  <a:pt x="2514250" y="879072"/>
                </a:cubicBezTo>
                <a:cubicBezTo>
                  <a:pt x="2514846" y="879407"/>
                  <a:pt x="2515274" y="879779"/>
                  <a:pt x="2515534" y="880188"/>
                </a:cubicBezTo>
                <a:cubicBezTo>
                  <a:pt x="2515795" y="880598"/>
                  <a:pt x="2515925" y="881100"/>
                  <a:pt x="2515925" y="881695"/>
                </a:cubicBezTo>
                <a:lnTo>
                  <a:pt x="2515925" y="896318"/>
                </a:lnTo>
                <a:cubicBezTo>
                  <a:pt x="2518678" y="892299"/>
                  <a:pt x="2521264" y="889025"/>
                  <a:pt x="2523682" y="886495"/>
                </a:cubicBezTo>
                <a:cubicBezTo>
                  <a:pt x="2526101" y="883965"/>
                  <a:pt x="2528389" y="881974"/>
                  <a:pt x="2530547" y="880523"/>
                </a:cubicBezTo>
                <a:cubicBezTo>
                  <a:pt x="2532705" y="879072"/>
                  <a:pt x="2534845" y="878068"/>
                  <a:pt x="2536965" y="877510"/>
                </a:cubicBezTo>
                <a:cubicBezTo>
                  <a:pt x="2539086" y="876951"/>
                  <a:pt x="2541226" y="876672"/>
                  <a:pt x="2543384" y="876672"/>
                </a:cubicBezTo>
                <a:close/>
                <a:moveTo>
                  <a:pt x="2426516" y="876672"/>
                </a:moveTo>
                <a:cubicBezTo>
                  <a:pt x="2434404" y="876672"/>
                  <a:pt x="2441120" y="877937"/>
                  <a:pt x="2446664" y="880468"/>
                </a:cubicBezTo>
                <a:cubicBezTo>
                  <a:pt x="2452208" y="882998"/>
                  <a:pt x="2456766" y="886402"/>
                  <a:pt x="2460338" y="890681"/>
                </a:cubicBezTo>
                <a:cubicBezTo>
                  <a:pt x="2463910" y="894960"/>
                  <a:pt x="2466532" y="899983"/>
                  <a:pt x="2468207" y="905750"/>
                </a:cubicBezTo>
                <a:cubicBezTo>
                  <a:pt x="2469881" y="911517"/>
                  <a:pt x="2470718" y="917675"/>
                  <a:pt x="2470718" y="924223"/>
                </a:cubicBezTo>
                <a:lnTo>
                  <a:pt x="2470718" y="927572"/>
                </a:lnTo>
                <a:cubicBezTo>
                  <a:pt x="2470718" y="930474"/>
                  <a:pt x="2469990" y="932539"/>
                  <a:pt x="2468532" y="933767"/>
                </a:cubicBezTo>
                <a:cubicBezTo>
                  <a:pt x="2467075" y="934994"/>
                  <a:pt x="2465411" y="935608"/>
                  <a:pt x="2463541" y="935608"/>
                </a:cubicBezTo>
                <a:lnTo>
                  <a:pt x="2397383" y="935608"/>
                </a:lnTo>
                <a:cubicBezTo>
                  <a:pt x="2397383" y="941189"/>
                  <a:pt x="2397944" y="946212"/>
                  <a:pt x="2399065" y="950677"/>
                </a:cubicBezTo>
                <a:cubicBezTo>
                  <a:pt x="2400187" y="955142"/>
                  <a:pt x="2402056" y="958974"/>
                  <a:pt x="2404673" y="962174"/>
                </a:cubicBezTo>
                <a:cubicBezTo>
                  <a:pt x="2407291" y="965374"/>
                  <a:pt x="2410693" y="967830"/>
                  <a:pt x="2414881" y="969541"/>
                </a:cubicBezTo>
                <a:cubicBezTo>
                  <a:pt x="2419068" y="971253"/>
                  <a:pt x="2424190" y="972108"/>
                  <a:pt x="2430247" y="972108"/>
                </a:cubicBezTo>
                <a:cubicBezTo>
                  <a:pt x="2435033" y="972108"/>
                  <a:pt x="2439295" y="971718"/>
                  <a:pt x="2443034" y="970936"/>
                </a:cubicBezTo>
                <a:cubicBezTo>
                  <a:pt x="2446772" y="970155"/>
                  <a:pt x="2450006" y="969281"/>
                  <a:pt x="2452736" y="968313"/>
                </a:cubicBezTo>
                <a:cubicBezTo>
                  <a:pt x="2455465" y="967346"/>
                  <a:pt x="2457709" y="966472"/>
                  <a:pt x="2459466" y="965690"/>
                </a:cubicBezTo>
                <a:cubicBezTo>
                  <a:pt x="2461224" y="964909"/>
                  <a:pt x="2462551" y="964518"/>
                  <a:pt x="2463449" y="964518"/>
                </a:cubicBezTo>
                <a:cubicBezTo>
                  <a:pt x="2463972" y="964518"/>
                  <a:pt x="2464439" y="964648"/>
                  <a:pt x="2464850" y="964909"/>
                </a:cubicBezTo>
                <a:cubicBezTo>
                  <a:pt x="2465261" y="965169"/>
                  <a:pt x="2465579" y="965560"/>
                  <a:pt x="2465804" y="966081"/>
                </a:cubicBezTo>
                <a:cubicBezTo>
                  <a:pt x="2466028" y="966602"/>
                  <a:pt x="2466196" y="967327"/>
                  <a:pt x="2466308" y="968257"/>
                </a:cubicBezTo>
                <a:cubicBezTo>
                  <a:pt x="2466421" y="969188"/>
                  <a:pt x="2466477" y="970322"/>
                  <a:pt x="2466477" y="971662"/>
                </a:cubicBezTo>
                <a:cubicBezTo>
                  <a:pt x="2466477" y="972629"/>
                  <a:pt x="2466439" y="973466"/>
                  <a:pt x="2466365" y="974173"/>
                </a:cubicBezTo>
                <a:cubicBezTo>
                  <a:pt x="2466291" y="974880"/>
                  <a:pt x="2466198" y="975513"/>
                  <a:pt x="2466086" y="976071"/>
                </a:cubicBezTo>
                <a:cubicBezTo>
                  <a:pt x="2465974" y="976629"/>
                  <a:pt x="2465788" y="977131"/>
                  <a:pt x="2465528" y="977578"/>
                </a:cubicBezTo>
                <a:cubicBezTo>
                  <a:pt x="2465267" y="978024"/>
                  <a:pt x="2464933" y="978452"/>
                  <a:pt x="2464523" y="978861"/>
                </a:cubicBezTo>
                <a:cubicBezTo>
                  <a:pt x="2464114" y="979271"/>
                  <a:pt x="2462905" y="979940"/>
                  <a:pt x="2460896" y="980871"/>
                </a:cubicBezTo>
                <a:cubicBezTo>
                  <a:pt x="2458887" y="981801"/>
                  <a:pt x="2456282" y="982712"/>
                  <a:pt x="2453082" y="983605"/>
                </a:cubicBezTo>
                <a:cubicBezTo>
                  <a:pt x="2449883" y="984498"/>
                  <a:pt x="2446180" y="985298"/>
                  <a:pt x="2441976" y="986005"/>
                </a:cubicBezTo>
                <a:cubicBezTo>
                  <a:pt x="2437772" y="986712"/>
                  <a:pt x="2433288" y="987066"/>
                  <a:pt x="2428526" y="987066"/>
                </a:cubicBezTo>
                <a:cubicBezTo>
                  <a:pt x="2420265" y="987066"/>
                  <a:pt x="2413029" y="985912"/>
                  <a:pt x="2406815" y="983605"/>
                </a:cubicBezTo>
                <a:cubicBezTo>
                  <a:pt x="2400602" y="981299"/>
                  <a:pt x="2395374" y="977876"/>
                  <a:pt x="2391132" y="973336"/>
                </a:cubicBezTo>
                <a:cubicBezTo>
                  <a:pt x="2386891" y="968797"/>
                  <a:pt x="2383691" y="963104"/>
                  <a:pt x="2381533" y="956258"/>
                </a:cubicBezTo>
                <a:cubicBezTo>
                  <a:pt x="2379375" y="949412"/>
                  <a:pt x="2378296" y="941450"/>
                  <a:pt x="2378296" y="932371"/>
                </a:cubicBezTo>
                <a:cubicBezTo>
                  <a:pt x="2378296" y="923739"/>
                  <a:pt x="2379412" y="915982"/>
                  <a:pt x="2381645" y="909098"/>
                </a:cubicBezTo>
                <a:cubicBezTo>
                  <a:pt x="2383877" y="902215"/>
                  <a:pt x="2387095" y="896374"/>
                  <a:pt x="2391300" y="891574"/>
                </a:cubicBezTo>
                <a:cubicBezTo>
                  <a:pt x="2395504" y="886774"/>
                  <a:pt x="2400583" y="883091"/>
                  <a:pt x="2406536" y="880523"/>
                </a:cubicBezTo>
                <a:cubicBezTo>
                  <a:pt x="2412489" y="877956"/>
                  <a:pt x="2419150" y="876672"/>
                  <a:pt x="2426516" y="876672"/>
                </a:cubicBezTo>
                <a:close/>
                <a:moveTo>
                  <a:pt x="2330299" y="876672"/>
                </a:moveTo>
                <a:cubicBezTo>
                  <a:pt x="2332978" y="876672"/>
                  <a:pt x="2335657" y="876896"/>
                  <a:pt x="2338336" y="877342"/>
                </a:cubicBezTo>
                <a:cubicBezTo>
                  <a:pt x="2341014" y="877789"/>
                  <a:pt x="2343433" y="878347"/>
                  <a:pt x="2345591" y="879016"/>
                </a:cubicBezTo>
                <a:cubicBezTo>
                  <a:pt x="2347749" y="879686"/>
                  <a:pt x="2349591" y="880412"/>
                  <a:pt x="2351116" y="881193"/>
                </a:cubicBezTo>
                <a:cubicBezTo>
                  <a:pt x="2352642" y="881974"/>
                  <a:pt x="2353795" y="882663"/>
                  <a:pt x="2354576" y="883258"/>
                </a:cubicBezTo>
                <a:cubicBezTo>
                  <a:pt x="2355358" y="883853"/>
                  <a:pt x="2355879" y="884374"/>
                  <a:pt x="2356139" y="884821"/>
                </a:cubicBezTo>
                <a:cubicBezTo>
                  <a:pt x="2356400" y="885267"/>
                  <a:pt x="2356586" y="885770"/>
                  <a:pt x="2356698" y="886328"/>
                </a:cubicBezTo>
                <a:cubicBezTo>
                  <a:pt x="2356809" y="886886"/>
                  <a:pt x="2356921" y="887574"/>
                  <a:pt x="2357032" y="888393"/>
                </a:cubicBezTo>
                <a:cubicBezTo>
                  <a:pt x="2357144" y="889211"/>
                  <a:pt x="2357200" y="890216"/>
                  <a:pt x="2357200" y="891406"/>
                </a:cubicBezTo>
                <a:cubicBezTo>
                  <a:pt x="2357200" y="892671"/>
                  <a:pt x="2357144" y="893769"/>
                  <a:pt x="2357032" y="894699"/>
                </a:cubicBezTo>
                <a:cubicBezTo>
                  <a:pt x="2356921" y="895629"/>
                  <a:pt x="2356735" y="896392"/>
                  <a:pt x="2356474" y="896987"/>
                </a:cubicBezTo>
                <a:cubicBezTo>
                  <a:pt x="2356214" y="897583"/>
                  <a:pt x="2355897" y="898011"/>
                  <a:pt x="2355525" y="898271"/>
                </a:cubicBezTo>
                <a:cubicBezTo>
                  <a:pt x="2355153" y="898532"/>
                  <a:pt x="2354744" y="898662"/>
                  <a:pt x="2354297" y="898662"/>
                </a:cubicBezTo>
                <a:cubicBezTo>
                  <a:pt x="2353628" y="898662"/>
                  <a:pt x="2352661" y="898252"/>
                  <a:pt x="2351395" y="897434"/>
                </a:cubicBezTo>
                <a:cubicBezTo>
                  <a:pt x="2350130" y="896615"/>
                  <a:pt x="2348493" y="895741"/>
                  <a:pt x="2346484" y="894811"/>
                </a:cubicBezTo>
                <a:cubicBezTo>
                  <a:pt x="2344475" y="893881"/>
                  <a:pt x="2342112" y="893006"/>
                  <a:pt x="2339396" y="892188"/>
                </a:cubicBezTo>
                <a:cubicBezTo>
                  <a:pt x="2336680" y="891369"/>
                  <a:pt x="2333573" y="890960"/>
                  <a:pt x="2330076" y="890960"/>
                </a:cubicBezTo>
                <a:cubicBezTo>
                  <a:pt x="2326950" y="890960"/>
                  <a:pt x="2324197" y="891313"/>
                  <a:pt x="2321816" y="892020"/>
                </a:cubicBezTo>
                <a:cubicBezTo>
                  <a:pt x="2319434" y="892727"/>
                  <a:pt x="2317481" y="893732"/>
                  <a:pt x="2315956" y="895034"/>
                </a:cubicBezTo>
                <a:cubicBezTo>
                  <a:pt x="2314430" y="896336"/>
                  <a:pt x="2313277" y="897880"/>
                  <a:pt x="2312496" y="899666"/>
                </a:cubicBezTo>
                <a:cubicBezTo>
                  <a:pt x="2311714" y="901452"/>
                  <a:pt x="2311323" y="903387"/>
                  <a:pt x="2311323" y="905471"/>
                </a:cubicBezTo>
                <a:cubicBezTo>
                  <a:pt x="2311323" y="908373"/>
                  <a:pt x="2312068" y="910810"/>
                  <a:pt x="2313556" y="912782"/>
                </a:cubicBezTo>
                <a:cubicBezTo>
                  <a:pt x="2315044" y="914754"/>
                  <a:pt x="2316979" y="916484"/>
                  <a:pt x="2319360" y="917972"/>
                </a:cubicBezTo>
                <a:cubicBezTo>
                  <a:pt x="2321742" y="919460"/>
                  <a:pt x="2324457" y="920800"/>
                  <a:pt x="2327508" y="921991"/>
                </a:cubicBezTo>
                <a:cubicBezTo>
                  <a:pt x="2330560" y="923181"/>
                  <a:pt x="2333666" y="924409"/>
                  <a:pt x="2336829" y="925674"/>
                </a:cubicBezTo>
                <a:cubicBezTo>
                  <a:pt x="2339991" y="926939"/>
                  <a:pt x="2343117" y="928353"/>
                  <a:pt x="2346205" y="929916"/>
                </a:cubicBezTo>
                <a:cubicBezTo>
                  <a:pt x="2349293" y="931478"/>
                  <a:pt x="2352028" y="933376"/>
                  <a:pt x="2354409" y="935608"/>
                </a:cubicBezTo>
                <a:cubicBezTo>
                  <a:pt x="2356791" y="937841"/>
                  <a:pt x="2358706" y="940520"/>
                  <a:pt x="2360158" y="943645"/>
                </a:cubicBezTo>
                <a:cubicBezTo>
                  <a:pt x="2361609" y="946770"/>
                  <a:pt x="2362334" y="950491"/>
                  <a:pt x="2362334" y="954807"/>
                </a:cubicBezTo>
                <a:cubicBezTo>
                  <a:pt x="2362334" y="959942"/>
                  <a:pt x="2361386" y="964518"/>
                  <a:pt x="2359488" y="968537"/>
                </a:cubicBezTo>
                <a:cubicBezTo>
                  <a:pt x="2357590" y="972555"/>
                  <a:pt x="2354893" y="975941"/>
                  <a:pt x="2351395" y="978694"/>
                </a:cubicBezTo>
                <a:cubicBezTo>
                  <a:pt x="2347898" y="981447"/>
                  <a:pt x="2343731" y="983531"/>
                  <a:pt x="2338894" y="984945"/>
                </a:cubicBezTo>
                <a:cubicBezTo>
                  <a:pt x="2334057" y="986359"/>
                  <a:pt x="2328736" y="987066"/>
                  <a:pt x="2322932" y="987066"/>
                </a:cubicBezTo>
                <a:cubicBezTo>
                  <a:pt x="2319360" y="987066"/>
                  <a:pt x="2315956" y="986787"/>
                  <a:pt x="2312719" y="986228"/>
                </a:cubicBezTo>
                <a:cubicBezTo>
                  <a:pt x="2309482" y="985670"/>
                  <a:pt x="2306579" y="984963"/>
                  <a:pt x="2304012" y="984108"/>
                </a:cubicBezTo>
                <a:cubicBezTo>
                  <a:pt x="2301445" y="983252"/>
                  <a:pt x="2299268" y="982359"/>
                  <a:pt x="2297482" y="981429"/>
                </a:cubicBezTo>
                <a:cubicBezTo>
                  <a:pt x="2295696" y="980499"/>
                  <a:pt x="2294394" y="979661"/>
                  <a:pt x="2293576" y="978917"/>
                </a:cubicBezTo>
                <a:cubicBezTo>
                  <a:pt x="2292757" y="978173"/>
                  <a:pt x="2292162" y="977131"/>
                  <a:pt x="2291790" y="975792"/>
                </a:cubicBezTo>
                <a:cubicBezTo>
                  <a:pt x="2291418" y="974452"/>
                  <a:pt x="2291231" y="972629"/>
                  <a:pt x="2291231" y="970322"/>
                </a:cubicBezTo>
                <a:cubicBezTo>
                  <a:pt x="2291231" y="968909"/>
                  <a:pt x="2291306" y="967718"/>
                  <a:pt x="2291455" y="966751"/>
                </a:cubicBezTo>
                <a:cubicBezTo>
                  <a:pt x="2291604" y="965783"/>
                  <a:pt x="2291790" y="965002"/>
                  <a:pt x="2292013" y="964407"/>
                </a:cubicBezTo>
                <a:cubicBezTo>
                  <a:pt x="2292236" y="963811"/>
                  <a:pt x="2292552" y="963383"/>
                  <a:pt x="2292962" y="963123"/>
                </a:cubicBezTo>
                <a:cubicBezTo>
                  <a:pt x="2293371" y="962862"/>
                  <a:pt x="2293836" y="962732"/>
                  <a:pt x="2294357" y="962732"/>
                </a:cubicBezTo>
                <a:cubicBezTo>
                  <a:pt x="2295175" y="962732"/>
                  <a:pt x="2296385" y="963235"/>
                  <a:pt x="2297985" y="964239"/>
                </a:cubicBezTo>
                <a:cubicBezTo>
                  <a:pt x="2299585" y="965244"/>
                  <a:pt x="2301556" y="966341"/>
                  <a:pt x="2303901" y="967532"/>
                </a:cubicBezTo>
                <a:cubicBezTo>
                  <a:pt x="2306245" y="968723"/>
                  <a:pt x="2309016" y="969820"/>
                  <a:pt x="2312217" y="970825"/>
                </a:cubicBezTo>
                <a:cubicBezTo>
                  <a:pt x="2315416" y="971829"/>
                  <a:pt x="2319100" y="972332"/>
                  <a:pt x="2323267" y="972332"/>
                </a:cubicBezTo>
                <a:cubicBezTo>
                  <a:pt x="2326392" y="972332"/>
                  <a:pt x="2329220" y="971997"/>
                  <a:pt x="2331750" y="971327"/>
                </a:cubicBezTo>
                <a:cubicBezTo>
                  <a:pt x="2334280" y="970657"/>
                  <a:pt x="2336475" y="969671"/>
                  <a:pt x="2338336" y="968369"/>
                </a:cubicBezTo>
                <a:cubicBezTo>
                  <a:pt x="2340196" y="967067"/>
                  <a:pt x="2341628" y="965411"/>
                  <a:pt x="2342633" y="963402"/>
                </a:cubicBezTo>
                <a:cubicBezTo>
                  <a:pt x="2343638" y="961393"/>
                  <a:pt x="2344140" y="959012"/>
                  <a:pt x="2344140" y="956258"/>
                </a:cubicBezTo>
                <a:cubicBezTo>
                  <a:pt x="2344140" y="953430"/>
                  <a:pt x="2343415" y="951049"/>
                  <a:pt x="2341963" y="949115"/>
                </a:cubicBezTo>
                <a:cubicBezTo>
                  <a:pt x="2340512" y="947180"/>
                  <a:pt x="2338596" y="945468"/>
                  <a:pt x="2336215" y="943980"/>
                </a:cubicBezTo>
                <a:cubicBezTo>
                  <a:pt x="2333834" y="942492"/>
                  <a:pt x="2331155" y="941171"/>
                  <a:pt x="2328178" y="940017"/>
                </a:cubicBezTo>
                <a:cubicBezTo>
                  <a:pt x="2325202" y="938864"/>
                  <a:pt x="2322132" y="937655"/>
                  <a:pt x="2318969" y="936390"/>
                </a:cubicBezTo>
                <a:cubicBezTo>
                  <a:pt x="2315807" y="935125"/>
                  <a:pt x="2312719" y="933692"/>
                  <a:pt x="2309705" y="932092"/>
                </a:cubicBezTo>
                <a:cubicBezTo>
                  <a:pt x="2306691" y="930492"/>
                  <a:pt x="2303994" y="928539"/>
                  <a:pt x="2301612" y="926232"/>
                </a:cubicBezTo>
                <a:cubicBezTo>
                  <a:pt x="2299231" y="923925"/>
                  <a:pt x="2297315" y="921172"/>
                  <a:pt x="2295864" y="917972"/>
                </a:cubicBezTo>
                <a:cubicBezTo>
                  <a:pt x="2294413" y="914772"/>
                  <a:pt x="2293687" y="910940"/>
                  <a:pt x="2293687" y="906475"/>
                </a:cubicBezTo>
                <a:cubicBezTo>
                  <a:pt x="2293687" y="902531"/>
                  <a:pt x="2294450" y="898755"/>
                  <a:pt x="2295975" y="895146"/>
                </a:cubicBezTo>
                <a:cubicBezTo>
                  <a:pt x="2297501" y="891537"/>
                  <a:pt x="2299789" y="888374"/>
                  <a:pt x="2302840" y="885658"/>
                </a:cubicBezTo>
                <a:cubicBezTo>
                  <a:pt x="2305891" y="882942"/>
                  <a:pt x="2309705" y="880765"/>
                  <a:pt x="2314281" y="879128"/>
                </a:cubicBezTo>
                <a:cubicBezTo>
                  <a:pt x="2318858" y="877491"/>
                  <a:pt x="2324197" y="876672"/>
                  <a:pt x="2330299" y="876672"/>
                </a:cubicBezTo>
                <a:close/>
                <a:moveTo>
                  <a:pt x="2019509" y="876672"/>
                </a:moveTo>
                <a:cubicBezTo>
                  <a:pt x="2020476" y="876672"/>
                  <a:pt x="2021574" y="876728"/>
                  <a:pt x="2022801" y="876840"/>
                </a:cubicBezTo>
                <a:cubicBezTo>
                  <a:pt x="2024029" y="876951"/>
                  <a:pt x="2025313" y="877156"/>
                  <a:pt x="2026652" y="877454"/>
                </a:cubicBezTo>
                <a:cubicBezTo>
                  <a:pt x="2027992" y="877751"/>
                  <a:pt x="2029201" y="878086"/>
                  <a:pt x="2030280" y="878458"/>
                </a:cubicBezTo>
                <a:cubicBezTo>
                  <a:pt x="2031359" y="878830"/>
                  <a:pt x="2032122" y="879202"/>
                  <a:pt x="2032568" y="879575"/>
                </a:cubicBezTo>
                <a:cubicBezTo>
                  <a:pt x="2033015" y="879947"/>
                  <a:pt x="2033312" y="880300"/>
                  <a:pt x="2033461" y="880635"/>
                </a:cubicBezTo>
                <a:cubicBezTo>
                  <a:pt x="2033610" y="880970"/>
                  <a:pt x="2033740" y="881398"/>
                  <a:pt x="2033852" y="881919"/>
                </a:cubicBezTo>
                <a:cubicBezTo>
                  <a:pt x="2033964" y="882440"/>
                  <a:pt x="2034038" y="883202"/>
                  <a:pt x="2034075" y="884207"/>
                </a:cubicBezTo>
                <a:cubicBezTo>
                  <a:pt x="2034112" y="885211"/>
                  <a:pt x="2034131" y="886569"/>
                  <a:pt x="2034131" y="888281"/>
                </a:cubicBezTo>
                <a:cubicBezTo>
                  <a:pt x="2034131" y="889918"/>
                  <a:pt x="2034094" y="891295"/>
                  <a:pt x="2034019" y="892411"/>
                </a:cubicBezTo>
                <a:cubicBezTo>
                  <a:pt x="2033945" y="893527"/>
                  <a:pt x="2033796" y="894402"/>
                  <a:pt x="2033573" y="895034"/>
                </a:cubicBezTo>
                <a:cubicBezTo>
                  <a:pt x="2033350" y="895667"/>
                  <a:pt x="2033071" y="896150"/>
                  <a:pt x="2032736" y="896485"/>
                </a:cubicBezTo>
                <a:cubicBezTo>
                  <a:pt x="2032401" y="896820"/>
                  <a:pt x="2031936" y="896987"/>
                  <a:pt x="2031341" y="896987"/>
                </a:cubicBezTo>
                <a:cubicBezTo>
                  <a:pt x="2030745" y="896987"/>
                  <a:pt x="2030020" y="896820"/>
                  <a:pt x="2029164" y="896485"/>
                </a:cubicBezTo>
                <a:cubicBezTo>
                  <a:pt x="2028308" y="896150"/>
                  <a:pt x="2027341" y="895815"/>
                  <a:pt x="2026262" y="895481"/>
                </a:cubicBezTo>
                <a:cubicBezTo>
                  <a:pt x="2025183" y="895146"/>
                  <a:pt x="2023973" y="894829"/>
                  <a:pt x="2022634" y="894532"/>
                </a:cubicBezTo>
                <a:cubicBezTo>
                  <a:pt x="2021295" y="894234"/>
                  <a:pt x="2019843" y="894085"/>
                  <a:pt x="2018281" y="894085"/>
                </a:cubicBezTo>
                <a:cubicBezTo>
                  <a:pt x="2016420" y="894085"/>
                  <a:pt x="2014597" y="894457"/>
                  <a:pt x="2012811" y="895202"/>
                </a:cubicBezTo>
                <a:cubicBezTo>
                  <a:pt x="2011025" y="895946"/>
                  <a:pt x="2009147" y="897173"/>
                  <a:pt x="2007174" y="898885"/>
                </a:cubicBezTo>
                <a:cubicBezTo>
                  <a:pt x="2005203" y="900597"/>
                  <a:pt x="2003138" y="902866"/>
                  <a:pt x="2000980" y="905694"/>
                </a:cubicBezTo>
                <a:cubicBezTo>
                  <a:pt x="1998822" y="908522"/>
                  <a:pt x="1996440" y="911982"/>
                  <a:pt x="1993836" y="916075"/>
                </a:cubicBezTo>
                <a:lnTo>
                  <a:pt x="1993836" y="982154"/>
                </a:lnTo>
                <a:cubicBezTo>
                  <a:pt x="1993836" y="982750"/>
                  <a:pt x="1993687" y="983252"/>
                  <a:pt x="1993389" y="983661"/>
                </a:cubicBezTo>
                <a:cubicBezTo>
                  <a:pt x="1993092" y="984070"/>
                  <a:pt x="1992608" y="984424"/>
                  <a:pt x="1991938" y="984722"/>
                </a:cubicBezTo>
                <a:cubicBezTo>
                  <a:pt x="1991269" y="985019"/>
                  <a:pt x="1990338" y="985242"/>
                  <a:pt x="1989148" y="985391"/>
                </a:cubicBezTo>
                <a:cubicBezTo>
                  <a:pt x="1987957" y="985540"/>
                  <a:pt x="1986432" y="985615"/>
                  <a:pt x="1984571" y="985615"/>
                </a:cubicBezTo>
                <a:cubicBezTo>
                  <a:pt x="1982785" y="985615"/>
                  <a:pt x="1981297" y="985540"/>
                  <a:pt x="1980106" y="985391"/>
                </a:cubicBezTo>
                <a:cubicBezTo>
                  <a:pt x="1978916" y="985242"/>
                  <a:pt x="1977967" y="985019"/>
                  <a:pt x="1977260" y="984722"/>
                </a:cubicBezTo>
                <a:cubicBezTo>
                  <a:pt x="1976553" y="984424"/>
                  <a:pt x="1976069" y="984070"/>
                  <a:pt x="1975809" y="983661"/>
                </a:cubicBezTo>
                <a:cubicBezTo>
                  <a:pt x="1975548" y="983252"/>
                  <a:pt x="1975418" y="982750"/>
                  <a:pt x="1975418" y="982154"/>
                </a:cubicBezTo>
                <a:lnTo>
                  <a:pt x="1975418" y="881695"/>
                </a:lnTo>
                <a:cubicBezTo>
                  <a:pt x="1975418" y="881100"/>
                  <a:pt x="1975530" y="880598"/>
                  <a:pt x="1975753" y="880188"/>
                </a:cubicBezTo>
                <a:cubicBezTo>
                  <a:pt x="1975976" y="879779"/>
                  <a:pt x="1976423" y="879407"/>
                  <a:pt x="1977093" y="879072"/>
                </a:cubicBezTo>
                <a:cubicBezTo>
                  <a:pt x="1977762" y="878737"/>
                  <a:pt x="1978618" y="878514"/>
                  <a:pt x="1979660" y="878403"/>
                </a:cubicBezTo>
                <a:cubicBezTo>
                  <a:pt x="1980702" y="878291"/>
                  <a:pt x="1982078" y="878235"/>
                  <a:pt x="1983790" y="878235"/>
                </a:cubicBezTo>
                <a:cubicBezTo>
                  <a:pt x="1985427" y="878235"/>
                  <a:pt x="1986785" y="878291"/>
                  <a:pt x="1987864" y="878403"/>
                </a:cubicBezTo>
                <a:cubicBezTo>
                  <a:pt x="1988943" y="878514"/>
                  <a:pt x="1989780" y="878737"/>
                  <a:pt x="1990376" y="879072"/>
                </a:cubicBezTo>
                <a:cubicBezTo>
                  <a:pt x="1990971" y="879407"/>
                  <a:pt x="1991399" y="879779"/>
                  <a:pt x="1991659" y="880188"/>
                </a:cubicBezTo>
                <a:cubicBezTo>
                  <a:pt x="1991920" y="880598"/>
                  <a:pt x="1992050" y="881100"/>
                  <a:pt x="1992050" y="881695"/>
                </a:cubicBezTo>
                <a:lnTo>
                  <a:pt x="1992050" y="896318"/>
                </a:lnTo>
                <a:cubicBezTo>
                  <a:pt x="1994803" y="892299"/>
                  <a:pt x="1997389" y="889025"/>
                  <a:pt x="1999808" y="886495"/>
                </a:cubicBezTo>
                <a:cubicBezTo>
                  <a:pt x="2002226" y="883965"/>
                  <a:pt x="2004514" y="881974"/>
                  <a:pt x="2006672" y="880523"/>
                </a:cubicBezTo>
                <a:cubicBezTo>
                  <a:pt x="2008830" y="879072"/>
                  <a:pt x="2010970" y="878068"/>
                  <a:pt x="2013091" y="877510"/>
                </a:cubicBezTo>
                <a:cubicBezTo>
                  <a:pt x="2015211" y="876951"/>
                  <a:pt x="2017351" y="876672"/>
                  <a:pt x="2019509" y="876672"/>
                </a:cubicBezTo>
                <a:close/>
                <a:moveTo>
                  <a:pt x="1895795" y="876672"/>
                </a:moveTo>
                <a:cubicBezTo>
                  <a:pt x="1904055" y="876672"/>
                  <a:pt x="1911255" y="877900"/>
                  <a:pt x="1917394" y="880356"/>
                </a:cubicBezTo>
                <a:cubicBezTo>
                  <a:pt x="1923533" y="882812"/>
                  <a:pt x="1928649" y="886383"/>
                  <a:pt x="1932742" y="891072"/>
                </a:cubicBezTo>
                <a:cubicBezTo>
                  <a:pt x="1936835" y="895760"/>
                  <a:pt x="1939904" y="901452"/>
                  <a:pt x="1941951" y="908150"/>
                </a:cubicBezTo>
                <a:cubicBezTo>
                  <a:pt x="1943997" y="914847"/>
                  <a:pt x="1945020" y="922400"/>
                  <a:pt x="1945020" y="930809"/>
                </a:cubicBezTo>
                <a:cubicBezTo>
                  <a:pt x="1945020" y="938994"/>
                  <a:pt x="1943941" y="946529"/>
                  <a:pt x="1941783" y="953412"/>
                </a:cubicBezTo>
                <a:cubicBezTo>
                  <a:pt x="1939625" y="960295"/>
                  <a:pt x="1936407" y="966230"/>
                  <a:pt x="1932128" y="971215"/>
                </a:cubicBezTo>
                <a:cubicBezTo>
                  <a:pt x="1927849" y="976201"/>
                  <a:pt x="1922491" y="980089"/>
                  <a:pt x="1916054" y="982880"/>
                </a:cubicBezTo>
                <a:cubicBezTo>
                  <a:pt x="1909618" y="985670"/>
                  <a:pt x="1902158" y="987066"/>
                  <a:pt x="1893674" y="987066"/>
                </a:cubicBezTo>
                <a:cubicBezTo>
                  <a:pt x="1885414" y="987066"/>
                  <a:pt x="1878215" y="985838"/>
                  <a:pt x="1872076" y="983382"/>
                </a:cubicBezTo>
                <a:cubicBezTo>
                  <a:pt x="1865937" y="980926"/>
                  <a:pt x="1860821" y="977355"/>
                  <a:pt x="1856728" y="972667"/>
                </a:cubicBezTo>
                <a:cubicBezTo>
                  <a:pt x="1852635" y="967978"/>
                  <a:pt x="1849584" y="962286"/>
                  <a:pt x="1847575" y="955588"/>
                </a:cubicBezTo>
                <a:cubicBezTo>
                  <a:pt x="1845566" y="948891"/>
                  <a:pt x="1844561" y="941301"/>
                  <a:pt x="1844561" y="932818"/>
                </a:cubicBezTo>
                <a:cubicBezTo>
                  <a:pt x="1844561" y="924632"/>
                  <a:pt x="1845622" y="917098"/>
                  <a:pt x="1847742" y="910215"/>
                </a:cubicBezTo>
                <a:cubicBezTo>
                  <a:pt x="1849863" y="903331"/>
                  <a:pt x="1853063" y="897397"/>
                  <a:pt x="1857342" y="892411"/>
                </a:cubicBezTo>
                <a:cubicBezTo>
                  <a:pt x="1861621" y="887425"/>
                  <a:pt x="1866960" y="883556"/>
                  <a:pt x="1873359" y="880802"/>
                </a:cubicBezTo>
                <a:cubicBezTo>
                  <a:pt x="1879759" y="878049"/>
                  <a:pt x="1887238" y="876672"/>
                  <a:pt x="1895795" y="876672"/>
                </a:cubicBezTo>
                <a:close/>
                <a:moveTo>
                  <a:pt x="1779672" y="876672"/>
                </a:moveTo>
                <a:cubicBezTo>
                  <a:pt x="1786965" y="876672"/>
                  <a:pt x="1793178" y="878086"/>
                  <a:pt x="1798313" y="880914"/>
                </a:cubicBezTo>
                <a:cubicBezTo>
                  <a:pt x="1803447" y="883742"/>
                  <a:pt x="1807633" y="887611"/>
                  <a:pt x="1810870" y="892523"/>
                </a:cubicBezTo>
                <a:cubicBezTo>
                  <a:pt x="1814107" y="897434"/>
                  <a:pt x="1816470" y="903145"/>
                  <a:pt x="1817958" y="909656"/>
                </a:cubicBezTo>
                <a:cubicBezTo>
                  <a:pt x="1819446" y="916168"/>
                  <a:pt x="1820191" y="923070"/>
                  <a:pt x="1820191" y="930362"/>
                </a:cubicBezTo>
                <a:cubicBezTo>
                  <a:pt x="1820191" y="939143"/>
                  <a:pt x="1819242" y="947031"/>
                  <a:pt x="1817344" y="954026"/>
                </a:cubicBezTo>
                <a:cubicBezTo>
                  <a:pt x="1815447" y="961021"/>
                  <a:pt x="1812656" y="966955"/>
                  <a:pt x="1808973" y="971829"/>
                </a:cubicBezTo>
                <a:cubicBezTo>
                  <a:pt x="1805289" y="976703"/>
                  <a:pt x="1800731" y="980461"/>
                  <a:pt x="1795299" y="983103"/>
                </a:cubicBezTo>
                <a:cubicBezTo>
                  <a:pt x="1789867" y="985745"/>
                  <a:pt x="1783653" y="987066"/>
                  <a:pt x="1776658" y="987066"/>
                </a:cubicBezTo>
                <a:cubicBezTo>
                  <a:pt x="1773682" y="987066"/>
                  <a:pt x="1770928" y="986768"/>
                  <a:pt x="1768398" y="986173"/>
                </a:cubicBezTo>
                <a:cubicBezTo>
                  <a:pt x="1765868" y="985577"/>
                  <a:pt x="1763394" y="984647"/>
                  <a:pt x="1760976" y="983382"/>
                </a:cubicBezTo>
                <a:cubicBezTo>
                  <a:pt x="1758557" y="982117"/>
                  <a:pt x="1756157" y="980517"/>
                  <a:pt x="1753776" y="978582"/>
                </a:cubicBezTo>
                <a:cubicBezTo>
                  <a:pt x="1751395" y="976648"/>
                  <a:pt x="1748865" y="974378"/>
                  <a:pt x="1746186" y="971774"/>
                </a:cubicBezTo>
                <a:lnTo>
                  <a:pt x="1746186" y="1022003"/>
                </a:lnTo>
                <a:cubicBezTo>
                  <a:pt x="1746186" y="1022598"/>
                  <a:pt x="1746037" y="1023119"/>
                  <a:pt x="1745739" y="1023566"/>
                </a:cubicBezTo>
                <a:cubicBezTo>
                  <a:pt x="1745442" y="1024012"/>
                  <a:pt x="1744958" y="1024384"/>
                  <a:pt x="1744288" y="1024682"/>
                </a:cubicBezTo>
                <a:cubicBezTo>
                  <a:pt x="1743618" y="1024980"/>
                  <a:pt x="1742688" y="1025203"/>
                  <a:pt x="1741498" y="1025352"/>
                </a:cubicBezTo>
                <a:cubicBezTo>
                  <a:pt x="1740307" y="1025501"/>
                  <a:pt x="1738782" y="1025575"/>
                  <a:pt x="1736921" y="1025575"/>
                </a:cubicBezTo>
                <a:cubicBezTo>
                  <a:pt x="1735135" y="1025575"/>
                  <a:pt x="1733647" y="1025501"/>
                  <a:pt x="1732456" y="1025352"/>
                </a:cubicBezTo>
                <a:cubicBezTo>
                  <a:pt x="1731266" y="1025203"/>
                  <a:pt x="1730317" y="1024980"/>
                  <a:pt x="1729610" y="1024682"/>
                </a:cubicBezTo>
                <a:cubicBezTo>
                  <a:pt x="1728903" y="1024384"/>
                  <a:pt x="1728419" y="1024012"/>
                  <a:pt x="1728159" y="1023566"/>
                </a:cubicBezTo>
                <a:cubicBezTo>
                  <a:pt x="1727899" y="1023119"/>
                  <a:pt x="1727768" y="1022598"/>
                  <a:pt x="1727768" y="1022003"/>
                </a:cubicBezTo>
                <a:lnTo>
                  <a:pt x="1727768" y="881695"/>
                </a:lnTo>
                <a:cubicBezTo>
                  <a:pt x="1727768" y="881026"/>
                  <a:pt x="1727880" y="880486"/>
                  <a:pt x="1728103" y="880077"/>
                </a:cubicBezTo>
                <a:cubicBezTo>
                  <a:pt x="1728326" y="879668"/>
                  <a:pt x="1728773" y="879314"/>
                  <a:pt x="1729443" y="879016"/>
                </a:cubicBezTo>
                <a:cubicBezTo>
                  <a:pt x="1730112" y="878719"/>
                  <a:pt x="1730968" y="878514"/>
                  <a:pt x="1732010" y="878403"/>
                </a:cubicBezTo>
                <a:cubicBezTo>
                  <a:pt x="1733052" y="878291"/>
                  <a:pt x="1734317" y="878235"/>
                  <a:pt x="1735805" y="878235"/>
                </a:cubicBezTo>
                <a:cubicBezTo>
                  <a:pt x="1737368" y="878235"/>
                  <a:pt x="1738651" y="878291"/>
                  <a:pt x="1739656" y="878403"/>
                </a:cubicBezTo>
                <a:cubicBezTo>
                  <a:pt x="1740661" y="878514"/>
                  <a:pt x="1741498" y="878719"/>
                  <a:pt x="1742167" y="879016"/>
                </a:cubicBezTo>
                <a:cubicBezTo>
                  <a:pt x="1742837" y="879314"/>
                  <a:pt x="1743302" y="879668"/>
                  <a:pt x="1743563" y="880077"/>
                </a:cubicBezTo>
                <a:cubicBezTo>
                  <a:pt x="1743823" y="880486"/>
                  <a:pt x="1743953" y="881026"/>
                  <a:pt x="1743953" y="881695"/>
                </a:cubicBezTo>
                <a:lnTo>
                  <a:pt x="1743953" y="895202"/>
                </a:lnTo>
                <a:cubicBezTo>
                  <a:pt x="1747004" y="892076"/>
                  <a:pt x="1749944" y="889360"/>
                  <a:pt x="1752771" y="887053"/>
                </a:cubicBezTo>
                <a:cubicBezTo>
                  <a:pt x="1755599" y="884746"/>
                  <a:pt x="1758446" y="882830"/>
                  <a:pt x="1761310" y="881305"/>
                </a:cubicBezTo>
                <a:cubicBezTo>
                  <a:pt x="1764175" y="879779"/>
                  <a:pt x="1767115" y="878626"/>
                  <a:pt x="1770128" y="877844"/>
                </a:cubicBezTo>
                <a:cubicBezTo>
                  <a:pt x="1773142" y="877063"/>
                  <a:pt x="1776324" y="876672"/>
                  <a:pt x="1779672" y="876672"/>
                </a:cubicBezTo>
                <a:close/>
                <a:moveTo>
                  <a:pt x="1654991" y="876672"/>
                </a:moveTo>
                <a:cubicBezTo>
                  <a:pt x="1662879" y="876672"/>
                  <a:pt x="1669595" y="877937"/>
                  <a:pt x="1675139" y="880468"/>
                </a:cubicBezTo>
                <a:cubicBezTo>
                  <a:pt x="1680683" y="882998"/>
                  <a:pt x="1685241" y="886402"/>
                  <a:pt x="1688813" y="890681"/>
                </a:cubicBezTo>
                <a:cubicBezTo>
                  <a:pt x="1692384" y="894960"/>
                  <a:pt x="1695007" y="899983"/>
                  <a:pt x="1696682" y="905750"/>
                </a:cubicBezTo>
                <a:cubicBezTo>
                  <a:pt x="1698356" y="911517"/>
                  <a:pt x="1699193" y="917675"/>
                  <a:pt x="1699193" y="924223"/>
                </a:cubicBezTo>
                <a:lnTo>
                  <a:pt x="1699193" y="927572"/>
                </a:lnTo>
                <a:cubicBezTo>
                  <a:pt x="1699193" y="930474"/>
                  <a:pt x="1698465" y="932539"/>
                  <a:pt x="1697007" y="933767"/>
                </a:cubicBezTo>
                <a:cubicBezTo>
                  <a:pt x="1695550" y="934994"/>
                  <a:pt x="1693886" y="935608"/>
                  <a:pt x="1692016" y="935608"/>
                </a:cubicBezTo>
                <a:lnTo>
                  <a:pt x="1625858" y="935608"/>
                </a:lnTo>
                <a:cubicBezTo>
                  <a:pt x="1625858" y="941189"/>
                  <a:pt x="1626419" y="946212"/>
                  <a:pt x="1627540" y="950677"/>
                </a:cubicBezTo>
                <a:cubicBezTo>
                  <a:pt x="1628662" y="955142"/>
                  <a:pt x="1630531" y="958974"/>
                  <a:pt x="1633148" y="962174"/>
                </a:cubicBezTo>
                <a:cubicBezTo>
                  <a:pt x="1635766" y="965374"/>
                  <a:pt x="1639168" y="967830"/>
                  <a:pt x="1643356" y="969541"/>
                </a:cubicBezTo>
                <a:cubicBezTo>
                  <a:pt x="1647543" y="971253"/>
                  <a:pt x="1652665" y="972108"/>
                  <a:pt x="1658722" y="972108"/>
                </a:cubicBezTo>
                <a:cubicBezTo>
                  <a:pt x="1663508" y="972108"/>
                  <a:pt x="1667770" y="971718"/>
                  <a:pt x="1671509" y="970936"/>
                </a:cubicBezTo>
                <a:cubicBezTo>
                  <a:pt x="1675247" y="970155"/>
                  <a:pt x="1678481" y="969281"/>
                  <a:pt x="1681211" y="968313"/>
                </a:cubicBezTo>
                <a:cubicBezTo>
                  <a:pt x="1683940" y="967346"/>
                  <a:pt x="1686184" y="966472"/>
                  <a:pt x="1687941" y="965690"/>
                </a:cubicBezTo>
                <a:cubicBezTo>
                  <a:pt x="1689699" y="964909"/>
                  <a:pt x="1691026" y="964518"/>
                  <a:pt x="1691924" y="964518"/>
                </a:cubicBezTo>
                <a:cubicBezTo>
                  <a:pt x="1692447" y="964518"/>
                  <a:pt x="1692914" y="964648"/>
                  <a:pt x="1693325" y="964909"/>
                </a:cubicBezTo>
                <a:cubicBezTo>
                  <a:pt x="1693736" y="965169"/>
                  <a:pt x="1694054" y="965560"/>
                  <a:pt x="1694278" y="966081"/>
                </a:cubicBezTo>
                <a:cubicBezTo>
                  <a:pt x="1694503" y="966602"/>
                  <a:pt x="1694671" y="967327"/>
                  <a:pt x="1694783" y="968257"/>
                </a:cubicBezTo>
                <a:cubicBezTo>
                  <a:pt x="1694896" y="969188"/>
                  <a:pt x="1694952" y="970322"/>
                  <a:pt x="1694952" y="971662"/>
                </a:cubicBezTo>
                <a:cubicBezTo>
                  <a:pt x="1694952" y="972629"/>
                  <a:pt x="1694914" y="973466"/>
                  <a:pt x="1694840" y="974173"/>
                </a:cubicBezTo>
                <a:cubicBezTo>
                  <a:pt x="1694766" y="974880"/>
                  <a:pt x="1694673" y="975513"/>
                  <a:pt x="1694561" y="976071"/>
                </a:cubicBezTo>
                <a:cubicBezTo>
                  <a:pt x="1694449" y="976629"/>
                  <a:pt x="1694263" y="977131"/>
                  <a:pt x="1694003" y="977578"/>
                </a:cubicBezTo>
                <a:cubicBezTo>
                  <a:pt x="1693742" y="978024"/>
                  <a:pt x="1693408" y="978452"/>
                  <a:pt x="1692998" y="978861"/>
                </a:cubicBezTo>
                <a:cubicBezTo>
                  <a:pt x="1692589" y="979271"/>
                  <a:pt x="1691380" y="979940"/>
                  <a:pt x="1689371" y="980871"/>
                </a:cubicBezTo>
                <a:cubicBezTo>
                  <a:pt x="1687362" y="981801"/>
                  <a:pt x="1684757" y="982712"/>
                  <a:pt x="1681557" y="983605"/>
                </a:cubicBezTo>
                <a:cubicBezTo>
                  <a:pt x="1678357" y="984498"/>
                  <a:pt x="1674655" y="985298"/>
                  <a:pt x="1670451" y="986005"/>
                </a:cubicBezTo>
                <a:cubicBezTo>
                  <a:pt x="1666246" y="986712"/>
                  <a:pt x="1661763" y="987066"/>
                  <a:pt x="1657000" y="987066"/>
                </a:cubicBezTo>
                <a:cubicBezTo>
                  <a:pt x="1648741" y="987066"/>
                  <a:pt x="1641504" y="985912"/>
                  <a:pt x="1635290" y="983605"/>
                </a:cubicBezTo>
                <a:cubicBezTo>
                  <a:pt x="1629077" y="981299"/>
                  <a:pt x="1623849" y="977876"/>
                  <a:pt x="1619608" y="973336"/>
                </a:cubicBezTo>
                <a:cubicBezTo>
                  <a:pt x="1615366" y="968797"/>
                  <a:pt x="1612166" y="963104"/>
                  <a:pt x="1610008" y="956258"/>
                </a:cubicBezTo>
                <a:cubicBezTo>
                  <a:pt x="1607850" y="949412"/>
                  <a:pt x="1606771" y="941450"/>
                  <a:pt x="1606771" y="932371"/>
                </a:cubicBezTo>
                <a:cubicBezTo>
                  <a:pt x="1606771" y="923739"/>
                  <a:pt x="1607887" y="915982"/>
                  <a:pt x="1610120" y="909098"/>
                </a:cubicBezTo>
                <a:cubicBezTo>
                  <a:pt x="1612352" y="902215"/>
                  <a:pt x="1615571" y="896374"/>
                  <a:pt x="1619775" y="891574"/>
                </a:cubicBezTo>
                <a:cubicBezTo>
                  <a:pt x="1623979" y="886774"/>
                  <a:pt x="1629058" y="883091"/>
                  <a:pt x="1635011" y="880523"/>
                </a:cubicBezTo>
                <a:cubicBezTo>
                  <a:pt x="1640964" y="877956"/>
                  <a:pt x="1647624" y="876672"/>
                  <a:pt x="1654991" y="876672"/>
                </a:cubicBezTo>
                <a:close/>
                <a:moveTo>
                  <a:pt x="1581359" y="876672"/>
                </a:moveTo>
                <a:cubicBezTo>
                  <a:pt x="1582326" y="876672"/>
                  <a:pt x="1583424" y="876728"/>
                  <a:pt x="1584652" y="876840"/>
                </a:cubicBezTo>
                <a:cubicBezTo>
                  <a:pt x="1585879" y="876951"/>
                  <a:pt x="1587163" y="877156"/>
                  <a:pt x="1588502" y="877454"/>
                </a:cubicBezTo>
                <a:cubicBezTo>
                  <a:pt x="1589842" y="877751"/>
                  <a:pt x="1591051" y="878086"/>
                  <a:pt x="1592130" y="878458"/>
                </a:cubicBezTo>
                <a:cubicBezTo>
                  <a:pt x="1593209" y="878830"/>
                  <a:pt x="1593972" y="879202"/>
                  <a:pt x="1594418" y="879575"/>
                </a:cubicBezTo>
                <a:cubicBezTo>
                  <a:pt x="1594865" y="879947"/>
                  <a:pt x="1595162" y="880300"/>
                  <a:pt x="1595311" y="880635"/>
                </a:cubicBezTo>
                <a:cubicBezTo>
                  <a:pt x="1595460" y="880970"/>
                  <a:pt x="1595590" y="881398"/>
                  <a:pt x="1595702" y="881919"/>
                </a:cubicBezTo>
                <a:cubicBezTo>
                  <a:pt x="1595814" y="882440"/>
                  <a:pt x="1595888" y="883202"/>
                  <a:pt x="1595925" y="884207"/>
                </a:cubicBezTo>
                <a:cubicBezTo>
                  <a:pt x="1595962" y="885211"/>
                  <a:pt x="1595981" y="886569"/>
                  <a:pt x="1595981" y="888281"/>
                </a:cubicBezTo>
                <a:cubicBezTo>
                  <a:pt x="1595981" y="889918"/>
                  <a:pt x="1595944" y="891295"/>
                  <a:pt x="1595869" y="892411"/>
                </a:cubicBezTo>
                <a:cubicBezTo>
                  <a:pt x="1595795" y="893527"/>
                  <a:pt x="1595646" y="894402"/>
                  <a:pt x="1595423" y="895034"/>
                </a:cubicBezTo>
                <a:cubicBezTo>
                  <a:pt x="1595200" y="895667"/>
                  <a:pt x="1594921" y="896150"/>
                  <a:pt x="1594586" y="896485"/>
                </a:cubicBezTo>
                <a:cubicBezTo>
                  <a:pt x="1594251" y="896820"/>
                  <a:pt x="1593786" y="896987"/>
                  <a:pt x="1593191" y="896987"/>
                </a:cubicBezTo>
                <a:cubicBezTo>
                  <a:pt x="1592595" y="896987"/>
                  <a:pt x="1591870" y="896820"/>
                  <a:pt x="1591014" y="896485"/>
                </a:cubicBezTo>
                <a:cubicBezTo>
                  <a:pt x="1590158" y="896150"/>
                  <a:pt x="1589191" y="895815"/>
                  <a:pt x="1588112" y="895481"/>
                </a:cubicBezTo>
                <a:cubicBezTo>
                  <a:pt x="1587033" y="895146"/>
                  <a:pt x="1585823" y="894829"/>
                  <a:pt x="1584484" y="894532"/>
                </a:cubicBezTo>
                <a:cubicBezTo>
                  <a:pt x="1583145" y="894234"/>
                  <a:pt x="1581693" y="894085"/>
                  <a:pt x="1580131" y="894085"/>
                </a:cubicBezTo>
                <a:cubicBezTo>
                  <a:pt x="1578270" y="894085"/>
                  <a:pt x="1576447" y="894457"/>
                  <a:pt x="1574661" y="895202"/>
                </a:cubicBezTo>
                <a:cubicBezTo>
                  <a:pt x="1572875" y="895946"/>
                  <a:pt x="1570997" y="897173"/>
                  <a:pt x="1569024" y="898885"/>
                </a:cubicBezTo>
                <a:cubicBezTo>
                  <a:pt x="1567053" y="900597"/>
                  <a:pt x="1564988" y="902866"/>
                  <a:pt x="1562830" y="905694"/>
                </a:cubicBezTo>
                <a:cubicBezTo>
                  <a:pt x="1560671" y="908522"/>
                  <a:pt x="1558290" y="911982"/>
                  <a:pt x="1555686" y="916075"/>
                </a:cubicBezTo>
                <a:lnTo>
                  <a:pt x="1555686" y="982154"/>
                </a:lnTo>
                <a:cubicBezTo>
                  <a:pt x="1555686" y="982750"/>
                  <a:pt x="1555537" y="983252"/>
                  <a:pt x="1555239" y="983661"/>
                </a:cubicBezTo>
                <a:cubicBezTo>
                  <a:pt x="1554942" y="984070"/>
                  <a:pt x="1554458" y="984424"/>
                  <a:pt x="1553788" y="984722"/>
                </a:cubicBezTo>
                <a:cubicBezTo>
                  <a:pt x="1553119" y="985019"/>
                  <a:pt x="1552188" y="985242"/>
                  <a:pt x="1550998" y="985391"/>
                </a:cubicBezTo>
                <a:cubicBezTo>
                  <a:pt x="1549807" y="985540"/>
                  <a:pt x="1548282" y="985615"/>
                  <a:pt x="1546421" y="985615"/>
                </a:cubicBezTo>
                <a:cubicBezTo>
                  <a:pt x="1544635" y="985615"/>
                  <a:pt x="1543147" y="985540"/>
                  <a:pt x="1541956" y="985391"/>
                </a:cubicBezTo>
                <a:cubicBezTo>
                  <a:pt x="1540766" y="985242"/>
                  <a:pt x="1539817" y="985019"/>
                  <a:pt x="1539110" y="984722"/>
                </a:cubicBezTo>
                <a:cubicBezTo>
                  <a:pt x="1538403" y="984424"/>
                  <a:pt x="1537919" y="984070"/>
                  <a:pt x="1537659" y="983661"/>
                </a:cubicBezTo>
                <a:cubicBezTo>
                  <a:pt x="1537398" y="983252"/>
                  <a:pt x="1537268" y="982750"/>
                  <a:pt x="1537268" y="982154"/>
                </a:cubicBezTo>
                <a:lnTo>
                  <a:pt x="1537268" y="881695"/>
                </a:lnTo>
                <a:cubicBezTo>
                  <a:pt x="1537268" y="881100"/>
                  <a:pt x="1537380" y="880598"/>
                  <a:pt x="1537603" y="880188"/>
                </a:cubicBezTo>
                <a:cubicBezTo>
                  <a:pt x="1537826" y="879779"/>
                  <a:pt x="1538273" y="879407"/>
                  <a:pt x="1538943" y="879072"/>
                </a:cubicBezTo>
                <a:cubicBezTo>
                  <a:pt x="1539612" y="878737"/>
                  <a:pt x="1540468" y="878514"/>
                  <a:pt x="1541510" y="878403"/>
                </a:cubicBezTo>
                <a:cubicBezTo>
                  <a:pt x="1542552" y="878291"/>
                  <a:pt x="1543928" y="878235"/>
                  <a:pt x="1545640" y="878235"/>
                </a:cubicBezTo>
                <a:cubicBezTo>
                  <a:pt x="1547277" y="878235"/>
                  <a:pt x="1548635" y="878291"/>
                  <a:pt x="1549714" y="878403"/>
                </a:cubicBezTo>
                <a:cubicBezTo>
                  <a:pt x="1550793" y="878514"/>
                  <a:pt x="1551630" y="878737"/>
                  <a:pt x="1552225" y="879072"/>
                </a:cubicBezTo>
                <a:cubicBezTo>
                  <a:pt x="1552821" y="879407"/>
                  <a:pt x="1553249" y="879779"/>
                  <a:pt x="1553509" y="880188"/>
                </a:cubicBezTo>
                <a:cubicBezTo>
                  <a:pt x="1553770" y="880598"/>
                  <a:pt x="1553900" y="881100"/>
                  <a:pt x="1553900" y="881695"/>
                </a:cubicBezTo>
                <a:lnTo>
                  <a:pt x="1553900" y="896318"/>
                </a:lnTo>
                <a:cubicBezTo>
                  <a:pt x="1556653" y="892299"/>
                  <a:pt x="1559239" y="889025"/>
                  <a:pt x="1561658" y="886495"/>
                </a:cubicBezTo>
                <a:cubicBezTo>
                  <a:pt x="1564076" y="883965"/>
                  <a:pt x="1566364" y="881974"/>
                  <a:pt x="1568522" y="880523"/>
                </a:cubicBezTo>
                <a:cubicBezTo>
                  <a:pt x="1570680" y="879072"/>
                  <a:pt x="1572820" y="878068"/>
                  <a:pt x="1574941" y="877510"/>
                </a:cubicBezTo>
                <a:cubicBezTo>
                  <a:pt x="1577061" y="876951"/>
                  <a:pt x="1579201" y="876672"/>
                  <a:pt x="1581359" y="876672"/>
                </a:cubicBezTo>
                <a:close/>
                <a:moveTo>
                  <a:pt x="1333820" y="876672"/>
                </a:moveTo>
                <a:cubicBezTo>
                  <a:pt x="1342080" y="876672"/>
                  <a:pt x="1349280" y="877900"/>
                  <a:pt x="1355419" y="880356"/>
                </a:cubicBezTo>
                <a:cubicBezTo>
                  <a:pt x="1361558" y="882812"/>
                  <a:pt x="1366674" y="886383"/>
                  <a:pt x="1370767" y="891072"/>
                </a:cubicBezTo>
                <a:cubicBezTo>
                  <a:pt x="1374860" y="895760"/>
                  <a:pt x="1377929" y="901452"/>
                  <a:pt x="1379976" y="908150"/>
                </a:cubicBezTo>
                <a:cubicBezTo>
                  <a:pt x="1382022" y="914847"/>
                  <a:pt x="1383045" y="922400"/>
                  <a:pt x="1383045" y="930809"/>
                </a:cubicBezTo>
                <a:cubicBezTo>
                  <a:pt x="1383045" y="938994"/>
                  <a:pt x="1381966" y="946529"/>
                  <a:pt x="1379808" y="953412"/>
                </a:cubicBezTo>
                <a:cubicBezTo>
                  <a:pt x="1377650" y="960295"/>
                  <a:pt x="1374432" y="966230"/>
                  <a:pt x="1370153" y="971215"/>
                </a:cubicBezTo>
                <a:cubicBezTo>
                  <a:pt x="1365874" y="976201"/>
                  <a:pt x="1360516" y="980089"/>
                  <a:pt x="1354079" y="982880"/>
                </a:cubicBezTo>
                <a:cubicBezTo>
                  <a:pt x="1347643" y="985670"/>
                  <a:pt x="1340183" y="987066"/>
                  <a:pt x="1331699" y="987066"/>
                </a:cubicBezTo>
                <a:cubicBezTo>
                  <a:pt x="1323439" y="987066"/>
                  <a:pt x="1316240" y="985838"/>
                  <a:pt x="1310101" y="983382"/>
                </a:cubicBezTo>
                <a:cubicBezTo>
                  <a:pt x="1303962" y="980926"/>
                  <a:pt x="1298846" y="977355"/>
                  <a:pt x="1294753" y="972667"/>
                </a:cubicBezTo>
                <a:cubicBezTo>
                  <a:pt x="1290660" y="967978"/>
                  <a:pt x="1287609" y="962286"/>
                  <a:pt x="1285600" y="955588"/>
                </a:cubicBezTo>
                <a:cubicBezTo>
                  <a:pt x="1283591" y="948891"/>
                  <a:pt x="1282586" y="941301"/>
                  <a:pt x="1282586" y="932818"/>
                </a:cubicBezTo>
                <a:cubicBezTo>
                  <a:pt x="1282586" y="924632"/>
                  <a:pt x="1283647" y="917098"/>
                  <a:pt x="1285767" y="910215"/>
                </a:cubicBezTo>
                <a:cubicBezTo>
                  <a:pt x="1287888" y="903331"/>
                  <a:pt x="1291088" y="897397"/>
                  <a:pt x="1295367" y="892411"/>
                </a:cubicBezTo>
                <a:cubicBezTo>
                  <a:pt x="1299646" y="887425"/>
                  <a:pt x="1304985" y="883556"/>
                  <a:pt x="1311385" y="880802"/>
                </a:cubicBezTo>
                <a:cubicBezTo>
                  <a:pt x="1317784" y="878049"/>
                  <a:pt x="1325263" y="876672"/>
                  <a:pt x="1333820" y="876672"/>
                </a:cubicBezTo>
                <a:close/>
                <a:moveTo>
                  <a:pt x="1073483" y="876672"/>
                </a:moveTo>
                <a:cubicBezTo>
                  <a:pt x="1080180" y="876672"/>
                  <a:pt x="1085817" y="877807"/>
                  <a:pt x="1090393" y="880077"/>
                </a:cubicBezTo>
                <a:cubicBezTo>
                  <a:pt x="1094970" y="882346"/>
                  <a:pt x="1098672" y="885379"/>
                  <a:pt x="1101500" y="889174"/>
                </a:cubicBezTo>
                <a:cubicBezTo>
                  <a:pt x="1104327" y="892969"/>
                  <a:pt x="1106355" y="897415"/>
                  <a:pt x="1107583" y="902513"/>
                </a:cubicBezTo>
                <a:cubicBezTo>
                  <a:pt x="1108811" y="907610"/>
                  <a:pt x="1109425" y="913731"/>
                  <a:pt x="1109425" y="920874"/>
                </a:cubicBezTo>
                <a:lnTo>
                  <a:pt x="1109425" y="982154"/>
                </a:lnTo>
                <a:cubicBezTo>
                  <a:pt x="1109425" y="982750"/>
                  <a:pt x="1109276" y="983252"/>
                  <a:pt x="1108978" y="983661"/>
                </a:cubicBezTo>
                <a:cubicBezTo>
                  <a:pt x="1108681" y="984070"/>
                  <a:pt x="1108197" y="984424"/>
                  <a:pt x="1107527" y="984722"/>
                </a:cubicBezTo>
                <a:cubicBezTo>
                  <a:pt x="1106857" y="985019"/>
                  <a:pt x="1105927" y="985242"/>
                  <a:pt x="1104737" y="985391"/>
                </a:cubicBezTo>
                <a:cubicBezTo>
                  <a:pt x="1103546" y="985540"/>
                  <a:pt x="1102058" y="985615"/>
                  <a:pt x="1100272" y="985615"/>
                </a:cubicBezTo>
                <a:cubicBezTo>
                  <a:pt x="1098411" y="985615"/>
                  <a:pt x="1096886" y="985540"/>
                  <a:pt x="1095695" y="985391"/>
                </a:cubicBezTo>
                <a:cubicBezTo>
                  <a:pt x="1094505" y="985242"/>
                  <a:pt x="1093575" y="985019"/>
                  <a:pt x="1092905" y="984722"/>
                </a:cubicBezTo>
                <a:cubicBezTo>
                  <a:pt x="1092235" y="984424"/>
                  <a:pt x="1091751" y="984070"/>
                  <a:pt x="1091454" y="983661"/>
                </a:cubicBezTo>
                <a:cubicBezTo>
                  <a:pt x="1091156" y="983252"/>
                  <a:pt x="1091007" y="982750"/>
                  <a:pt x="1091007" y="982154"/>
                </a:cubicBezTo>
                <a:lnTo>
                  <a:pt x="1091007" y="923330"/>
                </a:lnTo>
                <a:cubicBezTo>
                  <a:pt x="1091007" y="917600"/>
                  <a:pt x="1090561" y="912986"/>
                  <a:pt x="1089668" y="909489"/>
                </a:cubicBezTo>
                <a:cubicBezTo>
                  <a:pt x="1088775" y="905992"/>
                  <a:pt x="1087473" y="902978"/>
                  <a:pt x="1085761" y="900448"/>
                </a:cubicBezTo>
                <a:cubicBezTo>
                  <a:pt x="1084050" y="897918"/>
                  <a:pt x="1081836" y="895983"/>
                  <a:pt x="1079120" y="894643"/>
                </a:cubicBezTo>
                <a:cubicBezTo>
                  <a:pt x="1076403" y="893304"/>
                  <a:pt x="1073260" y="892634"/>
                  <a:pt x="1069688" y="892634"/>
                </a:cubicBezTo>
                <a:cubicBezTo>
                  <a:pt x="1065074" y="892634"/>
                  <a:pt x="1060460" y="894271"/>
                  <a:pt x="1055846" y="897546"/>
                </a:cubicBezTo>
                <a:cubicBezTo>
                  <a:pt x="1051233" y="900820"/>
                  <a:pt x="1046396" y="905619"/>
                  <a:pt x="1041336" y="911945"/>
                </a:cubicBezTo>
                <a:lnTo>
                  <a:pt x="1041336" y="982154"/>
                </a:lnTo>
                <a:cubicBezTo>
                  <a:pt x="1041336" y="982750"/>
                  <a:pt x="1041187" y="983252"/>
                  <a:pt x="1040889" y="983661"/>
                </a:cubicBezTo>
                <a:cubicBezTo>
                  <a:pt x="1040592" y="984070"/>
                  <a:pt x="1040108" y="984424"/>
                  <a:pt x="1039438" y="984722"/>
                </a:cubicBezTo>
                <a:cubicBezTo>
                  <a:pt x="1038769" y="985019"/>
                  <a:pt x="1037838" y="985242"/>
                  <a:pt x="1036648" y="985391"/>
                </a:cubicBezTo>
                <a:cubicBezTo>
                  <a:pt x="1035457" y="985540"/>
                  <a:pt x="1033932" y="985615"/>
                  <a:pt x="1032071" y="985615"/>
                </a:cubicBezTo>
                <a:cubicBezTo>
                  <a:pt x="1030285" y="985615"/>
                  <a:pt x="1028797" y="985540"/>
                  <a:pt x="1027606" y="985391"/>
                </a:cubicBezTo>
                <a:cubicBezTo>
                  <a:pt x="1026416" y="985242"/>
                  <a:pt x="1025467" y="985019"/>
                  <a:pt x="1024760" y="984722"/>
                </a:cubicBezTo>
                <a:cubicBezTo>
                  <a:pt x="1024053" y="984424"/>
                  <a:pt x="1023570" y="984070"/>
                  <a:pt x="1023309" y="983661"/>
                </a:cubicBezTo>
                <a:cubicBezTo>
                  <a:pt x="1023049" y="983252"/>
                  <a:pt x="1022918" y="982750"/>
                  <a:pt x="1022918" y="982154"/>
                </a:cubicBezTo>
                <a:lnTo>
                  <a:pt x="1022918" y="881695"/>
                </a:lnTo>
                <a:cubicBezTo>
                  <a:pt x="1022918" y="881100"/>
                  <a:pt x="1023030" y="880598"/>
                  <a:pt x="1023253" y="880188"/>
                </a:cubicBezTo>
                <a:cubicBezTo>
                  <a:pt x="1023476" y="879779"/>
                  <a:pt x="1023923" y="879407"/>
                  <a:pt x="1024593" y="879072"/>
                </a:cubicBezTo>
                <a:cubicBezTo>
                  <a:pt x="1025262" y="878737"/>
                  <a:pt x="1026118" y="878514"/>
                  <a:pt x="1027160" y="878403"/>
                </a:cubicBezTo>
                <a:cubicBezTo>
                  <a:pt x="1028202" y="878291"/>
                  <a:pt x="1029578" y="878235"/>
                  <a:pt x="1031290" y="878235"/>
                </a:cubicBezTo>
                <a:cubicBezTo>
                  <a:pt x="1032927" y="878235"/>
                  <a:pt x="1034285" y="878291"/>
                  <a:pt x="1035364" y="878403"/>
                </a:cubicBezTo>
                <a:cubicBezTo>
                  <a:pt x="1036443" y="878514"/>
                  <a:pt x="1037280" y="878737"/>
                  <a:pt x="1037875" y="879072"/>
                </a:cubicBezTo>
                <a:cubicBezTo>
                  <a:pt x="1038471" y="879407"/>
                  <a:pt x="1038899" y="879779"/>
                  <a:pt x="1039159" y="880188"/>
                </a:cubicBezTo>
                <a:cubicBezTo>
                  <a:pt x="1039420" y="880598"/>
                  <a:pt x="1039550" y="881100"/>
                  <a:pt x="1039550" y="881695"/>
                </a:cubicBezTo>
                <a:lnTo>
                  <a:pt x="1039550" y="894978"/>
                </a:lnTo>
                <a:cubicBezTo>
                  <a:pt x="1045205" y="888653"/>
                  <a:pt x="1050842" y="884021"/>
                  <a:pt x="1056461" y="881081"/>
                </a:cubicBezTo>
                <a:cubicBezTo>
                  <a:pt x="1062079" y="878142"/>
                  <a:pt x="1067753" y="876672"/>
                  <a:pt x="1073483" y="876672"/>
                </a:cubicBezTo>
                <a:close/>
                <a:moveTo>
                  <a:pt x="782747" y="876672"/>
                </a:moveTo>
                <a:cubicBezTo>
                  <a:pt x="789965" y="876672"/>
                  <a:pt x="796104" y="877491"/>
                  <a:pt x="801164" y="879128"/>
                </a:cubicBezTo>
                <a:cubicBezTo>
                  <a:pt x="806225" y="880765"/>
                  <a:pt x="810317" y="883165"/>
                  <a:pt x="813443" y="886328"/>
                </a:cubicBezTo>
                <a:cubicBezTo>
                  <a:pt x="816568" y="889490"/>
                  <a:pt x="818838" y="893416"/>
                  <a:pt x="820251" y="898104"/>
                </a:cubicBezTo>
                <a:cubicBezTo>
                  <a:pt x="821666" y="902792"/>
                  <a:pt x="822372" y="908261"/>
                  <a:pt x="822372" y="914512"/>
                </a:cubicBezTo>
                <a:lnTo>
                  <a:pt x="822372" y="982266"/>
                </a:lnTo>
                <a:cubicBezTo>
                  <a:pt x="822372" y="983159"/>
                  <a:pt x="822075" y="983829"/>
                  <a:pt x="821479" y="984275"/>
                </a:cubicBezTo>
                <a:cubicBezTo>
                  <a:pt x="820884" y="984722"/>
                  <a:pt x="820066" y="985056"/>
                  <a:pt x="819024" y="985280"/>
                </a:cubicBezTo>
                <a:cubicBezTo>
                  <a:pt x="817982" y="985503"/>
                  <a:pt x="816457" y="985615"/>
                  <a:pt x="814447" y="985615"/>
                </a:cubicBezTo>
                <a:cubicBezTo>
                  <a:pt x="812513" y="985615"/>
                  <a:pt x="810969" y="985503"/>
                  <a:pt x="809815" y="985280"/>
                </a:cubicBezTo>
                <a:cubicBezTo>
                  <a:pt x="808662" y="985056"/>
                  <a:pt x="807825" y="984722"/>
                  <a:pt x="807304" y="984275"/>
                </a:cubicBezTo>
                <a:cubicBezTo>
                  <a:pt x="806783" y="983829"/>
                  <a:pt x="806522" y="983159"/>
                  <a:pt x="806522" y="982266"/>
                </a:cubicBezTo>
                <a:lnTo>
                  <a:pt x="806522" y="972220"/>
                </a:lnTo>
                <a:cubicBezTo>
                  <a:pt x="802132" y="976908"/>
                  <a:pt x="797239" y="980554"/>
                  <a:pt x="791844" y="983159"/>
                </a:cubicBezTo>
                <a:cubicBezTo>
                  <a:pt x="786449" y="985763"/>
                  <a:pt x="780738" y="987066"/>
                  <a:pt x="774710" y="987066"/>
                </a:cubicBezTo>
                <a:cubicBezTo>
                  <a:pt x="769427" y="987066"/>
                  <a:pt x="764646" y="986377"/>
                  <a:pt x="760367" y="985001"/>
                </a:cubicBezTo>
                <a:cubicBezTo>
                  <a:pt x="756088" y="983624"/>
                  <a:pt x="752442" y="981633"/>
                  <a:pt x="749428" y="979029"/>
                </a:cubicBezTo>
                <a:cubicBezTo>
                  <a:pt x="746414" y="976424"/>
                  <a:pt x="744070" y="973225"/>
                  <a:pt x="742396" y="969430"/>
                </a:cubicBezTo>
                <a:cubicBezTo>
                  <a:pt x="740722" y="965634"/>
                  <a:pt x="739884" y="961318"/>
                  <a:pt x="739884" y="956481"/>
                </a:cubicBezTo>
                <a:cubicBezTo>
                  <a:pt x="739884" y="950826"/>
                  <a:pt x="741038" y="945915"/>
                  <a:pt x="743345" y="941748"/>
                </a:cubicBezTo>
                <a:cubicBezTo>
                  <a:pt x="745652" y="937580"/>
                  <a:pt x="748963" y="934120"/>
                  <a:pt x="753279" y="931367"/>
                </a:cubicBezTo>
                <a:cubicBezTo>
                  <a:pt x="757595" y="928613"/>
                  <a:pt x="762878" y="926548"/>
                  <a:pt x="769129" y="925172"/>
                </a:cubicBezTo>
                <a:cubicBezTo>
                  <a:pt x="775380" y="923795"/>
                  <a:pt x="782412" y="923107"/>
                  <a:pt x="790226" y="923107"/>
                </a:cubicBezTo>
                <a:lnTo>
                  <a:pt x="804067" y="923107"/>
                </a:lnTo>
                <a:lnTo>
                  <a:pt x="804067" y="915293"/>
                </a:lnTo>
                <a:cubicBezTo>
                  <a:pt x="804067" y="911424"/>
                  <a:pt x="803657" y="908001"/>
                  <a:pt x="802839" y="905024"/>
                </a:cubicBezTo>
                <a:cubicBezTo>
                  <a:pt x="802020" y="902048"/>
                  <a:pt x="800699" y="899573"/>
                  <a:pt x="798876" y="897601"/>
                </a:cubicBezTo>
                <a:cubicBezTo>
                  <a:pt x="797053" y="895629"/>
                  <a:pt x="794690" y="894141"/>
                  <a:pt x="791788" y="893137"/>
                </a:cubicBezTo>
                <a:cubicBezTo>
                  <a:pt x="788886" y="892132"/>
                  <a:pt x="785314" y="891630"/>
                  <a:pt x="781073" y="891630"/>
                </a:cubicBezTo>
                <a:cubicBezTo>
                  <a:pt x="776533" y="891630"/>
                  <a:pt x="772459" y="892169"/>
                  <a:pt x="768850" y="893248"/>
                </a:cubicBezTo>
                <a:cubicBezTo>
                  <a:pt x="765241" y="894327"/>
                  <a:pt x="762078" y="895518"/>
                  <a:pt x="759362" y="896820"/>
                </a:cubicBezTo>
                <a:cubicBezTo>
                  <a:pt x="756646" y="898122"/>
                  <a:pt x="754376" y="899313"/>
                  <a:pt x="752553" y="900392"/>
                </a:cubicBezTo>
                <a:cubicBezTo>
                  <a:pt x="750730" y="901471"/>
                  <a:pt x="749372" y="902010"/>
                  <a:pt x="748479" y="902010"/>
                </a:cubicBezTo>
                <a:cubicBezTo>
                  <a:pt x="747884" y="902010"/>
                  <a:pt x="747363" y="901862"/>
                  <a:pt x="746917" y="901564"/>
                </a:cubicBezTo>
                <a:cubicBezTo>
                  <a:pt x="746470" y="901266"/>
                  <a:pt x="746080" y="900820"/>
                  <a:pt x="745745" y="900224"/>
                </a:cubicBezTo>
                <a:cubicBezTo>
                  <a:pt x="745410" y="899629"/>
                  <a:pt x="745168" y="898866"/>
                  <a:pt x="745019" y="897936"/>
                </a:cubicBezTo>
                <a:cubicBezTo>
                  <a:pt x="744870" y="897006"/>
                  <a:pt x="744796" y="895983"/>
                  <a:pt x="744796" y="894867"/>
                </a:cubicBezTo>
                <a:cubicBezTo>
                  <a:pt x="744796" y="893006"/>
                  <a:pt x="744926" y="891537"/>
                  <a:pt x="745186" y="890458"/>
                </a:cubicBezTo>
                <a:cubicBezTo>
                  <a:pt x="745447" y="889379"/>
                  <a:pt x="746080" y="888355"/>
                  <a:pt x="747084" y="887388"/>
                </a:cubicBezTo>
                <a:cubicBezTo>
                  <a:pt x="748089" y="886421"/>
                  <a:pt x="749819" y="885286"/>
                  <a:pt x="752274" y="883984"/>
                </a:cubicBezTo>
                <a:cubicBezTo>
                  <a:pt x="754730" y="882681"/>
                  <a:pt x="757558" y="881491"/>
                  <a:pt x="760757" y="880412"/>
                </a:cubicBezTo>
                <a:cubicBezTo>
                  <a:pt x="763957" y="879333"/>
                  <a:pt x="767455" y="878440"/>
                  <a:pt x="771250" y="877733"/>
                </a:cubicBezTo>
                <a:cubicBezTo>
                  <a:pt x="775045" y="877026"/>
                  <a:pt x="778877" y="876672"/>
                  <a:pt x="782747" y="876672"/>
                </a:cubicBezTo>
                <a:close/>
                <a:moveTo>
                  <a:pt x="614943" y="876672"/>
                </a:moveTo>
                <a:cubicBezTo>
                  <a:pt x="619110" y="876672"/>
                  <a:pt x="622850" y="877156"/>
                  <a:pt x="626161" y="878123"/>
                </a:cubicBezTo>
                <a:cubicBezTo>
                  <a:pt x="629473" y="879091"/>
                  <a:pt x="632393" y="880449"/>
                  <a:pt x="634924" y="882198"/>
                </a:cubicBezTo>
                <a:cubicBezTo>
                  <a:pt x="637454" y="883946"/>
                  <a:pt x="639612" y="886030"/>
                  <a:pt x="641397" y="888448"/>
                </a:cubicBezTo>
                <a:cubicBezTo>
                  <a:pt x="643183" y="890867"/>
                  <a:pt x="644672" y="893564"/>
                  <a:pt x="645862" y="896541"/>
                </a:cubicBezTo>
                <a:cubicBezTo>
                  <a:pt x="649211" y="892895"/>
                  <a:pt x="652392" y="889806"/>
                  <a:pt x="655406" y="887276"/>
                </a:cubicBezTo>
                <a:cubicBezTo>
                  <a:pt x="658420" y="884746"/>
                  <a:pt x="661322" y="882700"/>
                  <a:pt x="664112" y="881137"/>
                </a:cubicBezTo>
                <a:cubicBezTo>
                  <a:pt x="666903" y="879575"/>
                  <a:pt x="669619" y="878440"/>
                  <a:pt x="672261" y="877733"/>
                </a:cubicBezTo>
                <a:cubicBezTo>
                  <a:pt x="674902" y="877026"/>
                  <a:pt x="677563" y="876672"/>
                  <a:pt x="680242" y="876672"/>
                </a:cubicBezTo>
                <a:cubicBezTo>
                  <a:pt x="686716" y="876672"/>
                  <a:pt x="692148" y="877807"/>
                  <a:pt x="696538" y="880077"/>
                </a:cubicBezTo>
                <a:cubicBezTo>
                  <a:pt x="700929" y="882346"/>
                  <a:pt x="704482" y="885379"/>
                  <a:pt x="707198" y="889174"/>
                </a:cubicBezTo>
                <a:cubicBezTo>
                  <a:pt x="709914" y="892969"/>
                  <a:pt x="711849" y="897415"/>
                  <a:pt x="713002" y="902513"/>
                </a:cubicBezTo>
                <a:cubicBezTo>
                  <a:pt x="714156" y="907610"/>
                  <a:pt x="714733" y="912986"/>
                  <a:pt x="714733" y="918642"/>
                </a:cubicBezTo>
                <a:lnTo>
                  <a:pt x="714733" y="982154"/>
                </a:lnTo>
                <a:cubicBezTo>
                  <a:pt x="714733" y="982750"/>
                  <a:pt x="714584" y="983252"/>
                  <a:pt x="714286" y="983661"/>
                </a:cubicBezTo>
                <a:cubicBezTo>
                  <a:pt x="713988" y="984070"/>
                  <a:pt x="713505" y="984424"/>
                  <a:pt x="712835" y="984722"/>
                </a:cubicBezTo>
                <a:cubicBezTo>
                  <a:pt x="712165" y="985019"/>
                  <a:pt x="711235" y="985242"/>
                  <a:pt x="710045" y="985391"/>
                </a:cubicBezTo>
                <a:cubicBezTo>
                  <a:pt x="708854" y="985540"/>
                  <a:pt x="707365" y="985615"/>
                  <a:pt x="705580" y="985615"/>
                </a:cubicBezTo>
                <a:cubicBezTo>
                  <a:pt x="703719" y="985615"/>
                  <a:pt x="702194" y="985540"/>
                  <a:pt x="701003" y="985391"/>
                </a:cubicBezTo>
                <a:cubicBezTo>
                  <a:pt x="699812" y="985242"/>
                  <a:pt x="698864" y="985019"/>
                  <a:pt x="698157" y="984722"/>
                </a:cubicBezTo>
                <a:cubicBezTo>
                  <a:pt x="697450" y="984424"/>
                  <a:pt x="696948" y="984070"/>
                  <a:pt x="696650" y="983661"/>
                </a:cubicBezTo>
                <a:cubicBezTo>
                  <a:pt x="696352" y="983252"/>
                  <a:pt x="696203" y="982750"/>
                  <a:pt x="696203" y="982154"/>
                </a:cubicBezTo>
                <a:lnTo>
                  <a:pt x="696203" y="921098"/>
                </a:lnTo>
                <a:cubicBezTo>
                  <a:pt x="696203" y="916856"/>
                  <a:pt x="695831" y="912986"/>
                  <a:pt x="695087" y="909489"/>
                </a:cubicBezTo>
                <a:cubicBezTo>
                  <a:pt x="694343" y="905992"/>
                  <a:pt x="693152" y="902978"/>
                  <a:pt x="691515" y="900448"/>
                </a:cubicBezTo>
                <a:cubicBezTo>
                  <a:pt x="689878" y="897918"/>
                  <a:pt x="687795" y="895983"/>
                  <a:pt x="685264" y="894643"/>
                </a:cubicBezTo>
                <a:cubicBezTo>
                  <a:pt x="682734" y="893304"/>
                  <a:pt x="679758" y="892634"/>
                  <a:pt x="676335" y="892634"/>
                </a:cubicBezTo>
                <a:cubicBezTo>
                  <a:pt x="672093" y="892634"/>
                  <a:pt x="667833" y="894271"/>
                  <a:pt x="663554" y="897546"/>
                </a:cubicBezTo>
                <a:cubicBezTo>
                  <a:pt x="659276" y="900820"/>
                  <a:pt x="654569" y="905619"/>
                  <a:pt x="649434" y="911945"/>
                </a:cubicBezTo>
                <a:lnTo>
                  <a:pt x="649434" y="982154"/>
                </a:lnTo>
                <a:cubicBezTo>
                  <a:pt x="649434" y="982750"/>
                  <a:pt x="649285" y="983252"/>
                  <a:pt x="648988" y="983661"/>
                </a:cubicBezTo>
                <a:cubicBezTo>
                  <a:pt x="648690" y="984070"/>
                  <a:pt x="648188" y="984424"/>
                  <a:pt x="647481" y="984722"/>
                </a:cubicBezTo>
                <a:cubicBezTo>
                  <a:pt x="646774" y="985019"/>
                  <a:pt x="645825" y="985242"/>
                  <a:pt x="644634" y="985391"/>
                </a:cubicBezTo>
                <a:cubicBezTo>
                  <a:pt x="643444" y="985540"/>
                  <a:pt x="641956" y="985615"/>
                  <a:pt x="640170" y="985615"/>
                </a:cubicBezTo>
                <a:cubicBezTo>
                  <a:pt x="638458" y="985615"/>
                  <a:pt x="636988" y="985540"/>
                  <a:pt x="635761" y="985391"/>
                </a:cubicBezTo>
                <a:cubicBezTo>
                  <a:pt x="634533" y="985242"/>
                  <a:pt x="633565" y="985019"/>
                  <a:pt x="632858" y="984722"/>
                </a:cubicBezTo>
                <a:cubicBezTo>
                  <a:pt x="632152" y="984424"/>
                  <a:pt x="631668" y="984070"/>
                  <a:pt x="631407" y="983661"/>
                </a:cubicBezTo>
                <a:cubicBezTo>
                  <a:pt x="631147" y="983252"/>
                  <a:pt x="631017" y="982750"/>
                  <a:pt x="631017" y="982154"/>
                </a:cubicBezTo>
                <a:lnTo>
                  <a:pt x="631017" y="921098"/>
                </a:lnTo>
                <a:cubicBezTo>
                  <a:pt x="631017" y="916856"/>
                  <a:pt x="630607" y="912986"/>
                  <a:pt x="629789" y="909489"/>
                </a:cubicBezTo>
                <a:cubicBezTo>
                  <a:pt x="628970" y="905992"/>
                  <a:pt x="627743" y="902978"/>
                  <a:pt x="626105" y="900448"/>
                </a:cubicBezTo>
                <a:cubicBezTo>
                  <a:pt x="624468" y="897918"/>
                  <a:pt x="622403" y="895983"/>
                  <a:pt x="619910" y="894643"/>
                </a:cubicBezTo>
                <a:cubicBezTo>
                  <a:pt x="617418" y="893304"/>
                  <a:pt x="614460" y="892634"/>
                  <a:pt x="611037" y="892634"/>
                </a:cubicBezTo>
                <a:cubicBezTo>
                  <a:pt x="606795" y="892634"/>
                  <a:pt x="602516" y="894271"/>
                  <a:pt x="598200" y="897546"/>
                </a:cubicBezTo>
                <a:cubicBezTo>
                  <a:pt x="593884" y="900820"/>
                  <a:pt x="589196" y="905619"/>
                  <a:pt x="584136" y="911945"/>
                </a:cubicBezTo>
                <a:lnTo>
                  <a:pt x="584136" y="982154"/>
                </a:lnTo>
                <a:cubicBezTo>
                  <a:pt x="584136" y="982750"/>
                  <a:pt x="583987" y="983252"/>
                  <a:pt x="583689" y="983661"/>
                </a:cubicBezTo>
                <a:cubicBezTo>
                  <a:pt x="583392" y="984070"/>
                  <a:pt x="582908" y="984424"/>
                  <a:pt x="582238" y="984722"/>
                </a:cubicBezTo>
                <a:cubicBezTo>
                  <a:pt x="581568" y="985019"/>
                  <a:pt x="580638" y="985242"/>
                  <a:pt x="579448" y="985391"/>
                </a:cubicBezTo>
                <a:cubicBezTo>
                  <a:pt x="578257" y="985540"/>
                  <a:pt x="576732" y="985615"/>
                  <a:pt x="574871" y="985615"/>
                </a:cubicBezTo>
                <a:cubicBezTo>
                  <a:pt x="573085" y="985615"/>
                  <a:pt x="571597" y="985540"/>
                  <a:pt x="570406" y="985391"/>
                </a:cubicBezTo>
                <a:cubicBezTo>
                  <a:pt x="569216" y="985242"/>
                  <a:pt x="568267" y="985019"/>
                  <a:pt x="567560" y="984722"/>
                </a:cubicBezTo>
                <a:cubicBezTo>
                  <a:pt x="566853" y="984424"/>
                  <a:pt x="566370" y="984070"/>
                  <a:pt x="566109" y="983661"/>
                </a:cubicBezTo>
                <a:cubicBezTo>
                  <a:pt x="565849" y="983252"/>
                  <a:pt x="565718" y="982750"/>
                  <a:pt x="565718" y="982154"/>
                </a:cubicBezTo>
                <a:lnTo>
                  <a:pt x="565718" y="881695"/>
                </a:lnTo>
                <a:cubicBezTo>
                  <a:pt x="565718" y="881100"/>
                  <a:pt x="565830" y="880598"/>
                  <a:pt x="566053" y="880188"/>
                </a:cubicBezTo>
                <a:cubicBezTo>
                  <a:pt x="566276" y="879779"/>
                  <a:pt x="566723" y="879407"/>
                  <a:pt x="567393" y="879072"/>
                </a:cubicBezTo>
                <a:cubicBezTo>
                  <a:pt x="568062" y="878737"/>
                  <a:pt x="568918" y="878514"/>
                  <a:pt x="569960" y="878403"/>
                </a:cubicBezTo>
                <a:cubicBezTo>
                  <a:pt x="571002" y="878291"/>
                  <a:pt x="572378" y="878235"/>
                  <a:pt x="574090" y="878235"/>
                </a:cubicBezTo>
                <a:cubicBezTo>
                  <a:pt x="575727" y="878235"/>
                  <a:pt x="577085" y="878291"/>
                  <a:pt x="578164" y="878403"/>
                </a:cubicBezTo>
                <a:cubicBezTo>
                  <a:pt x="579243" y="878514"/>
                  <a:pt x="580080" y="878737"/>
                  <a:pt x="580676" y="879072"/>
                </a:cubicBezTo>
                <a:cubicBezTo>
                  <a:pt x="581271" y="879407"/>
                  <a:pt x="581699" y="879779"/>
                  <a:pt x="581959" y="880188"/>
                </a:cubicBezTo>
                <a:cubicBezTo>
                  <a:pt x="582220" y="880598"/>
                  <a:pt x="582350" y="881100"/>
                  <a:pt x="582350" y="881695"/>
                </a:cubicBezTo>
                <a:lnTo>
                  <a:pt x="582350" y="894978"/>
                </a:lnTo>
                <a:cubicBezTo>
                  <a:pt x="588005" y="888653"/>
                  <a:pt x="593493" y="884021"/>
                  <a:pt x="598814" y="881081"/>
                </a:cubicBezTo>
                <a:cubicBezTo>
                  <a:pt x="604135" y="878142"/>
                  <a:pt x="609511" y="876672"/>
                  <a:pt x="614943" y="876672"/>
                </a:cubicBezTo>
                <a:close/>
                <a:moveTo>
                  <a:pt x="2065124" y="851334"/>
                </a:moveTo>
                <a:cubicBezTo>
                  <a:pt x="2066985" y="851334"/>
                  <a:pt x="2068510" y="851409"/>
                  <a:pt x="2069701" y="851558"/>
                </a:cubicBezTo>
                <a:cubicBezTo>
                  <a:pt x="2070892" y="851706"/>
                  <a:pt x="2071822" y="851948"/>
                  <a:pt x="2072491" y="852283"/>
                </a:cubicBezTo>
                <a:cubicBezTo>
                  <a:pt x="2073161" y="852618"/>
                  <a:pt x="2073645" y="853009"/>
                  <a:pt x="2073942" y="853455"/>
                </a:cubicBezTo>
                <a:cubicBezTo>
                  <a:pt x="2074240" y="853902"/>
                  <a:pt x="2074389" y="854385"/>
                  <a:pt x="2074389" y="854906"/>
                </a:cubicBezTo>
                <a:lnTo>
                  <a:pt x="2074389" y="878793"/>
                </a:lnTo>
                <a:lnTo>
                  <a:pt x="2100173" y="878793"/>
                </a:lnTo>
                <a:cubicBezTo>
                  <a:pt x="2100769" y="878793"/>
                  <a:pt x="2101290" y="878923"/>
                  <a:pt x="2101736" y="879184"/>
                </a:cubicBezTo>
                <a:cubicBezTo>
                  <a:pt x="2102183" y="879444"/>
                  <a:pt x="2102573" y="879891"/>
                  <a:pt x="2102908" y="880523"/>
                </a:cubicBezTo>
                <a:cubicBezTo>
                  <a:pt x="2103243" y="881156"/>
                  <a:pt x="2103485" y="881956"/>
                  <a:pt x="2103634" y="882923"/>
                </a:cubicBezTo>
                <a:cubicBezTo>
                  <a:pt x="2103782" y="883891"/>
                  <a:pt x="2103857" y="885081"/>
                  <a:pt x="2103857" y="886495"/>
                </a:cubicBezTo>
                <a:cubicBezTo>
                  <a:pt x="2103857" y="889174"/>
                  <a:pt x="2103522" y="891109"/>
                  <a:pt x="2102853" y="892299"/>
                </a:cubicBezTo>
                <a:cubicBezTo>
                  <a:pt x="2102183" y="893490"/>
                  <a:pt x="2101290" y="894085"/>
                  <a:pt x="2100173" y="894085"/>
                </a:cubicBezTo>
                <a:lnTo>
                  <a:pt x="2074389" y="894085"/>
                </a:lnTo>
                <a:lnTo>
                  <a:pt x="2074389" y="950119"/>
                </a:lnTo>
                <a:cubicBezTo>
                  <a:pt x="2074389" y="957040"/>
                  <a:pt x="2075412" y="962267"/>
                  <a:pt x="2077459" y="965802"/>
                </a:cubicBezTo>
                <a:cubicBezTo>
                  <a:pt x="2079505" y="969336"/>
                  <a:pt x="2083170" y="971104"/>
                  <a:pt x="2088453" y="971104"/>
                </a:cubicBezTo>
                <a:cubicBezTo>
                  <a:pt x="2090165" y="971104"/>
                  <a:pt x="2091690" y="970936"/>
                  <a:pt x="2093030" y="970602"/>
                </a:cubicBezTo>
                <a:cubicBezTo>
                  <a:pt x="2094369" y="970267"/>
                  <a:pt x="2095560" y="969913"/>
                  <a:pt x="2096602" y="969541"/>
                </a:cubicBezTo>
                <a:cubicBezTo>
                  <a:pt x="2097644" y="969169"/>
                  <a:pt x="2098537" y="968816"/>
                  <a:pt x="2099280" y="968481"/>
                </a:cubicBezTo>
                <a:cubicBezTo>
                  <a:pt x="2100025" y="968146"/>
                  <a:pt x="2100694" y="967978"/>
                  <a:pt x="2101290" y="967978"/>
                </a:cubicBezTo>
                <a:cubicBezTo>
                  <a:pt x="2101662" y="967978"/>
                  <a:pt x="2102015" y="968071"/>
                  <a:pt x="2102350" y="968257"/>
                </a:cubicBezTo>
                <a:cubicBezTo>
                  <a:pt x="2102685" y="968444"/>
                  <a:pt x="2102946" y="968797"/>
                  <a:pt x="2103131" y="969318"/>
                </a:cubicBezTo>
                <a:cubicBezTo>
                  <a:pt x="2103317" y="969839"/>
                  <a:pt x="2103485" y="970546"/>
                  <a:pt x="2103634" y="971439"/>
                </a:cubicBezTo>
                <a:cubicBezTo>
                  <a:pt x="2103782" y="972332"/>
                  <a:pt x="2103857" y="973448"/>
                  <a:pt x="2103857" y="974787"/>
                </a:cubicBezTo>
                <a:cubicBezTo>
                  <a:pt x="2103857" y="976945"/>
                  <a:pt x="2103708" y="978657"/>
                  <a:pt x="2103410" y="979922"/>
                </a:cubicBezTo>
                <a:cubicBezTo>
                  <a:pt x="2103113" y="981187"/>
                  <a:pt x="2102667" y="982117"/>
                  <a:pt x="2102071" y="982712"/>
                </a:cubicBezTo>
                <a:cubicBezTo>
                  <a:pt x="2101476" y="983308"/>
                  <a:pt x="2100583" y="983866"/>
                  <a:pt x="2099392" y="984387"/>
                </a:cubicBezTo>
                <a:cubicBezTo>
                  <a:pt x="2098202" y="984908"/>
                  <a:pt x="2096843" y="985336"/>
                  <a:pt x="2095318" y="985670"/>
                </a:cubicBezTo>
                <a:cubicBezTo>
                  <a:pt x="2093793" y="986005"/>
                  <a:pt x="2092174" y="986284"/>
                  <a:pt x="2090462" y="986508"/>
                </a:cubicBezTo>
                <a:cubicBezTo>
                  <a:pt x="2088751" y="986731"/>
                  <a:pt x="2087039" y="986842"/>
                  <a:pt x="2085328" y="986842"/>
                </a:cubicBezTo>
                <a:cubicBezTo>
                  <a:pt x="2080119" y="986842"/>
                  <a:pt x="2075654" y="986154"/>
                  <a:pt x="2071933" y="984777"/>
                </a:cubicBezTo>
                <a:cubicBezTo>
                  <a:pt x="2068213" y="983401"/>
                  <a:pt x="2065162" y="981317"/>
                  <a:pt x="2062781" y="978527"/>
                </a:cubicBezTo>
                <a:cubicBezTo>
                  <a:pt x="2060399" y="975736"/>
                  <a:pt x="2058669" y="972201"/>
                  <a:pt x="2057590" y="967923"/>
                </a:cubicBezTo>
                <a:cubicBezTo>
                  <a:pt x="2056511" y="963644"/>
                  <a:pt x="2055971" y="958602"/>
                  <a:pt x="2055971" y="952798"/>
                </a:cubicBezTo>
                <a:lnTo>
                  <a:pt x="2055971" y="894085"/>
                </a:lnTo>
                <a:lnTo>
                  <a:pt x="2041907" y="894085"/>
                </a:lnTo>
                <a:cubicBezTo>
                  <a:pt x="2040791" y="894085"/>
                  <a:pt x="2039898" y="893490"/>
                  <a:pt x="2039228" y="892299"/>
                </a:cubicBezTo>
                <a:cubicBezTo>
                  <a:pt x="2038559" y="891109"/>
                  <a:pt x="2038224" y="889174"/>
                  <a:pt x="2038224" y="886495"/>
                </a:cubicBezTo>
                <a:cubicBezTo>
                  <a:pt x="2038224" y="885081"/>
                  <a:pt x="2038317" y="883891"/>
                  <a:pt x="2038503" y="882923"/>
                </a:cubicBezTo>
                <a:cubicBezTo>
                  <a:pt x="2038689" y="881956"/>
                  <a:pt x="2038931" y="881156"/>
                  <a:pt x="2039228" y="880523"/>
                </a:cubicBezTo>
                <a:cubicBezTo>
                  <a:pt x="2039526" y="879891"/>
                  <a:pt x="2039917" y="879444"/>
                  <a:pt x="2040400" y="879184"/>
                </a:cubicBezTo>
                <a:cubicBezTo>
                  <a:pt x="2040884" y="878923"/>
                  <a:pt x="2041424" y="878793"/>
                  <a:pt x="2042019" y="878793"/>
                </a:cubicBezTo>
                <a:lnTo>
                  <a:pt x="2055971" y="878793"/>
                </a:lnTo>
                <a:lnTo>
                  <a:pt x="2055971" y="854906"/>
                </a:lnTo>
                <a:cubicBezTo>
                  <a:pt x="2055971" y="854385"/>
                  <a:pt x="2056102" y="853902"/>
                  <a:pt x="2056362" y="853455"/>
                </a:cubicBezTo>
                <a:cubicBezTo>
                  <a:pt x="2056623" y="853009"/>
                  <a:pt x="2057106" y="852618"/>
                  <a:pt x="2057813" y="852283"/>
                </a:cubicBezTo>
                <a:cubicBezTo>
                  <a:pt x="2058520" y="851948"/>
                  <a:pt x="2059469" y="851706"/>
                  <a:pt x="2060660" y="851558"/>
                </a:cubicBezTo>
                <a:cubicBezTo>
                  <a:pt x="2061850" y="851409"/>
                  <a:pt x="2063338" y="851334"/>
                  <a:pt x="2065124" y="851334"/>
                </a:cubicBezTo>
                <a:close/>
                <a:moveTo>
                  <a:pt x="975033" y="836824"/>
                </a:moveTo>
                <a:cubicBezTo>
                  <a:pt x="979349" y="836824"/>
                  <a:pt x="982307" y="837586"/>
                  <a:pt x="983907" y="839112"/>
                </a:cubicBezTo>
                <a:cubicBezTo>
                  <a:pt x="985507" y="840637"/>
                  <a:pt x="986307" y="843521"/>
                  <a:pt x="986307" y="847763"/>
                </a:cubicBezTo>
                <a:cubicBezTo>
                  <a:pt x="986307" y="852079"/>
                  <a:pt x="985488" y="855018"/>
                  <a:pt x="983851" y="856581"/>
                </a:cubicBezTo>
                <a:cubicBezTo>
                  <a:pt x="982214" y="858143"/>
                  <a:pt x="979200" y="858925"/>
                  <a:pt x="974810" y="858925"/>
                </a:cubicBezTo>
                <a:cubicBezTo>
                  <a:pt x="970494" y="858925"/>
                  <a:pt x="967536" y="858162"/>
                  <a:pt x="965936" y="856636"/>
                </a:cubicBezTo>
                <a:cubicBezTo>
                  <a:pt x="964336" y="855111"/>
                  <a:pt x="963536" y="852227"/>
                  <a:pt x="963536" y="847986"/>
                </a:cubicBezTo>
                <a:cubicBezTo>
                  <a:pt x="963536" y="843670"/>
                  <a:pt x="964355" y="840730"/>
                  <a:pt x="965992" y="839168"/>
                </a:cubicBezTo>
                <a:cubicBezTo>
                  <a:pt x="967629" y="837605"/>
                  <a:pt x="970643" y="836824"/>
                  <a:pt x="975033" y="836824"/>
                </a:cubicBezTo>
                <a:close/>
                <a:moveTo>
                  <a:pt x="870146" y="829457"/>
                </a:moveTo>
                <a:cubicBezTo>
                  <a:pt x="872007" y="829457"/>
                  <a:pt x="873532" y="829531"/>
                  <a:pt x="874723" y="829680"/>
                </a:cubicBezTo>
                <a:cubicBezTo>
                  <a:pt x="875913" y="829829"/>
                  <a:pt x="876844" y="830052"/>
                  <a:pt x="877513" y="830350"/>
                </a:cubicBezTo>
                <a:cubicBezTo>
                  <a:pt x="878183" y="830647"/>
                  <a:pt x="878667" y="831019"/>
                  <a:pt x="878964" y="831466"/>
                </a:cubicBezTo>
                <a:cubicBezTo>
                  <a:pt x="879262" y="831912"/>
                  <a:pt x="879411" y="832433"/>
                  <a:pt x="879411" y="833029"/>
                </a:cubicBezTo>
                <a:lnTo>
                  <a:pt x="879411" y="923888"/>
                </a:lnTo>
                <a:lnTo>
                  <a:pt x="917362" y="882142"/>
                </a:lnTo>
                <a:cubicBezTo>
                  <a:pt x="917957" y="881398"/>
                  <a:pt x="918590" y="880784"/>
                  <a:pt x="919260" y="880300"/>
                </a:cubicBezTo>
                <a:cubicBezTo>
                  <a:pt x="919929" y="879816"/>
                  <a:pt x="920729" y="879407"/>
                  <a:pt x="921659" y="879072"/>
                </a:cubicBezTo>
                <a:cubicBezTo>
                  <a:pt x="922590" y="878737"/>
                  <a:pt x="923687" y="878514"/>
                  <a:pt x="924952" y="878403"/>
                </a:cubicBezTo>
                <a:cubicBezTo>
                  <a:pt x="926217" y="878291"/>
                  <a:pt x="927743" y="878235"/>
                  <a:pt x="929529" y="878235"/>
                </a:cubicBezTo>
                <a:cubicBezTo>
                  <a:pt x="931389" y="878235"/>
                  <a:pt x="932952" y="878291"/>
                  <a:pt x="934217" y="878403"/>
                </a:cubicBezTo>
                <a:cubicBezTo>
                  <a:pt x="935482" y="878514"/>
                  <a:pt x="936505" y="878700"/>
                  <a:pt x="937286" y="878961"/>
                </a:cubicBezTo>
                <a:cubicBezTo>
                  <a:pt x="938068" y="879221"/>
                  <a:pt x="938626" y="879556"/>
                  <a:pt x="938961" y="879965"/>
                </a:cubicBezTo>
                <a:cubicBezTo>
                  <a:pt x="939296" y="880375"/>
                  <a:pt x="939463" y="880914"/>
                  <a:pt x="939463" y="881584"/>
                </a:cubicBezTo>
                <a:cubicBezTo>
                  <a:pt x="939463" y="882477"/>
                  <a:pt x="939221" y="883370"/>
                  <a:pt x="938737" y="884263"/>
                </a:cubicBezTo>
                <a:cubicBezTo>
                  <a:pt x="938254" y="885156"/>
                  <a:pt x="937454" y="886197"/>
                  <a:pt x="936338" y="887388"/>
                </a:cubicBezTo>
                <a:lnTo>
                  <a:pt x="899949" y="923777"/>
                </a:lnTo>
                <a:lnTo>
                  <a:pt x="940803" y="976797"/>
                </a:lnTo>
                <a:cubicBezTo>
                  <a:pt x="941770" y="978062"/>
                  <a:pt x="942458" y="979085"/>
                  <a:pt x="942868" y="979866"/>
                </a:cubicBezTo>
                <a:cubicBezTo>
                  <a:pt x="943277" y="980647"/>
                  <a:pt x="943481" y="981373"/>
                  <a:pt x="943481" y="982043"/>
                </a:cubicBezTo>
                <a:cubicBezTo>
                  <a:pt x="943481" y="982638"/>
                  <a:pt x="943333" y="983159"/>
                  <a:pt x="943035" y="983605"/>
                </a:cubicBezTo>
                <a:cubicBezTo>
                  <a:pt x="942737" y="984052"/>
                  <a:pt x="942235" y="984424"/>
                  <a:pt x="941528" y="984722"/>
                </a:cubicBezTo>
                <a:cubicBezTo>
                  <a:pt x="940821" y="985019"/>
                  <a:pt x="939835" y="985242"/>
                  <a:pt x="938570" y="985391"/>
                </a:cubicBezTo>
                <a:cubicBezTo>
                  <a:pt x="937305" y="985540"/>
                  <a:pt x="935705" y="985615"/>
                  <a:pt x="933770" y="985615"/>
                </a:cubicBezTo>
                <a:cubicBezTo>
                  <a:pt x="931761" y="985615"/>
                  <a:pt x="930105" y="985559"/>
                  <a:pt x="928803" y="985447"/>
                </a:cubicBezTo>
                <a:cubicBezTo>
                  <a:pt x="927501" y="985336"/>
                  <a:pt x="926403" y="985149"/>
                  <a:pt x="925510" y="984889"/>
                </a:cubicBezTo>
                <a:cubicBezTo>
                  <a:pt x="924617" y="984629"/>
                  <a:pt x="923892" y="984257"/>
                  <a:pt x="923334" y="983773"/>
                </a:cubicBezTo>
                <a:cubicBezTo>
                  <a:pt x="922776" y="983289"/>
                  <a:pt x="922273" y="982712"/>
                  <a:pt x="921827" y="982043"/>
                </a:cubicBezTo>
                <a:lnTo>
                  <a:pt x="879411" y="926455"/>
                </a:lnTo>
                <a:lnTo>
                  <a:pt x="879411" y="982154"/>
                </a:lnTo>
                <a:cubicBezTo>
                  <a:pt x="879411" y="982750"/>
                  <a:pt x="879262" y="983252"/>
                  <a:pt x="878964" y="983661"/>
                </a:cubicBezTo>
                <a:cubicBezTo>
                  <a:pt x="878667" y="984070"/>
                  <a:pt x="878183" y="984424"/>
                  <a:pt x="877513" y="984722"/>
                </a:cubicBezTo>
                <a:cubicBezTo>
                  <a:pt x="876844" y="985019"/>
                  <a:pt x="875913" y="985242"/>
                  <a:pt x="874723" y="985391"/>
                </a:cubicBezTo>
                <a:cubicBezTo>
                  <a:pt x="873532" y="985540"/>
                  <a:pt x="872007" y="985615"/>
                  <a:pt x="870146" y="985615"/>
                </a:cubicBezTo>
                <a:cubicBezTo>
                  <a:pt x="868360" y="985615"/>
                  <a:pt x="866872" y="985540"/>
                  <a:pt x="865682" y="985391"/>
                </a:cubicBezTo>
                <a:cubicBezTo>
                  <a:pt x="864491" y="985242"/>
                  <a:pt x="863542" y="985019"/>
                  <a:pt x="862835" y="984722"/>
                </a:cubicBezTo>
                <a:cubicBezTo>
                  <a:pt x="862128" y="984424"/>
                  <a:pt x="861644" y="984070"/>
                  <a:pt x="861384" y="983661"/>
                </a:cubicBezTo>
                <a:cubicBezTo>
                  <a:pt x="861124" y="983252"/>
                  <a:pt x="860993" y="982750"/>
                  <a:pt x="860993" y="982154"/>
                </a:cubicBezTo>
                <a:lnTo>
                  <a:pt x="860993" y="833029"/>
                </a:lnTo>
                <a:cubicBezTo>
                  <a:pt x="860993" y="832433"/>
                  <a:pt x="861124" y="831912"/>
                  <a:pt x="861384" y="831466"/>
                </a:cubicBezTo>
                <a:cubicBezTo>
                  <a:pt x="861644" y="831019"/>
                  <a:pt x="862128" y="830647"/>
                  <a:pt x="862835" y="830350"/>
                </a:cubicBezTo>
                <a:cubicBezTo>
                  <a:pt x="863542" y="830052"/>
                  <a:pt x="864491" y="829829"/>
                  <a:pt x="865682" y="829680"/>
                </a:cubicBezTo>
                <a:cubicBezTo>
                  <a:pt x="866872" y="829531"/>
                  <a:pt x="868360" y="829457"/>
                  <a:pt x="870146" y="829457"/>
                </a:cubicBezTo>
                <a:close/>
                <a:moveTo>
                  <a:pt x="1450613" y="828675"/>
                </a:moveTo>
                <a:cubicBezTo>
                  <a:pt x="1453218" y="828675"/>
                  <a:pt x="1455748" y="828917"/>
                  <a:pt x="1458203" y="829401"/>
                </a:cubicBezTo>
                <a:cubicBezTo>
                  <a:pt x="1460659" y="829885"/>
                  <a:pt x="1462557" y="830405"/>
                  <a:pt x="1463896" y="830964"/>
                </a:cubicBezTo>
                <a:cubicBezTo>
                  <a:pt x="1465235" y="831522"/>
                  <a:pt x="1466128" y="832024"/>
                  <a:pt x="1466575" y="832470"/>
                </a:cubicBezTo>
                <a:cubicBezTo>
                  <a:pt x="1467021" y="832917"/>
                  <a:pt x="1467394" y="833494"/>
                  <a:pt x="1467691" y="834201"/>
                </a:cubicBezTo>
                <a:cubicBezTo>
                  <a:pt x="1467989" y="834908"/>
                  <a:pt x="1468194" y="835763"/>
                  <a:pt x="1468305" y="836768"/>
                </a:cubicBezTo>
                <a:cubicBezTo>
                  <a:pt x="1468417" y="837772"/>
                  <a:pt x="1468473" y="838982"/>
                  <a:pt x="1468473" y="840396"/>
                </a:cubicBezTo>
                <a:cubicBezTo>
                  <a:pt x="1468473" y="841809"/>
                  <a:pt x="1468398" y="842944"/>
                  <a:pt x="1468249" y="843800"/>
                </a:cubicBezTo>
                <a:cubicBezTo>
                  <a:pt x="1468101" y="844656"/>
                  <a:pt x="1467933" y="845344"/>
                  <a:pt x="1467747" y="845865"/>
                </a:cubicBezTo>
                <a:cubicBezTo>
                  <a:pt x="1467561" y="846386"/>
                  <a:pt x="1467319" y="846739"/>
                  <a:pt x="1467021" y="846925"/>
                </a:cubicBezTo>
                <a:cubicBezTo>
                  <a:pt x="1466724" y="847111"/>
                  <a:pt x="1466352" y="847204"/>
                  <a:pt x="1465905" y="847204"/>
                </a:cubicBezTo>
                <a:cubicBezTo>
                  <a:pt x="1465384" y="847204"/>
                  <a:pt x="1464733" y="847037"/>
                  <a:pt x="1463952" y="846702"/>
                </a:cubicBezTo>
                <a:cubicBezTo>
                  <a:pt x="1463171" y="846367"/>
                  <a:pt x="1462222" y="845995"/>
                  <a:pt x="1461105" y="845586"/>
                </a:cubicBezTo>
                <a:cubicBezTo>
                  <a:pt x="1459989" y="845177"/>
                  <a:pt x="1458669" y="844805"/>
                  <a:pt x="1457143" y="844470"/>
                </a:cubicBezTo>
                <a:cubicBezTo>
                  <a:pt x="1455617" y="844135"/>
                  <a:pt x="1453850" y="843967"/>
                  <a:pt x="1451841" y="843967"/>
                </a:cubicBezTo>
                <a:cubicBezTo>
                  <a:pt x="1449088" y="843967"/>
                  <a:pt x="1446744" y="844414"/>
                  <a:pt x="1444809" y="845307"/>
                </a:cubicBezTo>
                <a:cubicBezTo>
                  <a:pt x="1442874" y="846200"/>
                  <a:pt x="1441311" y="847595"/>
                  <a:pt x="1440121" y="849493"/>
                </a:cubicBezTo>
                <a:cubicBezTo>
                  <a:pt x="1438930" y="851390"/>
                  <a:pt x="1438074" y="853846"/>
                  <a:pt x="1437554" y="856860"/>
                </a:cubicBezTo>
                <a:cubicBezTo>
                  <a:pt x="1437033" y="859873"/>
                  <a:pt x="1436772" y="863538"/>
                  <a:pt x="1436772" y="867854"/>
                </a:cubicBezTo>
                <a:lnTo>
                  <a:pt x="1436772" y="878793"/>
                </a:lnTo>
                <a:lnTo>
                  <a:pt x="1459208" y="878793"/>
                </a:lnTo>
                <a:cubicBezTo>
                  <a:pt x="1459803" y="878793"/>
                  <a:pt x="1460306" y="878923"/>
                  <a:pt x="1460715" y="879184"/>
                </a:cubicBezTo>
                <a:cubicBezTo>
                  <a:pt x="1461124" y="879444"/>
                  <a:pt x="1461496" y="879891"/>
                  <a:pt x="1461831" y="880523"/>
                </a:cubicBezTo>
                <a:cubicBezTo>
                  <a:pt x="1462166" y="881156"/>
                  <a:pt x="1462426" y="881956"/>
                  <a:pt x="1462612" y="882923"/>
                </a:cubicBezTo>
                <a:cubicBezTo>
                  <a:pt x="1462798" y="883891"/>
                  <a:pt x="1462891" y="885081"/>
                  <a:pt x="1462891" y="886495"/>
                </a:cubicBezTo>
                <a:cubicBezTo>
                  <a:pt x="1462891" y="889174"/>
                  <a:pt x="1462557" y="891109"/>
                  <a:pt x="1461887" y="892299"/>
                </a:cubicBezTo>
                <a:cubicBezTo>
                  <a:pt x="1461217" y="893490"/>
                  <a:pt x="1460324" y="894085"/>
                  <a:pt x="1459208" y="894085"/>
                </a:cubicBezTo>
                <a:lnTo>
                  <a:pt x="1436772" y="894085"/>
                </a:lnTo>
                <a:lnTo>
                  <a:pt x="1436772" y="982154"/>
                </a:lnTo>
                <a:cubicBezTo>
                  <a:pt x="1436772" y="982750"/>
                  <a:pt x="1436623" y="983252"/>
                  <a:pt x="1436326" y="983661"/>
                </a:cubicBezTo>
                <a:cubicBezTo>
                  <a:pt x="1436028" y="984070"/>
                  <a:pt x="1435526" y="984424"/>
                  <a:pt x="1434819" y="984722"/>
                </a:cubicBezTo>
                <a:cubicBezTo>
                  <a:pt x="1434112" y="985019"/>
                  <a:pt x="1433163" y="985242"/>
                  <a:pt x="1431972" y="985391"/>
                </a:cubicBezTo>
                <a:cubicBezTo>
                  <a:pt x="1430782" y="985540"/>
                  <a:pt x="1429293" y="985615"/>
                  <a:pt x="1427508" y="985615"/>
                </a:cubicBezTo>
                <a:cubicBezTo>
                  <a:pt x="1425722" y="985615"/>
                  <a:pt x="1424233" y="985540"/>
                  <a:pt x="1423043" y="985391"/>
                </a:cubicBezTo>
                <a:cubicBezTo>
                  <a:pt x="1421852" y="985242"/>
                  <a:pt x="1420903" y="985019"/>
                  <a:pt x="1420196" y="984722"/>
                </a:cubicBezTo>
                <a:cubicBezTo>
                  <a:pt x="1419490" y="984424"/>
                  <a:pt x="1418987" y="984070"/>
                  <a:pt x="1418690" y="983661"/>
                </a:cubicBezTo>
                <a:cubicBezTo>
                  <a:pt x="1418392" y="983252"/>
                  <a:pt x="1418243" y="982750"/>
                  <a:pt x="1418243" y="982154"/>
                </a:cubicBezTo>
                <a:lnTo>
                  <a:pt x="1418243" y="894085"/>
                </a:lnTo>
                <a:lnTo>
                  <a:pt x="1404067" y="894085"/>
                </a:lnTo>
                <a:cubicBezTo>
                  <a:pt x="1402876" y="894085"/>
                  <a:pt x="1401984" y="893490"/>
                  <a:pt x="1401388" y="892299"/>
                </a:cubicBezTo>
                <a:cubicBezTo>
                  <a:pt x="1400793" y="891109"/>
                  <a:pt x="1400495" y="889174"/>
                  <a:pt x="1400495" y="886495"/>
                </a:cubicBezTo>
                <a:cubicBezTo>
                  <a:pt x="1400495" y="885081"/>
                  <a:pt x="1400570" y="883891"/>
                  <a:pt x="1400719" y="882923"/>
                </a:cubicBezTo>
                <a:cubicBezTo>
                  <a:pt x="1400867" y="881956"/>
                  <a:pt x="1401091" y="881156"/>
                  <a:pt x="1401388" y="880523"/>
                </a:cubicBezTo>
                <a:cubicBezTo>
                  <a:pt x="1401686" y="879891"/>
                  <a:pt x="1402058" y="879444"/>
                  <a:pt x="1402504" y="879184"/>
                </a:cubicBezTo>
                <a:cubicBezTo>
                  <a:pt x="1402951" y="878923"/>
                  <a:pt x="1403472" y="878793"/>
                  <a:pt x="1404067" y="878793"/>
                </a:cubicBezTo>
                <a:lnTo>
                  <a:pt x="1418243" y="878793"/>
                </a:lnTo>
                <a:lnTo>
                  <a:pt x="1418243" y="868412"/>
                </a:lnTo>
                <a:cubicBezTo>
                  <a:pt x="1418243" y="861418"/>
                  <a:pt x="1418894" y="855409"/>
                  <a:pt x="1420196" y="850386"/>
                </a:cubicBezTo>
                <a:cubicBezTo>
                  <a:pt x="1421499" y="845363"/>
                  <a:pt x="1423489" y="841251"/>
                  <a:pt x="1426168" y="838052"/>
                </a:cubicBezTo>
                <a:cubicBezTo>
                  <a:pt x="1428847" y="834852"/>
                  <a:pt x="1432214" y="832489"/>
                  <a:pt x="1436270" y="830964"/>
                </a:cubicBezTo>
                <a:cubicBezTo>
                  <a:pt x="1440325" y="829438"/>
                  <a:pt x="1445107" y="828675"/>
                  <a:pt x="1450613" y="828675"/>
                </a:cubicBezTo>
                <a:close/>
                <a:moveTo>
                  <a:pt x="1226478" y="660165"/>
                </a:moveTo>
                <a:cubicBezTo>
                  <a:pt x="1221418" y="660165"/>
                  <a:pt x="1217027" y="660593"/>
                  <a:pt x="1213307" y="661448"/>
                </a:cubicBezTo>
                <a:cubicBezTo>
                  <a:pt x="1209586" y="662304"/>
                  <a:pt x="1206498" y="663569"/>
                  <a:pt x="1204042" y="665243"/>
                </a:cubicBezTo>
                <a:cubicBezTo>
                  <a:pt x="1201587" y="666918"/>
                  <a:pt x="1199782" y="668927"/>
                  <a:pt x="1198628" y="671271"/>
                </a:cubicBezTo>
                <a:cubicBezTo>
                  <a:pt x="1197475" y="673615"/>
                  <a:pt x="1196899" y="676313"/>
                  <a:pt x="1196899" y="679364"/>
                </a:cubicBezTo>
                <a:cubicBezTo>
                  <a:pt x="1196899" y="684573"/>
                  <a:pt x="1198554" y="688721"/>
                  <a:pt x="1201866" y="691809"/>
                </a:cubicBezTo>
                <a:cubicBezTo>
                  <a:pt x="1205177" y="694897"/>
                  <a:pt x="1209809" y="696442"/>
                  <a:pt x="1215762" y="696442"/>
                </a:cubicBezTo>
                <a:cubicBezTo>
                  <a:pt x="1220599" y="696442"/>
                  <a:pt x="1225083" y="695214"/>
                  <a:pt x="1229213" y="692758"/>
                </a:cubicBezTo>
                <a:cubicBezTo>
                  <a:pt x="1233343" y="690302"/>
                  <a:pt x="1237677" y="686544"/>
                  <a:pt x="1242217" y="681484"/>
                </a:cubicBezTo>
                <a:lnTo>
                  <a:pt x="1242217" y="660165"/>
                </a:lnTo>
                <a:close/>
                <a:moveTo>
                  <a:pt x="2928328" y="616298"/>
                </a:moveTo>
                <a:cubicBezTo>
                  <a:pt x="2923640" y="616298"/>
                  <a:pt x="2919658" y="617414"/>
                  <a:pt x="2916384" y="619646"/>
                </a:cubicBezTo>
                <a:cubicBezTo>
                  <a:pt x="2913110" y="621879"/>
                  <a:pt x="2910450" y="624818"/>
                  <a:pt x="2908403" y="628464"/>
                </a:cubicBezTo>
                <a:cubicBezTo>
                  <a:pt x="2906357" y="632111"/>
                  <a:pt x="2904868" y="636241"/>
                  <a:pt x="2903938" y="640854"/>
                </a:cubicBezTo>
                <a:cubicBezTo>
                  <a:pt x="2903008" y="645468"/>
                  <a:pt x="2902543" y="650156"/>
                  <a:pt x="2902543" y="654919"/>
                </a:cubicBezTo>
                <a:cubicBezTo>
                  <a:pt x="2902543" y="659979"/>
                  <a:pt x="2902934" y="664927"/>
                  <a:pt x="2903715" y="669764"/>
                </a:cubicBezTo>
                <a:cubicBezTo>
                  <a:pt x="2904496" y="674601"/>
                  <a:pt x="2905855" y="678898"/>
                  <a:pt x="2907789" y="682656"/>
                </a:cubicBezTo>
                <a:cubicBezTo>
                  <a:pt x="2909724" y="686414"/>
                  <a:pt x="2912291" y="689428"/>
                  <a:pt x="2915491" y="691698"/>
                </a:cubicBezTo>
                <a:cubicBezTo>
                  <a:pt x="2918691" y="693967"/>
                  <a:pt x="2922709" y="695102"/>
                  <a:pt x="2927546" y="695102"/>
                </a:cubicBezTo>
                <a:cubicBezTo>
                  <a:pt x="2930002" y="695102"/>
                  <a:pt x="2932365" y="694767"/>
                  <a:pt x="2934634" y="694098"/>
                </a:cubicBezTo>
                <a:cubicBezTo>
                  <a:pt x="2936904" y="693428"/>
                  <a:pt x="2939229" y="692312"/>
                  <a:pt x="2941611" y="690749"/>
                </a:cubicBezTo>
                <a:cubicBezTo>
                  <a:pt x="2943992" y="689186"/>
                  <a:pt x="2946485" y="687158"/>
                  <a:pt x="2949089" y="684666"/>
                </a:cubicBezTo>
                <a:cubicBezTo>
                  <a:pt x="2951694" y="682173"/>
                  <a:pt x="2954447" y="679103"/>
                  <a:pt x="2957349" y="675457"/>
                </a:cubicBezTo>
                <a:lnTo>
                  <a:pt x="2957349" y="635273"/>
                </a:lnTo>
                <a:cubicBezTo>
                  <a:pt x="2952363" y="629097"/>
                  <a:pt x="2947545" y="624390"/>
                  <a:pt x="2942894" y="621153"/>
                </a:cubicBezTo>
                <a:cubicBezTo>
                  <a:pt x="2938243" y="617916"/>
                  <a:pt x="2933388" y="616298"/>
                  <a:pt x="2928328" y="616298"/>
                </a:cubicBezTo>
                <a:close/>
                <a:moveTo>
                  <a:pt x="1766533" y="616298"/>
                </a:moveTo>
                <a:cubicBezTo>
                  <a:pt x="1764138" y="616298"/>
                  <a:pt x="1761780" y="616632"/>
                  <a:pt x="1759459" y="617302"/>
                </a:cubicBezTo>
                <a:cubicBezTo>
                  <a:pt x="1757139" y="617972"/>
                  <a:pt x="1754780" y="619088"/>
                  <a:pt x="1752384" y="620651"/>
                </a:cubicBezTo>
                <a:cubicBezTo>
                  <a:pt x="1749987" y="622214"/>
                  <a:pt x="1747498" y="624223"/>
                  <a:pt x="1744915" y="626678"/>
                </a:cubicBezTo>
                <a:cubicBezTo>
                  <a:pt x="1742332" y="629134"/>
                  <a:pt x="1739580" y="632222"/>
                  <a:pt x="1736661" y="635943"/>
                </a:cubicBezTo>
                <a:lnTo>
                  <a:pt x="1736661" y="676015"/>
                </a:lnTo>
                <a:cubicBezTo>
                  <a:pt x="1741752" y="682191"/>
                  <a:pt x="1746619" y="686898"/>
                  <a:pt x="1751261" y="690135"/>
                </a:cubicBezTo>
                <a:cubicBezTo>
                  <a:pt x="1755902" y="693372"/>
                  <a:pt x="1760731" y="694990"/>
                  <a:pt x="1765749" y="694990"/>
                </a:cubicBezTo>
                <a:cubicBezTo>
                  <a:pt x="1770390" y="694990"/>
                  <a:pt x="1774358" y="693874"/>
                  <a:pt x="1777653" y="691642"/>
                </a:cubicBezTo>
                <a:cubicBezTo>
                  <a:pt x="1780947" y="689409"/>
                  <a:pt x="1783624" y="686451"/>
                  <a:pt x="1785682" y="682768"/>
                </a:cubicBezTo>
                <a:cubicBezTo>
                  <a:pt x="1787741" y="679084"/>
                  <a:pt x="1789238" y="674954"/>
                  <a:pt x="1790174" y="670378"/>
                </a:cubicBezTo>
                <a:cubicBezTo>
                  <a:pt x="1791110" y="665802"/>
                  <a:pt x="1791578" y="661169"/>
                  <a:pt x="1791578" y="656481"/>
                </a:cubicBezTo>
                <a:cubicBezTo>
                  <a:pt x="1791578" y="651347"/>
                  <a:pt x="1791185" y="646361"/>
                  <a:pt x="1790399" y="641524"/>
                </a:cubicBezTo>
                <a:cubicBezTo>
                  <a:pt x="1789613" y="636687"/>
                  <a:pt x="1788247" y="632408"/>
                  <a:pt x="1786300" y="628688"/>
                </a:cubicBezTo>
                <a:cubicBezTo>
                  <a:pt x="1784353" y="624967"/>
                  <a:pt x="1781770" y="621972"/>
                  <a:pt x="1778551" y="619702"/>
                </a:cubicBezTo>
                <a:cubicBezTo>
                  <a:pt x="1775332" y="617432"/>
                  <a:pt x="1771326" y="616298"/>
                  <a:pt x="1766533" y="616298"/>
                </a:cubicBezTo>
                <a:close/>
                <a:moveTo>
                  <a:pt x="3466696" y="615851"/>
                </a:moveTo>
                <a:cubicBezTo>
                  <a:pt x="3461215" y="615851"/>
                  <a:pt x="3456504" y="616819"/>
                  <a:pt x="3452561" y="618753"/>
                </a:cubicBezTo>
                <a:cubicBezTo>
                  <a:pt x="3448619" y="620688"/>
                  <a:pt x="3445372" y="623423"/>
                  <a:pt x="3442819" y="626957"/>
                </a:cubicBezTo>
                <a:cubicBezTo>
                  <a:pt x="3440266" y="630492"/>
                  <a:pt x="3438370" y="634678"/>
                  <a:pt x="3437132" y="639515"/>
                </a:cubicBezTo>
                <a:cubicBezTo>
                  <a:pt x="3435893" y="644352"/>
                  <a:pt x="3435273" y="649635"/>
                  <a:pt x="3435273" y="655365"/>
                </a:cubicBezTo>
                <a:cubicBezTo>
                  <a:pt x="3435273" y="660872"/>
                  <a:pt x="3435780" y="666043"/>
                  <a:pt x="3436794" y="670880"/>
                </a:cubicBezTo>
                <a:cubicBezTo>
                  <a:pt x="3437808" y="675717"/>
                  <a:pt x="3439497" y="679940"/>
                  <a:pt x="3441862" y="683549"/>
                </a:cubicBezTo>
                <a:cubicBezTo>
                  <a:pt x="3444227" y="687158"/>
                  <a:pt x="3447400" y="690023"/>
                  <a:pt x="3451379" y="692144"/>
                </a:cubicBezTo>
                <a:cubicBezTo>
                  <a:pt x="3455358" y="694265"/>
                  <a:pt x="3460314" y="695325"/>
                  <a:pt x="3466246" y="695325"/>
                </a:cubicBezTo>
                <a:cubicBezTo>
                  <a:pt x="3471653" y="695325"/>
                  <a:pt x="3476346" y="694358"/>
                  <a:pt x="3480325" y="692423"/>
                </a:cubicBezTo>
                <a:cubicBezTo>
                  <a:pt x="3484305" y="690488"/>
                  <a:pt x="3487571" y="687772"/>
                  <a:pt x="3490124" y="684275"/>
                </a:cubicBezTo>
                <a:cubicBezTo>
                  <a:pt x="3492676" y="680777"/>
                  <a:pt x="3494554" y="676610"/>
                  <a:pt x="3495755" y="671773"/>
                </a:cubicBezTo>
                <a:cubicBezTo>
                  <a:pt x="3496957" y="666936"/>
                  <a:pt x="3497558" y="661616"/>
                  <a:pt x="3497558" y="655811"/>
                </a:cubicBezTo>
                <a:cubicBezTo>
                  <a:pt x="3497558" y="650379"/>
                  <a:pt x="3497051" y="645245"/>
                  <a:pt x="3496037" y="640408"/>
                </a:cubicBezTo>
                <a:cubicBezTo>
                  <a:pt x="3495023" y="635571"/>
                  <a:pt x="3493352" y="631329"/>
                  <a:pt x="3491025" y="627683"/>
                </a:cubicBezTo>
                <a:cubicBezTo>
                  <a:pt x="3488697" y="624037"/>
                  <a:pt x="3485543" y="621153"/>
                  <a:pt x="3481564" y="619032"/>
                </a:cubicBezTo>
                <a:cubicBezTo>
                  <a:pt x="3477584" y="616912"/>
                  <a:pt x="3472629" y="615851"/>
                  <a:pt x="3466696" y="615851"/>
                </a:cubicBezTo>
                <a:close/>
                <a:moveTo>
                  <a:pt x="1475972" y="615851"/>
                </a:moveTo>
                <a:cubicBezTo>
                  <a:pt x="1470490" y="615851"/>
                  <a:pt x="1465779" y="616819"/>
                  <a:pt x="1461837" y="618753"/>
                </a:cubicBezTo>
                <a:cubicBezTo>
                  <a:pt x="1457894" y="620688"/>
                  <a:pt x="1454647" y="623423"/>
                  <a:pt x="1452094" y="626957"/>
                </a:cubicBezTo>
                <a:cubicBezTo>
                  <a:pt x="1449541" y="630492"/>
                  <a:pt x="1447646" y="634678"/>
                  <a:pt x="1446407" y="639515"/>
                </a:cubicBezTo>
                <a:cubicBezTo>
                  <a:pt x="1445168" y="644352"/>
                  <a:pt x="1444548" y="649635"/>
                  <a:pt x="1444548" y="655365"/>
                </a:cubicBezTo>
                <a:cubicBezTo>
                  <a:pt x="1444548" y="660872"/>
                  <a:pt x="1445055" y="666043"/>
                  <a:pt x="1446069" y="670880"/>
                </a:cubicBezTo>
                <a:cubicBezTo>
                  <a:pt x="1447083" y="675717"/>
                  <a:pt x="1448773" y="679940"/>
                  <a:pt x="1451137" y="683549"/>
                </a:cubicBezTo>
                <a:cubicBezTo>
                  <a:pt x="1453502" y="687158"/>
                  <a:pt x="1456675" y="690023"/>
                  <a:pt x="1460654" y="692144"/>
                </a:cubicBezTo>
                <a:cubicBezTo>
                  <a:pt x="1464633" y="694265"/>
                  <a:pt x="1469589" y="695325"/>
                  <a:pt x="1475521" y="695325"/>
                </a:cubicBezTo>
                <a:cubicBezTo>
                  <a:pt x="1480928" y="695325"/>
                  <a:pt x="1485621" y="694358"/>
                  <a:pt x="1489601" y="692423"/>
                </a:cubicBezTo>
                <a:cubicBezTo>
                  <a:pt x="1493580" y="690488"/>
                  <a:pt x="1496846" y="687772"/>
                  <a:pt x="1499399" y="684275"/>
                </a:cubicBezTo>
                <a:cubicBezTo>
                  <a:pt x="1501952" y="680777"/>
                  <a:pt x="1503829" y="676610"/>
                  <a:pt x="1505030" y="671773"/>
                </a:cubicBezTo>
                <a:cubicBezTo>
                  <a:pt x="1506232" y="666936"/>
                  <a:pt x="1506833" y="661616"/>
                  <a:pt x="1506833" y="655811"/>
                </a:cubicBezTo>
                <a:cubicBezTo>
                  <a:pt x="1506833" y="650379"/>
                  <a:pt x="1506326" y="645245"/>
                  <a:pt x="1505312" y="640408"/>
                </a:cubicBezTo>
                <a:cubicBezTo>
                  <a:pt x="1504298" y="635571"/>
                  <a:pt x="1502627" y="631329"/>
                  <a:pt x="1500300" y="627683"/>
                </a:cubicBezTo>
                <a:cubicBezTo>
                  <a:pt x="1497972" y="624037"/>
                  <a:pt x="1494818" y="621153"/>
                  <a:pt x="1490839" y="619032"/>
                </a:cubicBezTo>
                <a:cubicBezTo>
                  <a:pt x="1486860" y="616912"/>
                  <a:pt x="1481904" y="615851"/>
                  <a:pt x="1475972" y="615851"/>
                </a:cubicBezTo>
                <a:close/>
                <a:moveTo>
                  <a:pt x="847322" y="615851"/>
                </a:moveTo>
                <a:cubicBezTo>
                  <a:pt x="841841" y="615851"/>
                  <a:pt x="837129" y="616819"/>
                  <a:pt x="833187" y="618753"/>
                </a:cubicBezTo>
                <a:cubicBezTo>
                  <a:pt x="829245" y="620688"/>
                  <a:pt x="825997" y="623423"/>
                  <a:pt x="823444" y="626957"/>
                </a:cubicBezTo>
                <a:cubicBezTo>
                  <a:pt x="820892" y="630492"/>
                  <a:pt x="818996" y="634678"/>
                  <a:pt x="817757" y="639515"/>
                </a:cubicBezTo>
                <a:cubicBezTo>
                  <a:pt x="816518" y="644352"/>
                  <a:pt x="815899" y="649635"/>
                  <a:pt x="815899" y="655365"/>
                </a:cubicBezTo>
                <a:cubicBezTo>
                  <a:pt x="815899" y="660872"/>
                  <a:pt x="816405" y="666043"/>
                  <a:pt x="817419" y="670880"/>
                </a:cubicBezTo>
                <a:cubicBezTo>
                  <a:pt x="818433" y="675717"/>
                  <a:pt x="820123" y="679940"/>
                  <a:pt x="822488" y="683549"/>
                </a:cubicBezTo>
                <a:cubicBezTo>
                  <a:pt x="824853" y="687158"/>
                  <a:pt x="828025" y="690023"/>
                  <a:pt x="832004" y="692144"/>
                </a:cubicBezTo>
                <a:cubicBezTo>
                  <a:pt x="835984" y="694265"/>
                  <a:pt x="840939" y="695325"/>
                  <a:pt x="846872" y="695325"/>
                </a:cubicBezTo>
                <a:cubicBezTo>
                  <a:pt x="852278" y="695325"/>
                  <a:pt x="856971" y="694358"/>
                  <a:pt x="860951" y="692423"/>
                </a:cubicBezTo>
                <a:cubicBezTo>
                  <a:pt x="864930" y="690488"/>
                  <a:pt x="868196" y="687772"/>
                  <a:pt x="870749" y="684275"/>
                </a:cubicBezTo>
                <a:cubicBezTo>
                  <a:pt x="873302" y="680777"/>
                  <a:pt x="875179" y="676610"/>
                  <a:pt x="876381" y="671773"/>
                </a:cubicBezTo>
                <a:cubicBezTo>
                  <a:pt x="877582" y="666936"/>
                  <a:pt x="878183" y="661616"/>
                  <a:pt x="878183" y="655811"/>
                </a:cubicBezTo>
                <a:cubicBezTo>
                  <a:pt x="878183" y="650379"/>
                  <a:pt x="877676" y="645245"/>
                  <a:pt x="876662" y="640408"/>
                </a:cubicBezTo>
                <a:cubicBezTo>
                  <a:pt x="875648" y="635571"/>
                  <a:pt x="873978" y="631329"/>
                  <a:pt x="871650" y="627683"/>
                </a:cubicBezTo>
                <a:cubicBezTo>
                  <a:pt x="869322" y="624037"/>
                  <a:pt x="866168" y="621153"/>
                  <a:pt x="862189" y="619032"/>
                </a:cubicBezTo>
                <a:cubicBezTo>
                  <a:pt x="858210" y="616912"/>
                  <a:pt x="853254" y="615851"/>
                  <a:pt x="847322" y="615851"/>
                </a:cubicBezTo>
                <a:close/>
                <a:moveTo>
                  <a:pt x="3054223" y="614847"/>
                </a:moveTo>
                <a:cubicBezTo>
                  <a:pt x="3049656" y="614847"/>
                  <a:pt x="3045650" y="615702"/>
                  <a:pt x="3042206" y="617414"/>
                </a:cubicBezTo>
                <a:cubicBezTo>
                  <a:pt x="3038762" y="619125"/>
                  <a:pt x="3035879" y="621395"/>
                  <a:pt x="3033558" y="624223"/>
                </a:cubicBezTo>
                <a:cubicBezTo>
                  <a:pt x="3031237" y="627050"/>
                  <a:pt x="3029440" y="630343"/>
                  <a:pt x="3028167" y="634101"/>
                </a:cubicBezTo>
                <a:cubicBezTo>
                  <a:pt x="3026894" y="637859"/>
                  <a:pt x="3026183" y="641784"/>
                  <a:pt x="3026033" y="645877"/>
                </a:cubicBezTo>
                <a:lnTo>
                  <a:pt x="3080839" y="645877"/>
                </a:lnTo>
                <a:cubicBezTo>
                  <a:pt x="3081063" y="636203"/>
                  <a:pt x="3078910" y="628613"/>
                  <a:pt x="3074381" y="623106"/>
                </a:cubicBezTo>
                <a:cubicBezTo>
                  <a:pt x="3069852" y="617600"/>
                  <a:pt x="3063133" y="614847"/>
                  <a:pt x="3054223" y="614847"/>
                </a:cubicBezTo>
                <a:close/>
                <a:moveTo>
                  <a:pt x="2768473" y="614847"/>
                </a:moveTo>
                <a:cubicBezTo>
                  <a:pt x="2763906" y="614847"/>
                  <a:pt x="2759900" y="615702"/>
                  <a:pt x="2756456" y="617414"/>
                </a:cubicBezTo>
                <a:cubicBezTo>
                  <a:pt x="2753012" y="619125"/>
                  <a:pt x="2750129" y="621395"/>
                  <a:pt x="2747808" y="624223"/>
                </a:cubicBezTo>
                <a:cubicBezTo>
                  <a:pt x="2745487" y="627050"/>
                  <a:pt x="2743690" y="630343"/>
                  <a:pt x="2742417" y="634101"/>
                </a:cubicBezTo>
                <a:cubicBezTo>
                  <a:pt x="2741144" y="637859"/>
                  <a:pt x="2740433" y="641784"/>
                  <a:pt x="2740283" y="645877"/>
                </a:cubicBezTo>
                <a:lnTo>
                  <a:pt x="2795089" y="645877"/>
                </a:lnTo>
                <a:cubicBezTo>
                  <a:pt x="2795312" y="636203"/>
                  <a:pt x="2793160" y="628613"/>
                  <a:pt x="2788631" y="623106"/>
                </a:cubicBezTo>
                <a:cubicBezTo>
                  <a:pt x="2784102" y="617600"/>
                  <a:pt x="2777383" y="614847"/>
                  <a:pt x="2768473" y="614847"/>
                </a:cubicBezTo>
                <a:close/>
                <a:moveTo>
                  <a:pt x="2120773" y="614847"/>
                </a:moveTo>
                <a:cubicBezTo>
                  <a:pt x="2116206" y="614847"/>
                  <a:pt x="2112200" y="615702"/>
                  <a:pt x="2108756" y="617414"/>
                </a:cubicBezTo>
                <a:cubicBezTo>
                  <a:pt x="2105312" y="619125"/>
                  <a:pt x="2102429" y="621395"/>
                  <a:pt x="2100108" y="624223"/>
                </a:cubicBezTo>
                <a:cubicBezTo>
                  <a:pt x="2097787" y="627050"/>
                  <a:pt x="2095990" y="630343"/>
                  <a:pt x="2094717" y="634101"/>
                </a:cubicBezTo>
                <a:cubicBezTo>
                  <a:pt x="2093444" y="637859"/>
                  <a:pt x="2092733" y="641784"/>
                  <a:pt x="2092583" y="645877"/>
                </a:cubicBezTo>
                <a:lnTo>
                  <a:pt x="2147389" y="645877"/>
                </a:lnTo>
                <a:cubicBezTo>
                  <a:pt x="2147613" y="636203"/>
                  <a:pt x="2145460" y="628613"/>
                  <a:pt x="2140931" y="623106"/>
                </a:cubicBezTo>
                <a:cubicBezTo>
                  <a:pt x="2136402" y="617600"/>
                  <a:pt x="2129683" y="614847"/>
                  <a:pt x="2120773" y="614847"/>
                </a:cubicBezTo>
                <a:close/>
                <a:moveTo>
                  <a:pt x="1882648" y="614847"/>
                </a:moveTo>
                <a:cubicBezTo>
                  <a:pt x="1878081" y="614847"/>
                  <a:pt x="1874075" y="615702"/>
                  <a:pt x="1870631" y="617414"/>
                </a:cubicBezTo>
                <a:cubicBezTo>
                  <a:pt x="1867187" y="619125"/>
                  <a:pt x="1864304" y="621395"/>
                  <a:pt x="1861983" y="624223"/>
                </a:cubicBezTo>
                <a:cubicBezTo>
                  <a:pt x="1859662" y="627050"/>
                  <a:pt x="1857865" y="630343"/>
                  <a:pt x="1856592" y="634101"/>
                </a:cubicBezTo>
                <a:cubicBezTo>
                  <a:pt x="1855319" y="637859"/>
                  <a:pt x="1854608" y="641784"/>
                  <a:pt x="1854458" y="645877"/>
                </a:cubicBezTo>
                <a:lnTo>
                  <a:pt x="1909264" y="645877"/>
                </a:lnTo>
                <a:cubicBezTo>
                  <a:pt x="1909488" y="636203"/>
                  <a:pt x="1907335" y="628613"/>
                  <a:pt x="1902806" y="623106"/>
                </a:cubicBezTo>
                <a:cubicBezTo>
                  <a:pt x="1898277" y="617600"/>
                  <a:pt x="1891558" y="614847"/>
                  <a:pt x="1882648" y="614847"/>
                </a:cubicBezTo>
                <a:close/>
                <a:moveTo>
                  <a:pt x="3375221" y="602010"/>
                </a:moveTo>
                <a:cubicBezTo>
                  <a:pt x="3377081" y="602010"/>
                  <a:pt x="3378607" y="602085"/>
                  <a:pt x="3379798" y="602233"/>
                </a:cubicBezTo>
                <a:cubicBezTo>
                  <a:pt x="3380988" y="602382"/>
                  <a:pt x="3381918" y="602605"/>
                  <a:pt x="3382588" y="602903"/>
                </a:cubicBezTo>
                <a:cubicBezTo>
                  <a:pt x="3383258" y="603201"/>
                  <a:pt x="3383742" y="603573"/>
                  <a:pt x="3384039" y="604019"/>
                </a:cubicBezTo>
                <a:cubicBezTo>
                  <a:pt x="3384337" y="604466"/>
                  <a:pt x="3384486" y="604949"/>
                  <a:pt x="3384486" y="605470"/>
                </a:cubicBezTo>
                <a:lnTo>
                  <a:pt x="3384486" y="705929"/>
                </a:lnTo>
                <a:cubicBezTo>
                  <a:pt x="3384486" y="706525"/>
                  <a:pt x="3384337" y="707027"/>
                  <a:pt x="3384039" y="707436"/>
                </a:cubicBezTo>
                <a:cubicBezTo>
                  <a:pt x="3383742" y="707846"/>
                  <a:pt x="3383258" y="708199"/>
                  <a:pt x="3382588" y="708497"/>
                </a:cubicBezTo>
                <a:cubicBezTo>
                  <a:pt x="3381918" y="708794"/>
                  <a:pt x="3380988" y="709018"/>
                  <a:pt x="3379798" y="709166"/>
                </a:cubicBezTo>
                <a:cubicBezTo>
                  <a:pt x="3378607" y="709315"/>
                  <a:pt x="3377081" y="709390"/>
                  <a:pt x="3375221" y="709390"/>
                </a:cubicBezTo>
                <a:cubicBezTo>
                  <a:pt x="3373435" y="709390"/>
                  <a:pt x="3371947" y="709315"/>
                  <a:pt x="3370756" y="709166"/>
                </a:cubicBezTo>
                <a:cubicBezTo>
                  <a:pt x="3369566" y="709018"/>
                  <a:pt x="3368617" y="708794"/>
                  <a:pt x="3367910" y="708497"/>
                </a:cubicBezTo>
                <a:cubicBezTo>
                  <a:pt x="3367203" y="708199"/>
                  <a:pt x="3366719" y="707846"/>
                  <a:pt x="3366459" y="707436"/>
                </a:cubicBezTo>
                <a:cubicBezTo>
                  <a:pt x="3366198" y="707027"/>
                  <a:pt x="3366068" y="706525"/>
                  <a:pt x="3366068" y="705929"/>
                </a:cubicBezTo>
                <a:lnTo>
                  <a:pt x="3366068" y="605470"/>
                </a:lnTo>
                <a:cubicBezTo>
                  <a:pt x="3366068" y="604949"/>
                  <a:pt x="3366198" y="604466"/>
                  <a:pt x="3366459" y="604019"/>
                </a:cubicBezTo>
                <a:cubicBezTo>
                  <a:pt x="3366719" y="603573"/>
                  <a:pt x="3367203" y="603201"/>
                  <a:pt x="3367910" y="602903"/>
                </a:cubicBezTo>
                <a:cubicBezTo>
                  <a:pt x="3368617" y="602605"/>
                  <a:pt x="3369566" y="602382"/>
                  <a:pt x="3370756" y="602233"/>
                </a:cubicBezTo>
                <a:cubicBezTo>
                  <a:pt x="3371947" y="602085"/>
                  <a:pt x="3373435" y="602010"/>
                  <a:pt x="3375221" y="602010"/>
                </a:cubicBezTo>
                <a:close/>
                <a:moveTo>
                  <a:pt x="3232346" y="602010"/>
                </a:moveTo>
                <a:cubicBezTo>
                  <a:pt x="3234206" y="602010"/>
                  <a:pt x="3235732" y="602085"/>
                  <a:pt x="3236923" y="602233"/>
                </a:cubicBezTo>
                <a:cubicBezTo>
                  <a:pt x="3238113" y="602382"/>
                  <a:pt x="3239043" y="602605"/>
                  <a:pt x="3239713" y="602903"/>
                </a:cubicBezTo>
                <a:cubicBezTo>
                  <a:pt x="3240383" y="603201"/>
                  <a:pt x="3240867" y="603573"/>
                  <a:pt x="3241164" y="604019"/>
                </a:cubicBezTo>
                <a:cubicBezTo>
                  <a:pt x="3241462" y="604466"/>
                  <a:pt x="3241611" y="604949"/>
                  <a:pt x="3241611" y="605470"/>
                </a:cubicBezTo>
                <a:lnTo>
                  <a:pt x="3241611" y="705929"/>
                </a:lnTo>
                <a:cubicBezTo>
                  <a:pt x="3241611" y="706525"/>
                  <a:pt x="3241462" y="707027"/>
                  <a:pt x="3241164" y="707436"/>
                </a:cubicBezTo>
                <a:cubicBezTo>
                  <a:pt x="3240867" y="707846"/>
                  <a:pt x="3240383" y="708199"/>
                  <a:pt x="3239713" y="708497"/>
                </a:cubicBezTo>
                <a:cubicBezTo>
                  <a:pt x="3239043" y="708794"/>
                  <a:pt x="3238113" y="709018"/>
                  <a:pt x="3236923" y="709166"/>
                </a:cubicBezTo>
                <a:cubicBezTo>
                  <a:pt x="3235732" y="709315"/>
                  <a:pt x="3234206" y="709390"/>
                  <a:pt x="3232346" y="709390"/>
                </a:cubicBezTo>
                <a:cubicBezTo>
                  <a:pt x="3230560" y="709390"/>
                  <a:pt x="3229072" y="709315"/>
                  <a:pt x="3227882" y="709166"/>
                </a:cubicBezTo>
                <a:cubicBezTo>
                  <a:pt x="3226691" y="709018"/>
                  <a:pt x="3225742" y="708794"/>
                  <a:pt x="3225035" y="708497"/>
                </a:cubicBezTo>
                <a:cubicBezTo>
                  <a:pt x="3224328" y="708199"/>
                  <a:pt x="3223845" y="707846"/>
                  <a:pt x="3223584" y="707436"/>
                </a:cubicBezTo>
                <a:cubicBezTo>
                  <a:pt x="3223324" y="707027"/>
                  <a:pt x="3223193" y="706525"/>
                  <a:pt x="3223193" y="705929"/>
                </a:cubicBezTo>
                <a:lnTo>
                  <a:pt x="3223193" y="605470"/>
                </a:lnTo>
                <a:cubicBezTo>
                  <a:pt x="3223193" y="604949"/>
                  <a:pt x="3223324" y="604466"/>
                  <a:pt x="3223584" y="604019"/>
                </a:cubicBezTo>
                <a:cubicBezTo>
                  <a:pt x="3223845" y="603573"/>
                  <a:pt x="3224328" y="603201"/>
                  <a:pt x="3225035" y="602903"/>
                </a:cubicBezTo>
                <a:cubicBezTo>
                  <a:pt x="3225742" y="602605"/>
                  <a:pt x="3226691" y="602382"/>
                  <a:pt x="3227882" y="602233"/>
                </a:cubicBezTo>
                <a:cubicBezTo>
                  <a:pt x="3229072" y="602085"/>
                  <a:pt x="3230560" y="602010"/>
                  <a:pt x="3232346" y="602010"/>
                </a:cubicBezTo>
                <a:close/>
                <a:moveTo>
                  <a:pt x="2270321" y="602010"/>
                </a:moveTo>
                <a:cubicBezTo>
                  <a:pt x="2272182" y="602010"/>
                  <a:pt x="2273707" y="602085"/>
                  <a:pt x="2274898" y="602233"/>
                </a:cubicBezTo>
                <a:cubicBezTo>
                  <a:pt x="2276088" y="602382"/>
                  <a:pt x="2277019" y="602605"/>
                  <a:pt x="2277688" y="602903"/>
                </a:cubicBezTo>
                <a:cubicBezTo>
                  <a:pt x="2278358" y="603201"/>
                  <a:pt x="2278842" y="603573"/>
                  <a:pt x="2279139" y="604019"/>
                </a:cubicBezTo>
                <a:cubicBezTo>
                  <a:pt x="2279437" y="604466"/>
                  <a:pt x="2279586" y="604949"/>
                  <a:pt x="2279586" y="605470"/>
                </a:cubicBezTo>
                <a:lnTo>
                  <a:pt x="2279586" y="705929"/>
                </a:lnTo>
                <a:cubicBezTo>
                  <a:pt x="2279586" y="706525"/>
                  <a:pt x="2279437" y="707027"/>
                  <a:pt x="2279139" y="707436"/>
                </a:cubicBezTo>
                <a:cubicBezTo>
                  <a:pt x="2278842" y="707846"/>
                  <a:pt x="2278358" y="708199"/>
                  <a:pt x="2277688" y="708497"/>
                </a:cubicBezTo>
                <a:cubicBezTo>
                  <a:pt x="2277019" y="708794"/>
                  <a:pt x="2276088" y="709018"/>
                  <a:pt x="2274898" y="709166"/>
                </a:cubicBezTo>
                <a:cubicBezTo>
                  <a:pt x="2273707" y="709315"/>
                  <a:pt x="2272182" y="709390"/>
                  <a:pt x="2270321" y="709390"/>
                </a:cubicBezTo>
                <a:cubicBezTo>
                  <a:pt x="2268535" y="709390"/>
                  <a:pt x="2267047" y="709315"/>
                  <a:pt x="2265856" y="709166"/>
                </a:cubicBezTo>
                <a:cubicBezTo>
                  <a:pt x="2264666" y="709018"/>
                  <a:pt x="2263717" y="708794"/>
                  <a:pt x="2263010" y="708497"/>
                </a:cubicBezTo>
                <a:cubicBezTo>
                  <a:pt x="2262303" y="708199"/>
                  <a:pt x="2261819" y="707846"/>
                  <a:pt x="2261559" y="707436"/>
                </a:cubicBezTo>
                <a:cubicBezTo>
                  <a:pt x="2261298" y="707027"/>
                  <a:pt x="2261168" y="706525"/>
                  <a:pt x="2261168" y="705929"/>
                </a:cubicBezTo>
                <a:lnTo>
                  <a:pt x="2261168" y="605470"/>
                </a:lnTo>
                <a:cubicBezTo>
                  <a:pt x="2261168" y="604949"/>
                  <a:pt x="2261298" y="604466"/>
                  <a:pt x="2261559" y="604019"/>
                </a:cubicBezTo>
                <a:cubicBezTo>
                  <a:pt x="2261819" y="603573"/>
                  <a:pt x="2262303" y="603201"/>
                  <a:pt x="2263010" y="602903"/>
                </a:cubicBezTo>
                <a:cubicBezTo>
                  <a:pt x="2263717" y="602605"/>
                  <a:pt x="2264666" y="602382"/>
                  <a:pt x="2265856" y="602233"/>
                </a:cubicBezTo>
                <a:cubicBezTo>
                  <a:pt x="2267047" y="602085"/>
                  <a:pt x="2268535" y="602010"/>
                  <a:pt x="2270321" y="602010"/>
                </a:cubicBezTo>
                <a:close/>
                <a:moveTo>
                  <a:pt x="1384496" y="602010"/>
                </a:moveTo>
                <a:cubicBezTo>
                  <a:pt x="1386357" y="602010"/>
                  <a:pt x="1387882" y="602085"/>
                  <a:pt x="1389073" y="602233"/>
                </a:cubicBezTo>
                <a:cubicBezTo>
                  <a:pt x="1390263" y="602382"/>
                  <a:pt x="1391193" y="602605"/>
                  <a:pt x="1391863" y="602903"/>
                </a:cubicBezTo>
                <a:cubicBezTo>
                  <a:pt x="1392533" y="603201"/>
                  <a:pt x="1393017" y="603573"/>
                  <a:pt x="1393314" y="604019"/>
                </a:cubicBezTo>
                <a:cubicBezTo>
                  <a:pt x="1393612" y="604466"/>
                  <a:pt x="1393761" y="604949"/>
                  <a:pt x="1393761" y="605470"/>
                </a:cubicBezTo>
                <a:lnTo>
                  <a:pt x="1393761" y="705929"/>
                </a:lnTo>
                <a:cubicBezTo>
                  <a:pt x="1393761" y="706525"/>
                  <a:pt x="1393612" y="707027"/>
                  <a:pt x="1393314" y="707436"/>
                </a:cubicBezTo>
                <a:cubicBezTo>
                  <a:pt x="1393017" y="707846"/>
                  <a:pt x="1392533" y="708199"/>
                  <a:pt x="1391863" y="708497"/>
                </a:cubicBezTo>
                <a:cubicBezTo>
                  <a:pt x="1391193" y="708794"/>
                  <a:pt x="1390263" y="709018"/>
                  <a:pt x="1389073" y="709166"/>
                </a:cubicBezTo>
                <a:cubicBezTo>
                  <a:pt x="1387882" y="709315"/>
                  <a:pt x="1386357" y="709390"/>
                  <a:pt x="1384496" y="709390"/>
                </a:cubicBezTo>
                <a:cubicBezTo>
                  <a:pt x="1382710" y="709390"/>
                  <a:pt x="1381222" y="709315"/>
                  <a:pt x="1380031" y="709166"/>
                </a:cubicBezTo>
                <a:cubicBezTo>
                  <a:pt x="1378841" y="709018"/>
                  <a:pt x="1377892" y="708794"/>
                  <a:pt x="1377185" y="708497"/>
                </a:cubicBezTo>
                <a:cubicBezTo>
                  <a:pt x="1376478" y="708199"/>
                  <a:pt x="1375994" y="707846"/>
                  <a:pt x="1375734" y="707436"/>
                </a:cubicBezTo>
                <a:cubicBezTo>
                  <a:pt x="1375473" y="707027"/>
                  <a:pt x="1375343" y="706525"/>
                  <a:pt x="1375343" y="705929"/>
                </a:cubicBezTo>
                <a:lnTo>
                  <a:pt x="1375343" y="605470"/>
                </a:lnTo>
                <a:cubicBezTo>
                  <a:pt x="1375343" y="604949"/>
                  <a:pt x="1375473" y="604466"/>
                  <a:pt x="1375734" y="604019"/>
                </a:cubicBezTo>
                <a:cubicBezTo>
                  <a:pt x="1375994" y="603573"/>
                  <a:pt x="1376478" y="603201"/>
                  <a:pt x="1377185" y="602903"/>
                </a:cubicBezTo>
                <a:cubicBezTo>
                  <a:pt x="1377892" y="602605"/>
                  <a:pt x="1378841" y="602382"/>
                  <a:pt x="1380031" y="602233"/>
                </a:cubicBezTo>
                <a:cubicBezTo>
                  <a:pt x="1381222" y="602085"/>
                  <a:pt x="1382710" y="602010"/>
                  <a:pt x="1384496" y="602010"/>
                </a:cubicBezTo>
                <a:close/>
                <a:moveTo>
                  <a:pt x="3167792" y="600559"/>
                </a:moveTo>
                <a:cubicBezTo>
                  <a:pt x="3170992" y="600559"/>
                  <a:pt x="3174099" y="600857"/>
                  <a:pt x="3177112" y="601452"/>
                </a:cubicBezTo>
                <a:cubicBezTo>
                  <a:pt x="3180126" y="602047"/>
                  <a:pt x="3182898" y="602829"/>
                  <a:pt x="3185428" y="603796"/>
                </a:cubicBezTo>
                <a:cubicBezTo>
                  <a:pt x="3187958" y="604763"/>
                  <a:pt x="3190209" y="605880"/>
                  <a:pt x="3192181" y="607145"/>
                </a:cubicBezTo>
                <a:cubicBezTo>
                  <a:pt x="3194153" y="608410"/>
                  <a:pt x="3195586" y="609489"/>
                  <a:pt x="3196479" y="610382"/>
                </a:cubicBezTo>
                <a:cubicBezTo>
                  <a:pt x="3197372" y="611275"/>
                  <a:pt x="3197985" y="611982"/>
                  <a:pt x="3198320" y="612502"/>
                </a:cubicBezTo>
                <a:cubicBezTo>
                  <a:pt x="3198655" y="613023"/>
                  <a:pt x="3198934" y="613637"/>
                  <a:pt x="3199157" y="614344"/>
                </a:cubicBezTo>
                <a:cubicBezTo>
                  <a:pt x="3199381" y="615051"/>
                  <a:pt x="3199530" y="615851"/>
                  <a:pt x="3199604" y="616744"/>
                </a:cubicBezTo>
                <a:cubicBezTo>
                  <a:pt x="3199678" y="617637"/>
                  <a:pt x="3199716" y="618753"/>
                  <a:pt x="3199716" y="620093"/>
                </a:cubicBezTo>
                <a:cubicBezTo>
                  <a:pt x="3199716" y="622995"/>
                  <a:pt x="3199381" y="625023"/>
                  <a:pt x="3198711" y="626176"/>
                </a:cubicBezTo>
                <a:cubicBezTo>
                  <a:pt x="3198041" y="627329"/>
                  <a:pt x="3197223" y="627906"/>
                  <a:pt x="3196256" y="627906"/>
                </a:cubicBezTo>
                <a:cubicBezTo>
                  <a:pt x="3195139" y="627906"/>
                  <a:pt x="3193855" y="627292"/>
                  <a:pt x="3192405" y="626064"/>
                </a:cubicBezTo>
                <a:cubicBezTo>
                  <a:pt x="3190953" y="624837"/>
                  <a:pt x="3189112" y="623479"/>
                  <a:pt x="3186879" y="621990"/>
                </a:cubicBezTo>
                <a:cubicBezTo>
                  <a:pt x="3184647" y="620502"/>
                  <a:pt x="3181949" y="619144"/>
                  <a:pt x="3178787" y="617916"/>
                </a:cubicBezTo>
                <a:cubicBezTo>
                  <a:pt x="3175624" y="616688"/>
                  <a:pt x="3171885" y="616074"/>
                  <a:pt x="3167569" y="616074"/>
                </a:cubicBezTo>
                <a:cubicBezTo>
                  <a:pt x="3158713" y="616074"/>
                  <a:pt x="3151923" y="619479"/>
                  <a:pt x="3147198" y="626288"/>
                </a:cubicBezTo>
                <a:cubicBezTo>
                  <a:pt x="3142473" y="633097"/>
                  <a:pt x="3140110" y="642975"/>
                  <a:pt x="3140110" y="655923"/>
                </a:cubicBezTo>
                <a:cubicBezTo>
                  <a:pt x="3140110" y="662397"/>
                  <a:pt x="3140724" y="668071"/>
                  <a:pt x="3141952" y="672945"/>
                </a:cubicBezTo>
                <a:cubicBezTo>
                  <a:pt x="3143180" y="677819"/>
                  <a:pt x="3144984" y="681894"/>
                  <a:pt x="3147366" y="685168"/>
                </a:cubicBezTo>
                <a:cubicBezTo>
                  <a:pt x="3149747" y="688442"/>
                  <a:pt x="3152667" y="690879"/>
                  <a:pt x="3156128" y="692479"/>
                </a:cubicBezTo>
                <a:cubicBezTo>
                  <a:pt x="3159588" y="694079"/>
                  <a:pt x="3163550" y="694879"/>
                  <a:pt x="3168015" y="694879"/>
                </a:cubicBezTo>
                <a:cubicBezTo>
                  <a:pt x="3172257" y="694879"/>
                  <a:pt x="3175977" y="694209"/>
                  <a:pt x="3179178" y="692870"/>
                </a:cubicBezTo>
                <a:cubicBezTo>
                  <a:pt x="3182377" y="691530"/>
                  <a:pt x="3185149" y="690061"/>
                  <a:pt x="3187493" y="688461"/>
                </a:cubicBezTo>
                <a:cubicBezTo>
                  <a:pt x="3189837" y="686861"/>
                  <a:pt x="3191809" y="685410"/>
                  <a:pt x="3193409" y="684107"/>
                </a:cubicBezTo>
                <a:cubicBezTo>
                  <a:pt x="3195009" y="682805"/>
                  <a:pt x="3196256" y="682154"/>
                  <a:pt x="3197149" y="682154"/>
                </a:cubicBezTo>
                <a:cubicBezTo>
                  <a:pt x="3197669" y="682154"/>
                  <a:pt x="3198116" y="682303"/>
                  <a:pt x="3198488" y="682601"/>
                </a:cubicBezTo>
                <a:cubicBezTo>
                  <a:pt x="3198860" y="682898"/>
                  <a:pt x="3199176" y="683400"/>
                  <a:pt x="3199437" y="684107"/>
                </a:cubicBezTo>
                <a:cubicBezTo>
                  <a:pt x="3199697" y="684814"/>
                  <a:pt x="3199883" y="685707"/>
                  <a:pt x="3199995" y="686786"/>
                </a:cubicBezTo>
                <a:cubicBezTo>
                  <a:pt x="3200106" y="687865"/>
                  <a:pt x="3200162" y="689149"/>
                  <a:pt x="3200162" y="690637"/>
                </a:cubicBezTo>
                <a:cubicBezTo>
                  <a:pt x="3200162" y="691902"/>
                  <a:pt x="3200125" y="693000"/>
                  <a:pt x="3200050" y="693930"/>
                </a:cubicBezTo>
                <a:cubicBezTo>
                  <a:pt x="3199976" y="694860"/>
                  <a:pt x="3199846" y="695642"/>
                  <a:pt x="3199660" y="696274"/>
                </a:cubicBezTo>
                <a:cubicBezTo>
                  <a:pt x="3199474" y="696907"/>
                  <a:pt x="3199250" y="697465"/>
                  <a:pt x="3198990" y="697948"/>
                </a:cubicBezTo>
                <a:cubicBezTo>
                  <a:pt x="3198730" y="698432"/>
                  <a:pt x="3198134" y="699139"/>
                  <a:pt x="3197204" y="700069"/>
                </a:cubicBezTo>
                <a:cubicBezTo>
                  <a:pt x="3196274" y="700999"/>
                  <a:pt x="3194693" y="702153"/>
                  <a:pt x="3192460" y="703529"/>
                </a:cubicBezTo>
                <a:cubicBezTo>
                  <a:pt x="3190228" y="704906"/>
                  <a:pt x="3187717" y="706134"/>
                  <a:pt x="3184926" y="707213"/>
                </a:cubicBezTo>
                <a:cubicBezTo>
                  <a:pt x="3182136" y="708292"/>
                  <a:pt x="3179103" y="709166"/>
                  <a:pt x="3175829" y="709836"/>
                </a:cubicBezTo>
                <a:cubicBezTo>
                  <a:pt x="3172554" y="710506"/>
                  <a:pt x="3169169" y="710841"/>
                  <a:pt x="3165671" y="710841"/>
                </a:cubicBezTo>
                <a:cubicBezTo>
                  <a:pt x="3158453" y="710841"/>
                  <a:pt x="3152054" y="709650"/>
                  <a:pt x="3146473" y="707269"/>
                </a:cubicBezTo>
                <a:cubicBezTo>
                  <a:pt x="3140891" y="704888"/>
                  <a:pt x="3136222" y="701409"/>
                  <a:pt x="3132464" y="696832"/>
                </a:cubicBezTo>
                <a:cubicBezTo>
                  <a:pt x="3128706" y="692256"/>
                  <a:pt x="3125841" y="686637"/>
                  <a:pt x="3123869" y="679977"/>
                </a:cubicBezTo>
                <a:cubicBezTo>
                  <a:pt x="3121897" y="673317"/>
                  <a:pt x="3120911" y="665634"/>
                  <a:pt x="3120911" y="656928"/>
                </a:cubicBezTo>
                <a:cubicBezTo>
                  <a:pt x="3120911" y="647031"/>
                  <a:pt x="3122120" y="638529"/>
                  <a:pt x="3124539" y="631422"/>
                </a:cubicBezTo>
                <a:cubicBezTo>
                  <a:pt x="3126957" y="624316"/>
                  <a:pt x="3130269" y="618493"/>
                  <a:pt x="3134473" y="613954"/>
                </a:cubicBezTo>
                <a:cubicBezTo>
                  <a:pt x="3138678" y="609414"/>
                  <a:pt x="3143626" y="606047"/>
                  <a:pt x="3149319" y="603852"/>
                </a:cubicBezTo>
                <a:cubicBezTo>
                  <a:pt x="3155011" y="601657"/>
                  <a:pt x="3161169" y="600559"/>
                  <a:pt x="3167792" y="600559"/>
                </a:cubicBezTo>
                <a:close/>
                <a:moveTo>
                  <a:pt x="3597608" y="600447"/>
                </a:moveTo>
                <a:cubicBezTo>
                  <a:pt x="3604305" y="600447"/>
                  <a:pt x="3609942" y="601582"/>
                  <a:pt x="3614518" y="603852"/>
                </a:cubicBezTo>
                <a:cubicBezTo>
                  <a:pt x="3619095" y="606121"/>
                  <a:pt x="3622797" y="609154"/>
                  <a:pt x="3625624" y="612949"/>
                </a:cubicBezTo>
                <a:cubicBezTo>
                  <a:pt x="3628452" y="616744"/>
                  <a:pt x="3630480" y="621190"/>
                  <a:pt x="3631708" y="626288"/>
                </a:cubicBezTo>
                <a:cubicBezTo>
                  <a:pt x="3632936" y="631385"/>
                  <a:pt x="3633550" y="637506"/>
                  <a:pt x="3633550" y="644649"/>
                </a:cubicBezTo>
                <a:lnTo>
                  <a:pt x="3633550" y="705929"/>
                </a:lnTo>
                <a:cubicBezTo>
                  <a:pt x="3633550" y="706525"/>
                  <a:pt x="3633401" y="707027"/>
                  <a:pt x="3633103" y="707436"/>
                </a:cubicBezTo>
                <a:cubicBezTo>
                  <a:pt x="3632805" y="707846"/>
                  <a:pt x="3632322" y="708199"/>
                  <a:pt x="3631652" y="708497"/>
                </a:cubicBezTo>
                <a:cubicBezTo>
                  <a:pt x="3630982" y="708794"/>
                  <a:pt x="3630052" y="709018"/>
                  <a:pt x="3628861" y="709166"/>
                </a:cubicBezTo>
                <a:cubicBezTo>
                  <a:pt x="3627671" y="709315"/>
                  <a:pt x="3626183" y="709390"/>
                  <a:pt x="3624397" y="709390"/>
                </a:cubicBezTo>
                <a:cubicBezTo>
                  <a:pt x="3622536" y="709390"/>
                  <a:pt x="3621011" y="709315"/>
                  <a:pt x="3619820" y="709166"/>
                </a:cubicBezTo>
                <a:cubicBezTo>
                  <a:pt x="3618630" y="709018"/>
                  <a:pt x="3617699" y="708794"/>
                  <a:pt x="3617030" y="708497"/>
                </a:cubicBezTo>
                <a:cubicBezTo>
                  <a:pt x="3616360" y="708199"/>
                  <a:pt x="3615876" y="707846"/>
                  <a:pt x="3615579" y="707436"/>
                </a:cubicBezTo>
                <a:cubicBezTo>
                  <a:pt x="3615281" y="707027"/>
                  <a:pt x="3615132" y="706525"/>
                  <a:pt x="3615132" y="705929"/>
                </a:cubicBezTo>
                <a:lnTo>
                  <a:pt x="3615132" y="647105"/>
                </a:lnTo>
                <a:cubicBezTo>
                  <a:pt x="3615132" y="641375"/>
                  <a:pt x="3614686" y="636761"/>
                  <a:pt x="3613793" y="633264"/>
                </a:cubicBezTo>
                <a:cubicBezTo>
                  <a:pt x="3612900" y="629767"/>
                  <a:pt x="3611597" y="626753"/>
                  <a:pt x="3609886" y="624223"/>
                </a:cubicBezTo>
                <a:cubicBezTo>
                  <a:pt x="3608174" y="621693"/>
                  <a:pt x="3605961" y="619758"/>
                  <a:pt x="3603244" y="618418"/>
                </a:cubicBezTo>
                <a:cubicBezTo>
                  <a:pt x="3600528" y="617079"/>
                  <a:pt x="3597384" y="616409"/>
                  <a:pt x="3593812" y="616409"/>
                </a:cubicBezTo>
                <a:cubicBezTo>
                  <a:pt x="3589199" y="616409"/>
                  <a:pt x="3584585" y="618046"/>
                  <a:pt x="3579971" y="621321"/>
                </a:cubicBezTo>
                <a:cubicBezTo>
                  <a:pt x="3575358" y="624595"/>
                  <a:pt x="3570521" y="629394"/>
                  <a:pt x="3565461" y="635720"/>
                </a:cubicBezTo>
                <a:lnTo>
                  <a:pt x="3565461" y="705929"/>
                </a:lnTo>
                <a:cubicBezTo>
                  <a:pt x="3565461" y="706525"/>
                  <a:pt x="3565312" y="707027"/>
                  <a:pt x="3565014" y="707436"/>
                </a:cubicBezTo>
                <a:cubicBezTo>
                  <a:pt x="3564717" y="707846"/>
                  <a:pt x="3564233" y="708199"/>
                  <a:pt x="3563563" y="708497"/>
                </a:cubicBezTo>
                <a:cubicBezTo>
                  <a:pt x="3562893" y="708794"/>
                  <a:pt x="3561963" y="709018"/>
                  <a:pt x="3560773" y="709166"/>
                </a:cubicBezTo>
                <a:cubicBezTo>
                  <a:pt x="3559582" y="709315"/>
                  <a:pt x="3558056" y="709390"/>
                  <a:pt x="3556196" y="709390"/>
                </a:cubicBezTo>
                <a:cubicBezTo>
                  <a:pt x="3554410" y="709390"/>
                  <a:pt x="3552922" y="709315"/>
                  <a:pt x="3551731" y="709166"/>
                </a:cubicBezTo>
                <a:cubicBezTo>
                  <a:pt x="3550541" y="709018"/>
                  <a:pt x="3549592" y="708794"/>
                  <a:pt x="3548885" y="708497"/>
                </a:cubicBezTo>
                <a:cubicBezTo>
                  <a:pt x="3548178" y="708199"/>
                  <a:pt x="3547694" y="707846"/>
                  <a:pt x="3547434" y="707436"/>
                </a:cubicBezTo>
                <a:cubicBezTo>
                  <a:pt x="3547173" y="707027"/>
                  <a:pt x="3547043" y="706525"/>
                  <a:pt x="3547043" y="705929"/>
                </a:cubicBezTo>
                <a:lnTo>
                  <a:pt x="3547043" y="605470"/>
                </a:lnTo>
                <a:cubicBezTo>
                  <a:pt x="3547043" y="604875"/>
                  <a:pt x="3547155" y="604373"/>
                  <a:pt x="3547378" y="603963"/>
                </a:cubicBezTo>
                <a:cubicBezTo>
                  <a:pt x="3547601" y="603554"/>
                  <a:pt x="3548048" y="603182"/>
                  <a:pt x="3548718" y="602847"/>
                </a:cubicBezTo>
                <a:cubicBezTo>
                  <a:pt x="3549387" y="602512"/>
                  <a:pt x="3550243" y="602289"/>
                  <a:pt x="3551285" y="602178"/>
                </a:cubicBezTo>
                <a:cubicBezTo>
                  <a:pt x="3552327" y="602066"/>
                  <a:pt x="3553703" y="602010"/>
                  <a:pt x="3555415" y="602010"/>
                </a:cubicBezTo>
                <a:cubicBezTo>
                  <a:pt x="3557052" y="602010"/>
                  <a:pt x="3558410" y="602066"/>
                  <a:pt x="3559489" y="602178"/>
                </a:cubicBezTo>
                <a:cubicBezTo>
                  <a:pt x="3560568" y="602289"/>
                  <a:pt x="3561405" y="602512"/>
                  <a:pt x="3562000" y="602847"/>
                </a:cubicBezTo>
                <a:cubicBezTo>
                  <a:pt x="3562596" y="603182"/>
                  <a:pt x="3563024" y="603554"/>
                  <a:pt x="3563284" y="603963"/>
                </a:cubicBezTo>
                <a:cubicBezTo>
                  <a:pt x="3563545" y="604373"/>
                  <a:pt x="3563675" y="604875"/>
                  <a:pt x="3563675" y="605470"/>
                </a:cubicBezTo>
                <a:lnTo>
                  <a:pt x="3563675" y="618753"/>
                </a:lnTo>
                <a:cubicBezTo>
                  <a:pt x="3569330" y="612428"/>
                  <a:pt x="3574967" y="607796"/>
                  <a:pt x="3580585" y="604856"/>
                </a:cubicBezTo>
                <a:cubicBezTo>
                  <a:pt x="3586204" y="601917"/>
                  <a:pt x="3591878" y="600447"/>
                  <a:pt x="3597608" y="600447"/>
                </a:cubicBezTo>
                <a:close/>
                <a:moveTo>
                  <a:pt x="3467420" y="600447"/>
                </a:moveTo>
                <a:cubicBezTo>
                  <a:pt x="3475680" y="600447"/>
                  <a:pt x="3482880" y="601675"/>
                  <a:pt x="3489019" y="604131"/>
                </a:cubicBezTo>
                <a:cubicBezTo>
                  <a:pt x="3495158" y="606587"/>
                  <a:pt x="3500274" y="610158"/>
                  <a:pt x="3504367" y="614847"/>
                </a:cubicBezTo>
                <a:cubicBezTo>
                  <a:pt x="3508460" y="619535"/>
                  <a:pt x="3511529" y="625227"/>
                  <a:pt x="3513575" y="631925"/>
                </a:cubicBezTo>
                <a:cubicBezTo>
                  <a:pt x="3515622" y="638622"/>
                  <a:pt x="3516645" y="646175"/>
                  <a:pt x="3516645" y="654584"/>
                </a:cubicBezTo>
                <a:cubicBezTo>
                  <a:pt x="3516645" y="662769"/>
                  <a:pt x="3515566" y="670304"/>
                  <a:pt x="3513408" y="677187"/>
                </a:cubicBezTo>
                <a:cubicBezTo>
                  <a:pt x="3511250" y="684070"/>
                  <a:pt x="3508032" y="690005"/>
                  <a:pt x="3503753" y="694990"/>
                </a:cubicBezTo>
                <a:cubicBezTo>
                  <a:pt x="3499474" y="699976"/>
                  <a:pt x="3494116" y="703864"/>
                  <a:pt x="3487679" y="706655"/>
                </a:cubicBezTo>
                <a:cubicBezTo>
                  <a:pt x="3481243" y="709445"/>
                  <a:pt x="3473783" y="710841"/>
                  <a:pt x="3465299" y="710841"/>
                </a:cubicBezTo>
                <a:cubicBezTo>
                  <a:pt x="3457039" y="710841"/>
                  <a:pt x="3449840" y="709613"/>
                  <a:pt x="3443701" y="707157"/>
                </a:cubicBezTo>
                <a:cubicBezTo>
                  <a:pt x="3437562" y="704702"/>
                  <a:pt x="3432446" y="701130"/>
                  <a:pt x="3428353" y="696442"/>
                </a:cubicBezTo>
                <a:cubicBezTo>
                  <a:pt x="3424260" y="691753"/>
                  <a:pt x="3421209" y="686061"/>
                  <a:pt x="3419200" y="679364"/>
                </a:cubicBezTo>
                <a:cubicBezTo>
                  <a:pt x="3417191" y="672666"/>
                  <a:pt x="3416186" y="665076"/>
                  <a:pt x="3416186" y="656593"/>
                </a:cubicBezTo>
                <a:cubicBezTo>
                  <a:pt x="3416186" y="648407"/>
                  <a:pt x="3417246" y="640873"/>
                  <a:pt x="3419367" y="633990"/>
                </a:cubicBezTo>
                <a:cubicBezTo>
                  <a:pt x="3421488" y="627106"/>
                  <a:pt x="3424688" y="621172"/>
                  <a:pt x="3428967" y="616186"/>
                </a:cubicBezTo>
                <a:cubicBezTo>
                  <a:pt x="3433246" y="611200"/>
                  <a:pt x="3438585" y="607331"/>
                  <a:pt x="3444984" y="604577"/>
                </a:cubicBezTo>
                <a:cubicBezTo>
                  <a:pt x="3451384" y="601824"/>
                  <a:pt x="3458863" y="600447"/>
                  <a:pt x="3467420" y="600447"/>
                </a:cubicBezTo>
                <a:close/>
                <a:moveTo>
                  <a:pt x="3311374" y="600447"/>
                </a:moveTo>
                <a:cubicBezTo>
                  <a:pt x="3314053" y="600447"/>
                  <a:pt x="3316732" y="600671"/>
                  <a:pt x="3319411" y="601117"/>
                </a:cubicBezTo>
                <a:cubicBezTo>
                  <a:pt x="3322089" y="601564"/>
                  <a:pt x="3324508" y="602122"/>
                  <a:pt x="3326666" y="602791"/>
                </a:cubicBezTo>
                <a:cubicBezTo>
                  <a:pt x="3328824" y="603461"/>
                  <a:pt x="3330666" y="604187"/>
                  <a:pt x="3332191" y="604968"/>
                </a:cubicBezTo>
                <a:cubicBezTo>
                  <a:pt x="3333717" y="605749"/>
                  <a:pt x="3334870" y="606438"/>
                  <a:pt x="3335651" y="607033"/>
                </a:cubicBezTo>
                <a:cubicBezTo>
                  <a:pt x="3336433" y="607628"/>
                  <a:pt x="3336954" y="608149"/>
                  <a:pt x="3337214" y="608596"/>
                </a:cubicBezTo>
                <a:cubicBezTo>
                  <a:pt x="3337475" y="609042"/>
                  <a:pt x="3337661" y="609545"/>
                  <a:pt x="3337772" y="610103"/>
                </a:cubicBezTo>
                <a:cubicBezTo>
                  <a:pt x="3337884" y="610661"/>
                  <a:pt x="3337996" y="611349"/>
                  <a:pt x="3338107" y="612168"/>
                </a:cubicBezTo>
                <a:cubicBezTo>
                  <a:pt x="3338219" y="612986"/>
                  <a:pt x="3338275" y="613991"/>
                  <a:pt x="3338275" y="615181"/>
                </a:cubicBezTo>
                <a:cubicBezTo>
                  <a:pt x="3338275" y="616446"/>
                  <a:pt x="3338219" y="617544"/>
                  <a:pt x="3338107" y="618474"/>
                </a:cubicBezTo>
                <a:cubicBezTo>
                  <a:pt x="3337996" y="619404"/>
                  <a:pt x="3337809" y="620167"/>
                  <a:pt x="3337549" y="620762"/>
                </a:cubicBezTo>
                <a:cubicBezTo>
                  <a:pt x="3337289" y="621358"/>
                  <a:pt x="3336972" y="621786"/>
                  <a:pt x="3336600" y="622046"/>
                </a:cubicBezTo>
                <a:cubicBezTo>
                  <a:pt x="3336228" y="622307"/>
                  <a:pt x="3335819" y="622437"/>
                  <a:pt x="3335372" y="622437"/>
                </a:cubicBezTo>
                <a:cubicBezTo>
                  <a:pt x="3334703" y="622437"/>
                  <a:pt x="3333735" y="622027"/>
                  <a:pt x="3332470" y="621209"/>
                </a:cubicBezTo>
                <a:cubicBezTo>
                  <a:pt x="3331205" y="620390"/>
                  <a:pt x="3329568" y="619516"/>
                  <a:pt x="3327559" y="618586"/>
                </a:cubicBezTo>
                <a:cubicBezTo>
                  <a:pt x="3325550" y="617656"/>
                  <a:pt x="3323187" y="616781"/>
                  <a:pt x="3320471" y="615963"/>
                </a:cubicBezTo>
                <a:cubicBezTo>
                  <a:pt x="3317755" y="615144"/>
                  <a:pt x="3314648" y="614735"/>
                  <a:pt x="3311151" y="614735"/>
                </a:cubicBezTo>
                <a:cubicBezTo>
                  <a:pt x="3308025" y="614735"/>
                  <a:pt x="3305272" y="615088"/>
                  <a:pt x="3302891" y="615795"/>
                </a:cubicBezTo>
                <a:cubicBezTo>
                  <a:pt x="3300509" y="616502"/>
                  <a:pt x="3298556" y="617507"/>
                  <a:pt x="3297031" y="618809"/>
                </a:cubicBezTo>
                <a:cubicBezTo>
                  <a:pt x="3295505" y="620111"/>
                  <a:pt x="3294352" y="621655"/>
                  <a:pt x="3293570" y="623441"/>
                </a:cubicBezTo>
                <a:cubicBezTo>
                  <a:pt x="3292789" y="625227"/>
                  <a:pt x="3292398" y="627162"/>
                  <a:pt x="3292398" y="629246"/>
                </a:cubicBezTo>
                <a:cubicBezTo>
                  <a:pt x="3292398" y="632148"/>
                  <a:pt x="3293142" y="634585"/>
                  <a:pt x="3294631" y="636557"/>
                </a:cubicBezTo>
                <a:cubicBezTo>
                  <a:pt x="3296119" y="638529"/>
                  <a:pt x="3298054" y="640259"/>
                  <a:pt x="3300435" y="641747"/>
                </a:cubicBezTo>
                <a:cubicBezTo>
                  <a:pt x="3302817" y="643235"/>
                  <a:pt x="3305532" y="644575"/>
                  <a:pt x="3308583" y="645766"/>
                </a:cubicBezTo>
                <a:cubicBezTo>
                  <a:pt x="3311634" y="646956"/>
                  <a:pt x="3314741" y="648184"/>
                  <a:pt x="3317904" y="649449"/>
                </a:cubicBezTo>
                <a:cubicBezTo>
                  <a:pt x="3321066" y="650714"/>
                  <a:pt x="3324192" y="652128"/>
                  <a:pt x="3327280" y="653691"/>
                </a:cubicBezTo>
                <a:cubicBezTo>
                  <a:pt x="3330368" y="655253"/>
                  <a:pt x="3333103" y="657151"/>
                  <a:pt x="3335484" y="659383"/>
                </a:cubicBezTo>
                <a:cubicBezTo>
                  <a:pt x="3337865" y="661616"/>
                  <a:pt x="3339781" y="664295"/>
                  <a:pt x="3341233" y="667420"/>
                </a:cubicBezTo>
                <a:cubicBezTo>
                  <a:pt x="3342684" y="670545"/>
                  <a:pt x="3343409" y="674266"/>
                  <a:pt x="3343409" y="678582"/>
                </a:cubicBezTo>
                <a:cubicBezTo>
                  <a:pt x="3343409" y="683717"/>
                  <a:pt x="3342460" y="688293"/>
                  <a:pt x="3340563" y="692312"/>
                </a:cubicBezTo>
                <a:cubicBezTo>
                  <a:pt x="3338665" y="696330"/>
                  <a:pt x="3335968" y="699716"/>
                  <a:pt x="3332470" y="702469"/>
                </a:cubicBezTo>
                <a:cubicBezTo>
                  <a:pt x="3328973" y="705222"/>
                  <a:pt x="3324806" y="707306"/>
                  <a:pt x="3319969" y="708720"/>
                </a:cubicBezTo>
                <a:cubicBezTo>
                  <a:pt x="3315132" y="710134"/>
                  <a:pt x="3309811" y="710841"/>
                  <a:pt x="3304007" y="710841"/>
                </a:cubicBezTo>
                <a:cubicBezTo>
                  <a:pt x="3300435" y="710841"/>
                  <a:pt x="3297031" y="710562"/>
                  <a:pt x="3293794" y="710004"/>
                </a:cubicBezTo>
                <a:cubicBezTo>
                  <a:pt x="3290557" y="709445"/>
                  <a:pt x="3287654" y="708738"/>
                  <a:pt x="3285087" y="707883"/>
                </a:cubicBezTo>
                <a:cubicBezTo>
                  <a:pt x="3282520" y="707027"/>
                  <a:pt x="3280343" y="706134"/>
                  <a:pt x="3278557" y="705204"/>
                </a:cubicBezTo>
                <a:cubicBezTo>
                  <a:pt x="3276772" y="704274"/>
                  <a:pt x="3275469" y="703436"/>
                  <a:pt x="3274651" y="702692"/>
                </a:cubicBezTo>
                <a:cubicBezTo>
                  <a:pt x="3273832" y="701948"/>
                  <a:pt x="3273237" y="700906"/>
                  <a:pt x="3272865" y="699567"/>
                </a:cubicBezTo>
                <a:cubicBezTo>
                  <a:pt x="3272493" y="698227"/>
                  <a:pt x="3272307" y="696404"/>
                  <a:pt x="3272307" y="694098"/>
                </a:cubicBezTo>
                <a:cubicBezTo>
                  <a:pt x="3272307" y="692684"/>
                  <a:pt x="3272381" y="691493"/>
                  <a:pt x="3272530" y="690526"/>
                </a:cubicBezTo>
                <a:cubicBezTo>
                  <a:pt x="3272679" y="689558"/>
                  <a:pt x="3272865" y="688777"/>
                  <a:pt x="3273088" y="688182"/>
                </a:cubicBezTo>
                <a:cubicBezTo>
                  <a:pt x="3273311" y="687586"/>
                  <a:pt x="3273627" y="687158"/>
                  <a:pt x="3274037" y="686898"/>
                </a:cubicBezTo>
                <a:cubicBezTo>
                  <a:pt x="3274446" y="686637"/>
                  <a:pt x="3274911" y="686507"/>
                  <a:pt x="3275432" y="686507"/>
                </a:cubicBezTo>
                <a:cubicBezTo>
                  <a:pt x="3276251" y="686507"/>
                  <a:pt x="3277460" y="687010"/>
                  <a:pt x="3279060" y="688014"/>
                </a:cubicBezTo>
                <a:cubicBezTo>
                  <a:pt x="3280660" y="689019"/>
                  <a:pt x="3282631" y="690116"/>
                  <a:pt x="3284976" y="691307"/>
                </a:cubicBezTo>
                <a:cubicBezTo>
                  <a:pt x="3287320" y="692498"/>
                  <a:pt x="3290092" y="693595"/>
                  <a:pt x="3293291" y="694600"/>
                </a:cubicBezTo>
                <a:cubicBezTo>
                  <a:pt x="3296491" y="695604"/>
                  <a:pt x="3300175" y="696107"/>
                  <a:pt x="3304342" y="696107"/>
                </a:cubicBezTo>
                <a:cubicBezTo>
                  <a:pt x="3307467" y="696107"/>
                  <a:pt x="3310295" y="695772"/>
                  <a:pt x="3312825" y="695102"/>
                </a:cubicBezTo>
                <a:cubicBezTo>
                  <a:pt x="3315355" y="694432"/>
                  <a:pt x="3317550" y="693446"/>
                  <a:pt x="3319411" y="692144"/>
                </a:cubicBezTo>
                <a:cubicBezTo>
                  <a:pt x="3321271" y="690842"/>
                  <a:pt x="3322703" y="689186"/>
                  <a:pt x="3323708" y="687177"/>
                </a:cubicBezTo>
                <a:cubicBezTo>
                  <a:pt x="3324713" y="685168"/>
                  <a:pt x="3325215" y="682787"/>
                  <a:pt x="3325215" y="680033"/>
                </a:cubicBezTo>
                <a:cubicBezTo>
                  <a:pt x="3325215" y="677206"/>
                  <a:pt x="3324489" y="674824"/>
                  <a:pt x="3323038" y="672890"/>
                </a:cubicBezTo>
                <a:cubicBezTo>
                  <a:pt x="3321587" y="670955"/>
                  <a:pt x="3319671" y="669243"/>
                  <a:pt x="3317290" y="667755"/>
                </a:cubicBezTo>
                <a:cubicBezTo>
                  <a:pt x="3314909" y="666267"/>
                  <a:pt x="3312230" y="664946"/>
                  <a:pt x="3309253" y="663792"/>
                </a:cubicBezTo>
                <a:cubicBezTo>
                  <a:pt x="3306277" y="662639"/>
                  <a:pt x="3303207" y="661430"/>
                  <a:pt x="3300044" y="660165"/>
                </a:cubicBezTo>
                <a:cubicBezTo>
                  <a:pt x="3296882" y="658900"/>
                  <a:pt x="3293794" y="657467"/>
                  <a:pt x="3290780" y="655867"/>
                </a:cubicBezTo>
                <a:cubicBezTo>
                  <a:pt x="3287766" y="654267"/>
                  <a:pt x="3285069" y="652314"/>
                  <a:pt x="3282687" y="650007"/>
                </a:cubicBezTo>
                <a:cubicBezTo>
                  <a:pt x="3280306" y="647700"/>
                  <a:pt x="3278390" y="644947"/>
                  <a:pt x="3276939" y="641747"/>
                </a:cubicBezTo>
                <a:cubicBezTo>
                  <a:pt x="3275488" y="638547"/>
                  <a:pt x="3274762" y="634715"/>
                  <a:pt x="3274762" y="630250"/>
                </a:cubicBezTo>
                <a:cubicBezTo>
                  <a:pt x="3274762" y="626306"/>
                  <a:pt x="3275525" y="622530"/>
                  <a:pt x="3277051" y="618921"/>
                </a:cubicBezTo>
                <a:cubicBezTo>
                  <a:pt x="3278576" y="615312"/>
                  <a:pt x="3280864" y="612149"/>
                  <a:pt x="3283915" y="609433"/>
                </a:cubicBezTo>
                <a:cubicBezTo>
                  <a:pt x="3286966" y="606717"/>
                  <a:pt x="3290780" y="604540"/>
                  <a:pt x="3295356" y="602903"/>
                </a:cubicBezTo>
                <a:cubicBezTo>
                  <a:pt x="3299933" y="601266"/>
                  <a:pt x="3305272" y="600447"/>
                  <a:pt x="3311374" y="600447"/>
                </a:cubicBezTo>
                <a:close/>
                <a:moveTo>
                  <a:pt x="3055166" y="600447"/>
                </a:moveTo>
                <a:cubicBezTo>
                  <a:pt x="3063054" y="600447"/>
                  <a:pt x="3069770" y="601712"/>
                  <a:pt x="3075314" y="604243"/>
                </a:cubicBezTo>
                <a:cubicBezTo>
                  <a:pt x="3080858" y="606773"/>
                  <a:pt x="3085416" y="610177"/>
                  <a:pt x="3088988" y="614456"/>
                </a:cubicBezTo>
                <a:cubicBezTo>
                  <a:pt x="3092559" y="618735"/>
                  <a:pt x="3095182" y="623758"/>
                  <a:pt x="3096857" y="629525"/>
                </a:cubicBezTo>
                <a:cubicBezTo>
                  <a:pt x="3098531" y="635292"/>
                  <a:pt x="3099368" y="641450"/>
                  <a:pt x="3099368" y="647998"/>
                </a:cubicBezTo>
                <a:lnTo>
                  <a:pt x="3099368" y="651347"/>
                </a:lnTo>
                <a:cubicBezTo>
                  <a:pt x="3099368" y="654249"/>
                  <a:pt x="3098639" y="656314"/>
                  <a:pt x="3097182" y="657542"/>
                </a:cubicBezTo>
                <a:cubicBezTo>
                  <a:pt x="3095725" y="658769"/>
                  <a:pt x="3094061" y="659383"/>
                  <a:pt x="3092192" y="659383"/>
                </a:cubicBezTo>
                <a:lnTo>
                  <a:pt x="3026033" y="659383"/>
                </a:lnTo>
                <a:cubicBezTo>
                  <a:pt x="3026033" y="664964"/>
                  <a:pt x="3026594" y="669987"/>
                  <a:pt x="3027716" y="674452"/>
                </a:cubicBezTo>
                <a:cubicBezTo>
                  <a:pt x="3028837" y="678917"/>
                  <a:pt x="3030706" y="682749"/>
                  <a:pt x="3033323" y="685949"/>
                </a:cubicBezTo>
                <a:cubicBezTo>
                  <a:pt x="3035941" y="689149"/>
                  <a:pt x="3039343" y="691605"/>
                  <a:pt x="3043531" y="693316"/>
                </a:cubicBezTo>
                <a:cubicBezTo>
                  <a:pt x="3047718" y="695028"/>
                  <a:pt x="3052840" y="695883"/>
                  <a:pt x="3058897" y="695883"/>
                </a:cubicBezTo>
                <a:cubicBezTo>
                  <a:pt x="3063683" y="695883"/>
                  <a:pt x="3067945" y="695493"/>
                  <a:pt x="3071684" y="694711"/>
                </a:cubicBezTo>
                <a:cubicBezTo>
                  <a:pt x="3075422" y="693930"/>
                  <a:pt x="3078657" y="693056"/>
                  <a:pt x="3081386" y="692088"/>
                </a:cubicBezTo>
                <a:cubicBezTo>
                  <a:pt x="3084116" y="691121"/>
                  <a:pt x="3086359" y="690247"/>
                  <a:pt x="3088117" y="689465"/>
                </a:cubicBezTo>
                <a:cubicBezTo>
                  <a:pt x="3089874" y="688684"/>
                  <a:pt x="3091201" y="688293"/>
                  <a:pt x="3092099" y="688293"/>
                </a:cubicBezTo>
                <a:cubicBezTo>
                  <a:pt x="3092622" y="688293"/>
                  <a:pt x="3093089" y="688423"/>
                  <a:pt x="3093501" y="688684"/>
                </a:cubicBezTo>
                <a:cubicBezTo>
                  <a:pt x="3093911" y="688944"/>
                  <a:pt x="3094229" y="689335"/>
                  <a:pt x="3094453" y="689856"/>
                </a:cubicBezTo>
                <a:cubicBezTo>
                  <a:pt x="3094678" y="690377"/>
                  <a:pt x="3094846" y="691102"/>
                  <a:pt x="3094958" y="692033"/>
                </a:cubicBezTo>
                <a:cubicBezTo>
                  <a:pt x="3095071" y="692963"/>
                  <a:pt x="3095127" y="694098"/>
                  <a:pt x="3095127" y="695437"/>
                </a:cubicBezTo>
                <a:cubicBezTo>
                  <a:pt x="3095127" y="696404"/>
                  <a:pt x="3095089" y="697242"/>
                  <a:pt x="3095015" y="697948"/>
                </a:cubicBezTo>
                <a:cubicBezTo>
                  <a:pt x="3094941" y="698655"/>
                  <a:pt x="3094848" y="699288"/>
                  <a:pt x="3094736" y="699846"/>
                </a:cubicBezTo>
                <a:cubicBezTo>
                  <a:pt x="3094624" y="700404"/>
                  <a:pt x="3094439" y="700906"/>
                  <a:pt x="3094178" y="701353"/>
                </a:cubicBezTo>
                <a:cubicBezTo>
                  <a:pt x="3093918" y="701799"/>
                  <a:pt x="3093583" y="702227"/>
                  <a:pt x="3093173" y="702637"/>
                </a:cubicBezTo>
                <a:cubicBezTo>
                  <a:pt x="3092764" y="703046"/>
                  <a:pt x="3091555" y="703716"/>
                  <a:pt x="3089546" y="704646"/>
                </a:cubicBezTo>
                <a:cubicBezTo>
                  <a:pt x="3087536" y="705576"/>
                  <a:pt x="3084932" y="706487"/>
                  <a:pt x="3081732" y="707380"/>
                </a:cubicBezTo>
                <a:cubicBezTo>
                  <a:pt x="3078532" y="708273"/>
                  <a:pt x="3074830" y="709073"/>
                  <a:pt x="3070626" y="709780"/>
                </a:cubicBezTo>
                <a:cubicBezTo>
                  <a:pt x="3066422" y="710487"/>
                  <a:pt x="3061938" y="710841"/>
                  <a:pt x="3057175" y="710841"/>
                </a:cubicBezTo>
                <a:cubicBezTo>
                  <a:pt x="3048916" y="710841"/>
                  <a:pt x="3041679" y="709687"/>
                  <a:pt x="3035465" y="707380"/>
                </a:cubicBezTo>
                <a:cubicBezTo>
                  <a:pt x="3029252" y="705074"/>
                  <a:pt x="3024024" y="701651"/>
                  <a:pt x="3019782" y="697111"/>
                </a:cubicBezTo>
                <a:cubicBezTo>
                  <a:pt x="3015541" y="692572"/>
                  <a:pt x="3012341" y="686879"/>
                  <a:pt x="3010183" y="680033"/>
                </a:cubicBezTo>
                <a:cubicBezTo>
                  <a:pt x="3008025" y="673187"/>
                  <a:pt x="3006946" y="665225"/>
                  <a:pt x="3006946" y="656146"/>
                </a:cubicBezTo>
                <a:cubicBezTo>
                  <a:pt x="3006946" y="647514"/>
                  <a:pt x="3008062" y="639757"/>
                  <a:pt x="3010295" y="632873"/>
                </a:cubicBezTo>
                <a:cubicBezTo>
                  <a:pt x="3012527" y="625990"/>
                  <a:pt x="3015745" y="620149"/>
                  <a:pt x="3019950" y="615349"/>
                </a:cubicBezTo>
                <a:cubicBezTo>
                  <a:pt x="3024154" y="610549"/>
                  <a:pt x="3029233" y="606866"/>
                  <a:pt x="3035186" y="604298"/>
                </a:cubicBezTo>
                <a:cubicBezTo>
                  <a:pt x="3041139" y="601731"/>
                  <a:pt x="3047799" y="600447"/>
                  <a:pt x="3055166" y="600447"/>
                </a:cubicBezTo>
                <a:close/>
                <a:moveTo>
                  <a:pt x="2769416" y="600447"/>
                </a:moveTo>
                <a:cubicBezTo>
                  <a:pt x="2777304" y="600447"/>
                  <a:pt x="2784020" y="601712"/>
                  <a:pt x="2789564" y="604243"/>
                </a:cubicBezTo>
                <a:cubicBezTo>
                  <a:pt x="2795108" y="606773"/>
                  <a:pt x="2799666" y="610177"/>
                  <a:pt x="2803238" y="614456"/>
                </a:cubicBezTo>
                <a:cubicBezTo>
                  <a:pt x="2806809" y="618735"/>
                  <a:pt x="2809432" y="623758"/>
                  <a:pt x="2811107" y="629525"/>
                </a:cubicBezTo>
                <a:cubicBezTo>
                  <a:pt x="2812781" y="635292"/>
                  <a:pt x="2813618" y="641450"/>
                  <a:pt x="2813618" y="647998"/>
                </a:cubicBezTo>
                <a:lnTo>
                  <a:pt x="2813618" y="651347"/>
                </a:lnTo>
                <a:cubicBezTo>
                  <a:pt x="2813618" y="654249"/>
                  <a:pt x="2812889" y="656314"/>
                  <a:pt x="2811432" y="657542"/>
                </a:cubicBezTo>
                <a:cubicBezTo>
                  <a:pt x="2809975" y="658769"/>
                  <a:pt x="2808311" y="659383"/>
                  <a:pt x="2806442" y="659383"/>
                </a:cubicBezTo>
                <a:lnTo>
                  <a:pt x="2740283" y="659383"/>
                </a:lnTo>
                <a:cubicBezTo>
                  <a:pt x="2740283" y="664964"/>
                  <a:pt x="2740844" y="669987"/>
                  <a:pt x="2741966" y="674452"/>
                </a:cubicBezTo>
                <a:cubicBezTo>
                  <a:pt x="2743087" y="678917"/>
                  <a:pt x="2744956" y="682749"/>
                  <a:pt x="2747573" y="685949"/>
                </a:cubicBezTo>
                <a:cubicBezTo>
                  <a:pt x="2750191" y="689149"/>
                  <a:pt x="2753593" y="691605"/>
                  <a:pt x="2757781" y="693316"/>
                </a:cubicBezTo>
                <a:cubicBezTo>
                  <a:pt x="2761968" y="695028"/>
                  <a:pt x="2767090" y="695883"/>
                  <a:pt x="2773147" y="695883"/>
                </a:cubicBezTo>
                <a:cubicBezTo>
                  <a:pt x="2777933" y="695883"/>
                  <a:pt x="2782195" y="695493"/>
                  <a:pt x="2785934" y="694711"/>
                </a:cubicBezTo>
                <a:cubicBezTo>
                  <a:pt x="2789672" y="693930"/>
                  <a:pt x="2792907" y="693056"/>
                  <a:pt x="2795636" y="692088"/>
                </a:cubicBezTo>
                <a:cubicBezTo>
                  <a:pt x="2798366" y="691121"/>
                  <a:pt x="2800609" y="690247"/>
                  <a:pt x="2802367" y="689465"/>
                </a:cubicBezTo>
                <a:cubicBezTo>
                  <a:pt x="2804124" y="688684"/>
                  <a:pt x="2805451" y="688293"/>
                  <a:pt x="2806349" y="688293"/>
                </a:cubicBezTo>
                <a:cubicBezTo>
                  <a:pt x="2806872" y="688293"/>
                  <a:pt x="2807339" y="688423"/>
                  <a:pt x="2807751" y="688684"/>
                </a:cubicBezTo>
                <a:cubicBezTo>
                  <a:pt x="2808161" y="688944"/>
                  <a:pt x="2808479" y="689335"/>
                  <a:pt x="2808703" y="689856"/>
                </a:cubicBezTo>
                <a:cubicBezTo>
                  <a:pt x="2808928" y="690377"/>
                  <a:pt x="2809096" y="691102"/>
                  <a:pt x="2809208" y="692033"/>
                </a:cubicBezTo>
                <a:cubicBezTo>
                  <a:pt x="2809321" y="692963"/>
                  <a:pt x="2809377" y="694098"/>
                  <a:pt x="2809377" y="695437"/>
                </a:cubicBezTo>
                <a:cubicBezTo>
                  <a:pt x="2809377" y="696404"/>
                  <a:pt x="2809339" y="697242"/>
                  <a:pt x="2809265" y="697948"/>
                </a:cubicBezTo>
                <a:cubicBezTo>
                  <a:pt x="2809191" y="698655"/>
                  <a:pt x="2809098" y="699288"/>
                  <a:pt x="2808986" y="699846"/>
                </a:cubicBezTo>
                <a:cubicBezTo>
                  <a:pt x="2808874" y="700404"/>
                  <a:pt x="2808688" y="700906"/>
                  <a:pt x="2808428" y="701353"/>
                </a:cubicBezTo>
                <a:cubicBezTo>
                  <a:pt x="2808168" y="701799"/>
                  <a:pt x="2807833" y="702227"/>
                  <a:pt x="2807423" y="702637"/>
                </a:cubicBezTo>
                <a:cubicBezTo>
                  <a:pt x="2807014" y="703046"/>
                  <a:pt x="2805805" y="703716"/>
                  <a:pt x="2803796" y="704646"/>
                </a:cubicBezTo>
                <a:cubicBezTo>
                  <a:pt x="2801786" y="705576"/>
                  <a:pt x="2799182" y="706487"/>
                  <a:pt x="2795982" y="707380"/>
                </a:cubicBezTo>
                <a:cubicBezTo>
                  <a:pt x="2792782" y="708273"/>
                  <a:pt x="2789080" y="709073"/>
                  <a:pt x="2784876" y="709780"/>
                </a:cubicBezTo>
                <a:cubicBezTo>
                  <a:pt x="2780672" y="710487"/>
                  <a:pt x="2776188" y="710841"/>
                  <a:pt x="2771426" y="710841"/>
                </a:cubicBezTo>
                <a:cubicBezTo>
                  <a:pt x="2763166" y="710841"/>
                  <a:pt x="2755929" y="709687"/>
                  <a:pt x="2749715" y="707380"/>
                </a:cubicBezTo>
                <a:cubicBezTo>
                  <a:pt x="2743502" y="705074"/>
                  <a:pt x="2738274" y="701651"/>
                  <a:pt x="2734032" y="697111"/>
                </a:cubicBezTo>
                <a:cubicBezTo>
                  <a:pt x="2729791" y="692572"/>
                  <a:pt x="2726591" y="686879"/>
                  <a:pt x="2724433" y="680033"/>
                </a:cubicBezTo>
                <a:cubicBezTo>
                  <a:pt x="2722275" y="673187"/>
                  <a:pt x="2721196" y="665225"/>
                  <a:pt x="2721196" y="656146"/>
                </a:cubicBezTo>
                <a:cubicBezTo>
                  <a:pt x="2721196" y="647514"/>
                  <a:pt x="2722312" y="639757"/>
                  <a:pt x="2724545" y="632873"/>
                </a:cubicBezTo>
                <a:cubicBezTo>
                  <a:pt x="2726777" y="625990"/>
                  <a:pt x="2729995" y="620149"/>
                  <a:pt x="2734200" y="615349"/>
                </a:cubicBezTo>
                <a:cubicBezTo>
                  <a:pt x="2738404" y="610549"/>
                  <a:pt x="2743483" y="606866"/>
                  <a:pt x="2749436" y="604298"/>
                </a:cubicBezTo>
                <a:cubicBezTo>
                  <a:pt x="2755389" y="601731"/>
                  <a:pt x="2762049" y="600447"/>
                  <a:pt x="2769416" y="600447"/>
                </a:cubicBezTo>
                <a:close/>
                <a:moveTo>
                  <a:pt x="2425549" y="600447"/>
                </a:moveTo>
                <a:cubicBezTo>
                  <a:pt x="2428228" y="600447"/>
                  <a:pt x="2430907" y="600671"/>
                  <a:pt x="2433586" y="601117"/>
                </a:cubicBezTo>
                <a:cubicBezTo>
                  <a:pt x="2436264" y="601564"/>
                  <a:pt x="2438683" y="602122"/>
                  <a:pt x="2440841" y="602791"/>
                </a:cubicBezTo>
                <a:cubicBezTo>
                  <a:pt x="2442999" y="603461"/>
                  <a:pt x="2444841" y="604187"/>
                  <a:pt x="2446366" y="604968"/>
                </a:cubicBezTo>
                <a:cubicBezTo>
                  <a:pt x="2447892" y="605749"/>
                  <a:pt x="2449045" y="606438"/>
                  <a:pt x="2449826" y="607033"/>
                </a:cubicBezTo>
                <a:cubicBezTo>
                  <a:pt x="2450608" y="607628"/>
                  <a:pt x="2451129" y="608149"/>
                  <a:pt x="2451389" y="608596"/>
                </a:cubicBezTo>
                <a:cubicBezTo>
                  <a:pt x="2451650" y="609042"/>
                  <a:pt x="2451836" y="609545"/>
                  <a:pt x="2451947" y="610103"/>
                </a:cubicBezTo>
                <a:cubicBezTo>
                  <a:pt x="2452059" y="610661"/>
                  <a:pt x="2452171" y="611349"/>
                  <a:pt x="2452282" y="612168"/>
                </a:cubicBezTo>
                <a:cubicBezTo>
                  <a:pt x="2452394" y="612986"/>
                  <a:pt x="2452450" y="613991"/>
                  <a:pt x="2452450" y="615181"/>
                </a:cubicBezTo>
                <a:cubicBezTo>
                  <a:pt x="2452450" y="616446"/>
                  <a:pt x="2452394" y="617544"/>
                  <a:pt x="2452282" y="618474"/>
                </a:cubicBezTo>
                <a:cubicBezTo>
                  <a:pt x="2452171" y="619404"/>
                  <a:pt x="2451984" y="620167"/>
                  <a:pt x="2451724" y="620762"/>
                </a:cubicBezTo>
                <a:cubicBezTo>
                  <a:pt x="2451464" y="621358"/>
                  <a:pt x="2451148" y="621786"/>
                  <a:pt x="2450775" y="622046"/>
                </a:cubicBezTo>
                <a:cubicBezTo>
                  <a:pt x="2450403" y="622307"/>
                  <a:pt x="2449994" y="622437"/>
                  <a:pt x="2449547" y="622437"/>
                </a:cubicBezTo>
                <a:cubicBezTo>
                  <a:pt x="2448878" y="622437"/>
                  <a:pt x="2447910" y="622027"/>
                  <a:pt x="2446646" y="621209"/>
                </a:cubicBezTo>
                <a:cubicBezTo>
                  <a:pt x="2445380" y="620390"/>
                  <a:pt x="2443743" y="619516"/>
                  <a:pt x="2441734" y="618586"/>
                </a:cubicBezTo>
                <a:cubicBezTo>
                  <a:pt x="2439725" y="617656"/>
                  <a:pt x="2437362" y="616781"/>
                  <a:pt x="2434646" y="615963"/>
                </a:cubicBezTo>
                <a:cubicBezTo>
                  <a:pt x="2431930" y="615144"/>
                  <a:pt x="2428823" y="614735"/>
                  <a:pt x="2425326" y="614735"/>
                </a:cubicBezTo>
                <a:cubicBezTo>
                  <a:pt x="2422200" y="614735"/>
                  <a:pt x="2419447" y="615088"/>
                  <a:pt x="2417066" y="615795"/>
                </a:cubicBezTo>
                <a:cubicBezTo>
                  <a:pt x="2414685" y="616502"/>
                  <a:pt x="2412731" y="617507"/>
                  <a:pt x="2411206" y="618809"/>
                </a:cubicBezTo>
                <a:cubicBezTo>
                  <a:pt x="2409680" y="620111"/>
                  <a:pt x="2408527" y="621655"/>
                  <a:pt x="2407745" y="623441"/>
                </a:cubicBezTo>
                <a:cubicBezTo>
                  <a:pt x="2406964" y="625227"/>
                  <a:pt x="2406574" y="627162"/>
                  <a:pt x="2406574" y="629246"/>
                </a:cubicBezTo>
                <a:cubicBezTo>
                  <a:pt x="2406574" y="632148"/>
                  <a:pt x="2407317" y="634585"/>
                  <a:pt x="2408806" y="636557"/>
                </a:cubicBezTo>
                <a:cubicBezTo>
                  <a:pt x="2410294" y="638529"/>
                  <a:pt x="2412229" y="640259"/>
                  <a:pt x="2414610" y="641747"/>
                </a:cubicBezTo>
                <a:cubicBezTo>
                  <a:pt x="2416991" y="643235"/>
                  <a:pt x="2419708" y="644575"/>
                  <a:pt x="2422758" y="645766"/>
                </a:cubicBezTo>
                <a:cubicBezTo>
                  <a:pt x="2425809" y="646956"/>
                  <a:pt x="2428916" y="648184"/>
                  <a:pt x="2432079" y="649449"/>
                </a:cubicBezTo>
                <a:cubicBezTo>
                  <a:pt x="2435241" y="650714"/>
                  <a:pt x="2438367" y="652128"/>
                  <a:pt x="2441455" y="653691"/>
                </a:cubicBezTo>
                <a:cubicBezTo>
                  <a:pt x="2444543" y="655253"/>
                  <a:pt x="2447278" y="657151"/>
                  <a:pt x="2449659" y="659383"/>
                </a:cubicBezTo>
                <a:cubicBezTo>
                  <a:pt x="2452040" y="661616"/>
                  <a:pt x="2453956" y="664295"/>
                  <a:pt x="2455408" y="667420"/>
                </a:cubicBezTo>
                <a:cubicBezTo>
                  <a:pt x="2456859" y="670545"/>
                  <a:pt x="2457584" y="674266"/>
                  <a:pt x="2457584" y="678582"/>
                </a:cubicBezTo>
                <a:cubicBezTo>
                  <a:pt x="2457584" y="683717"/>
                  <a:pt x="2456635" y="688293"/>
                  <a:pt x="2454738" y="692312"/>
                </a:cubicBezTo>
                <a:cubicBezTo>
                  <a:pt x="2452840" y="696330"/>
                  <a:pt x="2450143" y="699716"/>
                  <a:pt x="2446646" y="702469"/>
                </a:cubicBezTo>
                <a:cubicBezTo>
                  <a:pt x="2443148" y="705222"/>
                  <a:pt x="2438981" y="707306"/>
                  <a:pt x="2434144" y="708720"/>
                </a:cubicBezTo>
                <a:cubicBezTo>
                  <a:pt x="2429307" y="710134"/>
                  <a:pt x="2423986" y="710841"/>
                  <a:pt x="2418182" y="710841"/>
                </a:cubicBezTo>
                <a:cubicBezTo>
                  <a:pt x="2414610" y="710841"/>
                  <a:pt x="2411206" y="710562"/>
                  <a:pt x="2407969" y="710004"/>
                </a:cubicBezTo>
                <a:cubicBezTo>
                  <a:pt x="2404732" y="709445"/>
                  <a:pt x="2401830" y="708738"/>
                  <a:pt x="2399262" y="707883"/>
                </a:cubicBezTo>
                <a:cubicBezTo>
                  <a:pt x="2396695" y="707027"/>
                  <a:pt x="2394518" y="706134"/>
                  <a:pt x="2392733" y="705204"/>
                </a:cubicBezTo>
                <a:cubicBezTo>
                  <a:pt x="2390946" y="704274"/>
                  <a:pt x="2389644" y="703436"/>
                  <a:pt x="2388826" y="702692"/>
                </a:cubicBezTo>
                <a:cubicBezTo>
                  <a:pt x="2388007" y="701948"/>
                  <a:pt x="2387412" y="700906"/>
                  <a:pt x="2387040" y="699567"/>
                </a:cubicBezTo>
                <a:cubicBezTo>
                  <a:pt x="2386668" y="698227"/>
                  <a:pt x="2386481" y="696404"/>
                  <a:pt x="2386481" y="694098"/>
                </a:cubicBezTo>
                <a:cubicBezTo>
                  <a:pt x="2386481" y="692684"/>
                  <a:pt x="2386556" y="691493"/>
                  <a:pt x="2386705" y="690526"/>
                </a:cubicBezTo>
                <a:cubicBezTo>
                  <a:pt x="2386854" y="689558"/>
                  <a:pt x="2387040" y="688777"/>
                  <a:pt x="2387263" y="688182"/>
                </a:cubicBezTo>
                <a:cubicBezTo>
                  <a:pt x="2387486" y="687586"/>
                  <a:pt x="2387803" y="687158"/>
                  <a:pt x="2388212" y="686898"/>
                </a:cubicBezTo>
                <a:cubicBezTo>
                  <a:pt x="2388621" y="686637"/>
                  <a:pt x="2389086" y="686507"/>
                  <a:pt x="2389607" y="686507"/>
                </a:cubicBezTo>
                <a:cubicBezTo>
                  <a:pt x="2390425" y="686507"/>
                  <a:pt x="2391635" y="687010"/>
                  <a:pt x="2393235" y="688014"/>
                </a:cubicBezTo>
                <a:cubicBezTo>
                  <a:pt x="2394834" y="689019"/>
                  <a:pt x="2396807" y="690116"/>
                  <a:pt x="2399150" y="691307"/>
                </a:cubicBezTo>
                <a:cubicBezTo>
                  <a:pt x="2401495" y="692498"/>
                  <a:pt x="2404266" y="693595"/>
                  <a:pt x="2407466" y="694600"/>
                </a:cubicBezTo>
                <a:cubicBezTo>
                  <a:pt x="2410666" y="695604"/>
                  <a:pt x="2414350" y="696107"/>
                  <a:pt x="2418517" y="696107"/>
                </a:cubicBezTo>
                <a:cubicBezTo>
                  <a:pt x="2421642" y="696107"/>
                  <a:pt x="2424470" y="695772"/>
                  <a:pt x="2427000" y="695102"/>
                </a:cubicBezTo>
                <a:cubicBezTo>
                  <a:pt x="2429530" y="694432"/>
                  <a:pt x="2431725" y="693446"/>
                  <a:pt x="2433586" y="692144"/>
                </a:cubicBezTo>
                <a:cubicBezTo>
                  <a:pt x="2435446" y="690842"/>
                  <a:pt x="2436879" y="689186"/>
                  <a:pt x="2437883" y="687177"/>
                </a:cubicBezTo>
                <a:cubicBezTo>
                  <a:pt x="2438888" y="685168"/>
                  <a:pt x="2439390" y="682787"/>
                  <a:pt x="2439390" y="680033"/>
                </a:cubicBezTo>
                <a:cubicBezTo>
                  <a:pt x="2439390" y="677206"/>
                  <a:pt x="2438664" y="674824"/>
                  <a:pt x="2437214" y="672890"/>
                </a:cubicBezTo>
                <a:cubicBezTo>
                  <a:pt x="2435762" y="670955"/>
                  <a:pt x="2433846" y="669243"/>
                  <a:pt x="2431465" y="667755"/>
                </a:cubicBezTo>
                <a:cubicBezTo>
                  <a:pt x="2429084" y="666267"/>
                  <a:pt x="2426405" y="664946"/>
                  <a:pt x="2423428" y="663792"/>
                </a:cubicBezTo>
                <a:cubicBezTo>
                  <a:pt x="2420452" y="662639"/>
                  <a:pt x="2417382" y="661430"/>
                  <a:pt x="2414220" y="660165"/>
                </a:cubicBezTo>
                <a:cubicBezTo>
                  <a:pt x="2411057" y="658900"/>
                  <a:pt x="2407969" y="657467"/>
                  <a:pt x="2404955" y="655867"/>
                </a:cubicBezTo>
                <a:cubicBezTo>
                  <a:pt x="2401941" y="654267"/>
                  <a:pt x="2399244" y="652314"/>
                  <a:pt x="2396863" y="650007"/>
                </a:cubicBezTo>
                <a:cubicBezTo>
                  <a:pt x="2394481" y="647700"/>
                  <a:pt x="2392565" y="644947"/>
                  <a:pt x="2391114" y="641747"/>
                </a:cubicBezTo>
                <a:cubicBezTo>
                  <a:pt x="2389663" y="638547"/>
                  <a:pt x="2388937" y="634715"/>
                  <a:pt x="2388937" y="630250"/>
                </a:cubicBezTo>
                <a:cubicBezTo>
                  <a:pt x="2388937" y="626306"/>
                  <a:pt x="2389700" y="622530"/>
                  <a:pt x="2391225" y="618921"/>
                </a:cubicBezTo>
                <a:cubicBezTo>
                  <a:pt x="2392751" y="615312"/>
                  <a:pt x="2395039" y="612149"/>
                  <a:pt x="2398090" y="609433"/>
                </a:cubicBezTo>
                <a:cubicBezTo>
                  <a:pt x="2401141" y="606717"/>
                  <a:pt x="2404955" y="604540"/>
                  <a:pt x="2409531" y="602903"/>
                </a:cubicBezTo>
                <a:cubicBezTo>
                  <a:pt x="2414108" y="601266"/>
                  <a:pt x="2419447" y="600447"/>
                  <a:pt x="2425549" y="600447"/>
                </a:cubicBezTo>
                <a:close/>
                <a:moveTo>
                  <a:pt x="2121716" y="600447"/>
                </a:moveTo>
                <a:cubicBezTo>
                  <a:pt x="2129604" y="600447"/>
                  <a:pt x="2136320" y="601712"/>
                  <a:pt x="2141864" y="604243"/>
                </a:cubicBezTo>
                <a:cubicBezTo>
                  <a:pt x="2147408" y="606773"/>
                  <a:pt x="2151966" y="610177"/>
                  <a:pt x="2155538" y="614456"/>
                </a:cubicBezTo>
                <a:cubicBezTo>
                  <a:pt x="2159109" y="618735"/>
                  <a:pt x="2161732" y="623758"/>
                  <a:pt x="2163407" y="629525"/>
                </a:cubicBezTo>
                <a:cubicBezTo>
                  <a:pt x="2165081" y="635292"/>
                  <a:pt x="2165918" y="641450"/>
                  <a:pt x="2165918" y="647998"/>
                </a:cubicBezTo>
                <a:lnTo>
                  <a:pt x="2165918" y="651347"/>
                </a:lnTo>
                <a:cubicBezTo>
                  <a:pt x="2165918" y="654249"/>
                  <a:pt x="2165189" y="656314"/>
                  <a:pt x="2163732" y="657542"/>
                </a:cubicBezTo>
                <a:cubicBezTo>
                  <a:pt x="2162275" y="658769"/>
                  <a:pt x="2160611" y="659383"/>
                  <a:pt x="2158742" y="659383"/>
                </a:cubicBezTo>
                <a:lnTo>
                  <a:pt x="2092583" y="659383"/>
                </a:lnTo>
                <a:cubicBezTo>
                  <a:pt x="2092583" y="664964"/>
                  <a:pt x="2093144" y="669987"/>
                  <a:pt x="2094266" y="674452"/>
                </a:cubicBezTo>
                <a:cubicBezTo>
                  <a:pt x="2095387" y="678917"/>
                  <a:pt x="2097256" y="682749"/>
                  <a:pt x="2099873" y="685949"/>
                </a:cubicBezTo>
                <a:cubicBezTo>
                  <a:pt x="2102491" y="689149"/>
                  <a:pt x="2105893" y="691605"/>
                  <a:pt x="2110081" y="693316"/>
                </a:cubicBezTo>
                <a:cubicBezTo>
                  <a:pt x="2114268" y="695028"/>
                  <a:pt x="2119390" y="695883"/>
                  <a:pt x="2125447" y="695883"/>
                </a:cubicBezTo>
                <a:cubicBezTo>
                  <a:pt x="2130233" y="695883"/>
                  <a:pt x="2134495" y="695493"/>
                  <a:pt x="2138234" y="694711"/>
                </a:cubicBezTo>
                <a:cubicBezTo>
                  <a:pt x="2141972" y="693930"/>
                  <a:pt x="2145207" y="693056"/>
                  <a:pt x="2147936" y="692088"/>
                </a:cubicBezTo>
                <a:cubicBezTo>
                  <a:pt x="2150666" y="691121"/>
                  <a:pt x="2152909" y="690247"/>
                  <a:pt x="2154667" y="689465"/>
                </a:cubicBezTo>
                <a:cubicBezTo>
                  <a:pt x="2156424" y="688684"/>
                  <a:pt x="2157751" y="688293"/>
                  <a:pt x="2158649" y="688293"/>
                </a:cubicBezTo>
                <a:cubicBezTo>
                  <a:pt x="2159172" y="688293"/>
                  <a:pt x="2159639" y="688423"/>
                  <a:pt x="2160051" y="688684"/>
                </a:cubicBezTo>
                <a:cubicBezTo>
                  <a:pt x="2160461" y="688944"/>
                  <a:pt x="2160779" y="689335"/>
                  <a:pt x="2161003" y="689856"/>
                </a:cubicBezTo>
                <a:cubicBezTo>
                  <a:pt x="2161228" y="690377"/>
                  <a:pt x="2161396" y="691102"/>
                  <a:pt x="2161509" y="692033"/>
                </a:cubicBezTo>
                <a:cubicBezTo>
                  <a:pt x="2161621" y="692963"/>
                  <a:pt x="2161677" y="694098"/>
                  <a:pt x="2161677" y="695437"/>
                </a:cubicBezTo>
                <a:cubicBezTo>
                  <a:pt x="2161677" y="696404"/>
                  <a:pt x="2161639" y="697242"/>
                  <a:pt x="2161565" y="697948"/>
                </a:cubicBezTo>
                <a:cubicBezTo>
                  <a:pt x="2161491" y="698655"/>
                  <a:pt x="2161398" y="699288"/>
                  <a:pt x="2161286" y="699846"/>
                </a:cubicBezTo>
                <a:cubicBezTo>
                  <a:pt x="2161174" y="700404"/>
                  <a:pt x="2160989" y="700906"/>
                  <a:pt x="2160728" y="701353"/>
                </a:cubicBezTo>
                <a:cubicBezTo>
                  <a:pt x="2160468" y="701799"/>
                  <a:pt x="2160133" y="702227"/>
                  <a:pt x="2159723" y="702637"/>
                </a:cubicBezTo>
                <a:cubicBezTo>
                  <a:pt x="2159314" y="703046"/>
                  <a:pt x="2158105" y="703716"/>
                  <a:pt x="2156096" y="704646"/>
                </a:cubicBezTo>
                <a:cubicBezTo>
                  <a:pt x="2154086" y="705576"/>
                  <a:pt x="2151482" y="706487"/>
                  <a:pt x="2148282" y="707380"/>
                </a:cubicBezTo>
                <a:cubicBezTo>
                  <a:pt x="2145082" y="708273"/>
                  <a:pt x="2141380" y="709073"/>
                  <a:pt x="2137176" y="709780"/>
                </a:cubicBezTo>
                <a:cubicBezTo>
                  <a:pt x="2132972" y="710487"/>
                  <a:pt x="2128488" y="710841"/>
                  <a:pt x="2123725" y="710841"/>
                </a:cubicBezTo>
                <a:cubicBezTo>
                  <a:pt x="2115466" y="710841"/>
                  <a:pt x="2108229" y="709687"/>
                  <a:pt x="2102015" y="707380"/>
                </a:cubicBezTo>
                <a:cubicBezTo>
                  <a:pt x="2095802" y="705074"/>
                  <a:pt x="2090574" y="701651"/>
                  <a:pt x="2086332" y="697111"/>
                </a:cubicBezTo>
                <a:cubicBezTo>
                  <a:pt x="2082091" y="692572"/>
                  <a:pt x="2078891" y="686879"/>
                  <a:pt x="2076733" y="680033"/>
                </a:cubicBezTo>
                <a:cubicBezTo>
                  <a:pt x="2074575" y="673187"/>
                  <a:pt x="2073496" y="665225"/>
                  <a:pt x="2073496" y="656146"/>
                </a:cubicBezTo>
                <a:cubicBezTo>
                  <a:pt x="2073496" y="647514"/>
                  <a:pt x="2074612" y="639757"/>
                  <a:pt x="2076845" y="632873"/>
                </a:cubicBezTo>
                <a:cubicBezTo>
                  <a:pt x="2079077" y="625990"/>
                  <a:pt x="2082295" y="620149"/>
                  <a:pt x="2086500" y="615349"/>
                </a:cubicBezTo>
                <a:cubicBezTo>
                  <a:pt x="2090704" y="610549"/>
                  <a:pt x="2095783" y="606866"/>
                  <a:pt x="2101736" y="604298"/>
                </a:cubicBezTo>
                <a:cubicBezTo>
                  <a:pt x="2107689" y="601731"/>
                  <a:pt x="2114349" y="600447"/>
                  <a:pt x="2121716" y="600447"/>
                </a:cubicBezTo>
                <a:close/>
                <a:moveTo>
                  <a:pt x="2006933" y="600447"/>
                </a:moveTo>
                <a:cubicBezTo>
                  <a:pt x="2013630" y="600447"/>
                  <a:pt x="2019267" y="601582"/>
                  <a:pt x="2023843" y="603852"/>
                </a:cubicBezTo>
                <a:cubicBezTo>
                  <a:pt x="2028420" y="606121"/>
                  <a:pt x="2032122" y="609154"/>
                  <a:pt x="2034950" y="612949"/>
                </a:cubicBezTo>
                <a:cubicBezTo>
                  <a:pt x="2037777" y="616744"/>
                  <a:pt x="2039805" y="621190"/>
                  <a:pt x="2041033" y="626288"/>
                </a:cubicBezTo>
                <a:cubicBezTo>
                  <a:pt x="2042261" y="631385"/>
                  <a:pt x="2042875" y="637506"/>
                  <a:pt x="2042875" y="644649"/>
                </a:cubicBezTo>
                <a:lnTo>
                  <a:pt x="2042875" y="705929"/>
                </a:lnTo>
                <a:cubicBezTo>
                  <a:pt x="2042875" y="706525"/>
                  <a:pt x="2042726" y="707027"/>
                  <a:pt x="2042428" y="707436"/>
                </a:cubicBezTo>
                <a:cubicBezTo>
                  <a:pt x="2042130" y="707846"/>
                  <a:pt x="2041647" y="708199"/>
                  <a:pt x="2040977" y="708497"/>
                </a:cubicBezTo>
                <a:cubicBezTo>
                  <a:pt x="2040307" y="708794"/>
                  <a:pt x="2039377" y="709018"/>
                  <a:pt x="2038187" y="709166"/>
                </a:cubicBezTo>
                <a:cubicBezTo>
                  <a:pt x="2036996" y="709315"/>
                  <a:pt x="2035508" y="709390"/>
                  <a:pt x="2033722" y="709390"/>
                </a:cubicBezTo>
                <a:cubicBezTo>
                  <a:pt x="2031861" y="709390"/>
                  <a:pt x="2030336" y="709315"/>
                  <a:pt x="2029145" y="709166"/>
                </a:cubicBezTo>
                <a:cubicBezTo>
                  <a:pt x="2027955" y="709018"/>
                  <a:pt x="2027025" y="708794"/>
                  <a:pt x="2026355" y="708497"/>
                </a:cubicBezTo>
                <a:cubicBezTo>
                  <a:pt x="2025685" y="708199"/>
                  <a:pt x="2025201" y="707846"/>
                  <a:pt x="2024904" y="707436"/>
                </a:cubicBezTo>
                <a:cubicBezTo>
                  <a:pt x="2024606" y="707027"/>
                  <a:pt x="2024457" y="706525"/>
                  <a:pt x="2024457" y="705929"/>
                </a:cubicBezTo>
                <a:lnTo>
                  <a:pt x="2024457" y="647105"/>
                </a:lnTo>
                <a:cubicBezTo>
                  <a:pt x="2024457" y="641375"/>
                  <a:pt x="2024011" y="636761"/>
                  <a:pt x="2023118" y="633264"/>
                </a:cubicBezTo>
                <a:cubicBezTo>
                  <a:pt x="2022225" y="629767"/>
                  <a:pt x="2020922" y="626753"/>
                  <a:pt x="2019211" y="624223"/>
                </a:cubicBezTo>
                <a:cubicBezTo>
                  <a:pt x="2017500" y="621693"/>
                  <a:pt x="2015286" y="619758"/>
                  <a:pt x="2012570" y="618418"/>
                </a:cubicBezTo>
                <a:cubicBezTo>
                  <a:pt x="2009853" y="617079"/>
                  <a:pt x="2006709" y="616409"/>
                  <a:pt x="2003138" y="616409"/>
                </a:cubicBezTo>
                <a:cubicBezTo>
                  <a:pt x="1998524" y="616409"/>
                  <a:pt x="1993910" y="618046"/>
                  <a:pt x="1989296" y="621321"/>
                </a:cubicBezTo>
                <a:cubicBezTo>
                  <a:pt x="1984683" y="624595"/>
                  <a:pt x="1979846" y="629394"/>
                  <a:pt x="1974786" y="635720"/>
                </a:cubicBezTo>
                <a:lnTo>
                  <a:pt x="1974786" y="705929"/>
                </a:lnTo>
                <a:cubicBezTo>
                  <a:pt x="1974786" y="706525"/>
                  <a:pt x="1974637" y="707027"/>
                  <a:pt x="1974339" y="707436"/>
                </a:cubicBezTo>
                <a:cubicBezTo>
                  <a:pt x="1974042" y="707846"/>
                  <a:pt x="1973558" y="708199"/>
                  <a:pt x="1972888" y="708497"/>
                </a:cubicBezTo>
                <a:cubicBezTo>
                  <a:pt x="1972219" y="708794"/>
                  <a:pt x="1971288" y="709018"/>
                  <a:pt x="1970098" y="709166"/>
                </a:cubicBezTo>
                <a:cubicBezTo>
                  <a:pt x="1968907" y="709315"/>
                  <a:pt x="1967382" y="709390"/>
                  <a:pt x="1965521" y="709390"/>
                </a:cubicBezTo>
                <a:cubicBezTo>
                  <a:pt x="1963735" y="709390"/>
                  <a:pt x="1962247" y="709315"/>
                  <a:pt x="1961056" y="709166"/>
                </a:cubicBezTo>
                <a:cubicBezTo>
                  <a:pt x="1959866" y="709018"/>
                  <a:pt x="1958917" y="708794"/>
                  <a:pt x="1958210" y="708497"/>
                </a:cubicBezTo>
                <a:cubicBezTo>
                  <a:pt x="1957503" y="708199"/>
                  <a:pt x="1957019" y="707846"/>
                  <a:pt x="1956759" y="707436"/>
                </a:cubicBezTo>
                <a:cubicBezTo>
                  <a:pt x="1956498" y="707027"/>
                  <a:pt x="1956368" y="706525"/>
                  <a:pt x="1956368" y="705929"/>
                </a:cubicBezTo>
                <a:lnTo>
                  <a:pt x="1956368" y="605470"/>
                </a:lnTo>
                <a:cubicBezTo>
                  <a:pt x="1956368" y="604875"/>
                  <a:pt x="1956480" y="604373"/>
                  <a:pt x="1956703" y="603963"/>
                </a:cubicBezTo>
                <a:cubicBezTo>
                  <a:pt x="1956926" y="603554"/>
                  <a:pt x="1957373" y="603182"/>
                  <a:pt x="1958043" y="602847"/>
                </a:cubicBezTo>
                <a:cubicBezTo>
                  <a:pt x="1958712" y="602512"/>
                  <a:pt x="1959568" y="602289"/>
                  <a:pt x="1960610" y="602178"/>
                </a:cubicBezTo>
                <a:cubicBezTo>
                  <a:pt x="1961652" y="602066"/>
                  <a:pt x="1963028" y="602010"/>
                  <a:pt x="1964740" y="602010"/>
                </a:cubicBezTo>
                <a:cubicBezTo>
                  <a:pt x="1966377" y="602010"/>
                  <a:pt x="1967735" y="602066"/>
                  <a:pt x="1968814" y="602178"/>
                </a:cubicBezTo>
                <a:cubicBezTo>
                  <a:pt x="1969893" y="602289"/>
                  <a:pt x="1970730" y="602512"/>
                  <a:pt x="1971325" y="602847"/>
                </a:cubicBezTo>
                <a:cubicBezTo>
                  <a:pt x="1971921" y="603182"/>
                  <a:pt x="1972349" y="603554"/>
                  <a:pt x="1972609" y="603963"/>
                </a:cubicBezTo>
                <a:cubicBezTo>
                  <a:pt x="1972870" y="604373"/>
                  <a:pt x="1973000" y="604875"/>
                  <a:pt x="1973000" y="605470"/>
                </a:cubicBezTo>
                <a:lnTo>
                  <a:pt x="1973000" y="618753"/>
                </a:lnTo>
                <a:cubicBezTo>
                  <a:pt x="1978655" y="612428"/>
                  <a:pt x="1984292" y="607796"/>
                  <a:pt x="1989911" y="604856"/>
                </a:cubicBezTo>
                <a:cubicBezTo>
                  <a:pt x="1995529" y="601917"/>
                  <a:pt x="2001203" y="600447"/>
                  <a:pt x="2006933" y="600447"/>
                </a:cubicBezTo>
                <a:close/>
                <a:moveTo>
                  <a:pt x="1883591" y="600447"/>
                </a:moveTo>
                <a:cubicBezTo>
                  <a:pt x="1891479" y="600447"/>
                  <a:pt x="1898195" y="601712"/>
                  <a:pt x="1903739" y="604243"/>
                </a:cubicBezTo>
                <a:cubicBezTo>
                  <a:pt x="1909283" y="606773"/>
                  <a:pt x="1913841" y="610177"/>
                  <a:pt x="1917413" y="614456"/>
                </a:cubicBezTo>
                <a:cubicBezTo>
                  <a:pt x="1920984" y="618735"/>
                  <a:pt x="1923608" y="623758"/>
                  <a:pt x="1925282" y="629525"/>
                </a:cubicBezTo>
                <a:cubicBezTo>
                  <a:pt x="1926956" y="635292"/>
                  <a:pt x="1927793" y="641450"/>
                  <a:pt x="1927793" y="647998"/>
                </a:cubicBezTo>
                <a:lnTo>
                  <a:pt x="1927793" y="651347"/>
                </a:lnTo>
                <a:cubicBezTo>
                  <a:pt x="1927793" y="654249"/>
                  <a:pt x="1927065" y="656314"/>
                  <a:pt x="1925607" y="657542"/>
                </a:cubicBezTo>
                <a:cubicBezTo>
                  <a:pt x="1924150" y="658769"/>
                  <a:pt x="1922486" y="659383"/>
                  <a:pt x="1920616" y="659383"/>
                </a:cubicBezTo>
                <a:lnTo>
                  <a:pt x="1854458" y="659383"/>
                </a:lnTo>
                <a:cubicBezTo>
                  <a:pt x="1854458" y="664964"/>
                  <a:pt x="1855019" y="669987"/>
                  <a:pt x="1856140" y="674452"/>
                </a:cubicBezTo>
                <a:cubicBezTo>
                  <a:pt x="1857262" y="678917"/>
                  <a:pt x="1859131" y="682749"/>
                  <a:pt x="1861749" y="685949"/>
                </a:cubicBezTo>
                <a:cubicBezTo>
                  <a:pt x="1864366" y="689149"/>
                  <a:pt x="1867768" y="691605"/>
                  <a:pt x="1871956" y="693316"/>
                </a:cubicBezTo>
                <a:cubicBezTo>
                  <a:pt x="1876143" y="695028"/>
                  <a:pt x="1881265" y="695883"/>
                  <a:pt x="1887322" y="695883"/>
                </a:cubicBezTo>
                <a:cubicBezTo>
                  <a:pt x="1892108" y="695883"/>
                  <a:pt x="1896370" y="695493"/>
                  <a:pt x="1900109" y="694711"/>
                </a:cubicBezTo>
                <a:cubicBezTo>
                  <a:pt x="1903847" y="693930"/>
                  <a:pt x="1907081" y="693056"/>
                  <a:pt x="1909811" y="692088"/>
                </a:cubicBezTo>
                <a:cubicBezTo>
                  <a:pt x="1912540" y="691121"/>
                  <a:pt x="1914784" y="690247"/>
                  <a:pt x="1916541" y="689465"/>
                </a:cubicBezTo>
                <a:cubicBezTo>
                  <a:pt x="1918299" y="688684"/>
                  <a:pt x="1919626" y="688293"/>
                  <a:pt x="1920524" y="688293"/>
                </a:cubicBezTo>
                <a:cubicBezTo>
                  <a:pt x="1921047" y="688293"/>
                  <a:pt x="1921514" y="688423"/>
                  <a:pt x="1921925" y="688684"/>
                </a:cubicBezTo>
                <a:cubicBezTo>
                  <a:pt x="1922336" y="688944"/>
                  <a:pt x="1922654" y="689335"/>
                  <a:pt x="1922878" y="689856"/>
                </a:cubicBezTo>
                <a:cubicBezTo>
                  <a:pt x="1923103" y="690377"/>
                  <a:pt x="1923271" y="691102"/>
                  <a:pt x="1923383" y="692033"/>
                </a:cubicBezTo>
                <a:cubicBezTo>
                  <a:pt x="1923496" y="692963"/>
                  <a:pt x="1923552" y="694098"/>
                  <a:pt x="1923552" y="695437"/>
                </a:cubicBezTo>
                <a:cubicBezTo>
                  <a:pt x="1923552" y="696404"/>
                  <a:pt x="1923515" y="697242"/>
                  <a:pt x="1923440" y="697948"/>
                </a:cubicBezTo>
                <a:cubicBezTo>
                  <a:pt x="1923366" y="698655"/>
                  <a:pt x="1923273" y="699288"/>
                  <a:pt x="1923161" y="699846"/>
                </a:cubicBezTo>
                <a:cubicBezTo>
                  <a:pt x="1923050" y="700404"/>
                  <a:pt x="1922863" y="700906"/>
                  <a:pt x="1922603" y="701353"/>
                </a:cubicBezTo>
                <a:cubicBezTo>
                  <a:pt x="1922342" y="701799"/>
                  <a:pt x="1922008" y="702227"/>
                  <a:pt x="1921598" y="702637"/>
                </a:cubicBezTo>
                <a:cubicBezTo>
                  <a:pt x="1921189" y="703046"/>
                  <a:pt x="1919980" y="703716"/>
                  <a:pt x="1917971" y="704646"/>
                </a:cubicBezTo>
                <a:cubicBezTo>
                  <a:pt x="1915961" y="705576"/>
                  <a:pt x="1913357" y="706487"/>
                  <a:pt x="1910157" y="707380"/>
                </a:cubicBezTo>
                <a:cubicBezTo>
                  <a:pt x="1906957" y="708273"/>
                  <a:pt x="1903255" y="709073"/>
                  <a:pt x="1899051" y="709780"/>
                </a:cubicBezTo>
                <a:cubicBezTo>
                  <a:pt x="1894846" y="710487"/>
                  <a:pt x="1890363" y="710841"/>
                  <a:pt x="1885600" y="710841"/>
                </a:cubicBezTo>
                <a:cubicBezTo>
                  <a:pt x="1877341" y="710841"/>
                  <a:pt x="1870104" y="709687"/>
                  <a:pt x="1863890" y="707380"/>
                </a:cubicBezTo>
                <a:cubicBezTo>
                  <a:pt x="1857677" y="705074"/>
                  <a:pt x="1852449" y="701651"/>
                  <a:pt x="1848208" y="697111"/>
                </a:cubicBezTo>
                <a:cubicBezTo>
                  <a:pt x="1843966" y="692572"/>
                  <a:pt x="1840766" y="686879"/>
                  <a:pt x="1838608" y="680033"/>
                </a:cubicBezTo>
                <a:cubicBezTo>
                  <a:pt x="1836450" y="673187"/>
                  <a:pt x="1835371" y="665225"/>
                  <a:pt x="1835371" y="656146"/>
                </a:cubicBezTo>
                <a:cubicBezTo>
                  <a:pt x="1835371" y="647514"/>
                  <a:pt x="1836487" y="639757"/>
                  <a:pt x="1838720" y="632873"/>
                </a:cubicBezTo>
                <a:cubicBezTo>
                  <a:pt x="1840952" y="625990"/>
                  <a:pt x="1844170" y="620149"/>
                  <a:pt x="1848375" y="615349"/>
                </a:cubicBezTo>
                <a:cubicBezTo>
                  <a:pt x="1852579" y="610549"/>
                  <a:pt x="1857658" y="606866"/>
                  <a:pt x="1863611" y="604298"/>
                </a:cubicBezTo>
                <a:cubicBezTo>
                  <a:pt x="1869564" y="601731"/>
                  <a:pt x="1876224" y="600447"/>
                  <a:pt x="1883591" y="600447"/>
                </a:cubicBezTo>
                <a:close/>
                <a:moveTo>
                  <a:pt x="1606883" y="600447"/>
                </a:moveTo>
                <a:cubicBezTo>
                  <a:pt x="1613580" y="600447"/>
                  <a:pt x="1619217" y="601582"/>
                  <a:pt x="1623793" y="603852"/>
                </a:cubicBezTo>
                <a:cubicBezTo>
                  <a:pt x="1628370" y="606121"/>
                  <a:pt x="1632072" y="609154"/>
                  <a:pt x="1634900" y="612949"/>
                </a:cubicBezTo>
                <a:cubicBezTo>
                  <a:pt x="1637727" y="616744"/>
                  <a:pt x="1639755" y="621190"/>
                  <a:pt x="1640983" y="626288"/>
                </a:cubicBezTo>
                <a:cubicBezTo>
                  <a:pt x="1642211" y="631385"/>
                  <a:pt x="1642825" y="637506"/>
                  <a:pt x="1642825" y="644649"/>
                </a:cubicBezTo>
                <a:lnTo>
                  <a:pt x="1642825" y="705929"/>
                </a:lnTo>
                <a:cubicBezTo>
                  <a:pt x="1642825" y="706525"/>
                  <a:pt x="1642676" y="707027"/>
                  <a:pt x="1642378" y="707436"/>
                </a:cubicBezTo>
                <a:cubicBezTo>
                  <a:pt x="1642081" y="707846"/>
                  <a:pt x="1641597" y="708199"/>
                  <a:pt x="1640927" y="708497"/>
                </a:cubicBezTo>
                <a:cubicBezTo>
                  <a:pt x="1640257" y="708794"/>
                  <a:pt x="1639327" y="709018"/>
                  <a:pt x="1638137" y="709166"/>
                </a:cubicBezTo>
                <a:cubicBezTo>
                  <a:pt x="1636946" y="709315"/>
                  <a:pt x="1635458" y="709390"/>
                  <a:pt x="1633672" y="709390"/>
                </a:cubicBezTo>
                <a:cubicBezTo>
                  <a:pt x="1631811" y="709390"/>
                  <a:pt x="1630286" y="709315"/>
                  <a:pt x="1629095" y="709166"/>
                </a:cubicBezTo>
                <a:cubicBezTo>
                  <a:pt x="1627905" y="709018"/>
                  <a:pt x="1626974" y="708794"/>
                  <a:pt x="1626305" y="708497"/>
                </a:cubicBezTo>
                <a:cubicBezTo>
                  <a:pt x="1625635" y="708199"/>
                  <a:pt x="1625151" y="707846"/>
                  <a:pt x="1624854" y="707436"/>
                </a:cubicBezTo>
                <a:cubicBezTo>
                  <a:pt x="1624556" y="707027"/>
                  <a:pt x="1624407" y="706525"/>
                  <a:pt x="1624407" y="705929"/>
                </a:cubicBezTo>
                <a:lnTo>
                  <a:pt x="1624407" y="647105"/>
                </a:lnTo>
                <a:cubicBezTo>
                  <a:pt x="1624407" y="641375"/>
                  <a:pt x="1623961" y="636761"/>
                  <a:pt x="1623068" y="633264"/>
                </a:cubicBezTo>
                <a:cubicBezTo>
                  <a:pt x="1622175" y="629767"/>
                  <a:pt x="1620872" y="626753"/>
                  <a:pt x="1619161" y="624223"/>
                </a:cubicBezTo>
                <a:cubicBezTo>
                  <a:pt x="1617449" y="621693"/>
                  <a:pt x="1615236" y="619758"/>
                  <a:pt x="1612519" y="618418"/>
                </a:cubicBezTo>
                <a:cubicBezTo>
                  <a:pt x="1609803" y="617079"/>
                  <a:pt x="1606660" y="616409"/>
                  <a:pt x="1603088" y="616409"/>
                </a:cubicBezTo>
                <a:cubicBezTo>
                  <a:pt x="1598474" y="616409"/>
                  <a:pt x="1593860" y="618046"/>
                  <a:pt x="1589247" y="621321"/>
                </a:cubicBezTo>
                <a:cubicBezTo>
                  <a:pt x="1584633" y="624595"/>
                  <a:pt x="1579796" y="629394"/>
                  <a:pt x="1574736" y="635720"/>
                </a:cubicBezTo>
                <a:lnTo>
                  <a:pt x="1574736" y="705929"/>
                </a:lnTo>
                <a:cubicBezTo>
                  <a:pt x="1574736" y="706525"/>
                  <a:pt x="1574587" y="707027"/>
                  <a:pt x="1574289" y="707436"/>
                </a:cubicBezTo>
                <a:cubicBezTo>
                  <a:pt x="1573992" y="707846"/>
                  <a:pt x="1573508" y="708199"/>
                  <a:pt x="1572838" y="708497"/>
                </a:cubicBezTo>
                <a:cubicBezTo>
                  <a:pt x="1572168" y="708794"/>
                  <a:pt x="1571238" y="709018"/>
                  <a:pt x="1570048" y="709166"/>
                </a:cubicBezTo>
                <a:cubicBezTo>
                  <a:pt x="1568857" y="709315"/>
                  <a:pt x="1567332" y="709390"/>
                  <a:pt x="1565471" y="709390"/>
                </a:cubicBezTo>
                <a:cubicBezTo>
                  <a:pt x="1563685" y="709390"/>
                  <a:pt x="1562197" y="709315"/>
                  <a:pt x="1561006" y="709166"/>
                </a:cubicBezTo>
                <a:cubicBezTo>
                  <a:pt x="1559816" y="709018"/>
                  <a:pt x="1558867" y="708794"/>
                  <a:pt x="1558160" y="708497"/>
                </a:cubicBezTo>
                <a:cubicBezTo>
                  <a:pt x="1557453" y="708199"/>
                  <a:pt x="1556970" y="707846"/>
                  <a:pt x="1556709" y="707436"/>
                </a:cubicBezTo>
                <a:cubicBezTo>
                  <a:pt x="1556448" y="707027"/>
                  <a:pt x="1556318" y="706525"/>
                  <a:pt x="1556318" y="705929"/>
                </a:cubicBezTo>
                <a:lnTo>
                  <a:pt x="1556318" y="605470"/>
                </a:lnTo>
                <a:cubicBezTo>
                  <a:pt x="1556318" y="604875"/>
                  <a:pt x="1556430" y="604373"/>
                  <a:pt x="1556653" y="603963"/>
                </a:cubicBezTo>
                <a:cubicBezTo>
                  <a:pt x="1556877" y="603554"/>
                  <a:pt x="1557323" y="603182"/>
                  <a:pt x="1557993" y="602847"/>
                </a:cubicBezTo>
                <a:cubicBezTo>
                  <a:pt x="1558662" y="602512"/>
                  <a:pt x="1559518" y="602289"/>
                  <a:pt x="1560560" y="602178"/>
                </a:cubicBezTo>
                <a:cubicBezTo>
                  <a:pt x="1561602" y="602066"/>
                  <a:pt x="1562978" y="602010"/>
                  <a:pt x="1564690" y="602010"/>
                </a:cubicBezTo>
                <a:cubicBezTo>
                  <a:pt x="1566327" y="602010"/>
                  <a:pt x="1567685" y="602066"/>
                  <a:pt x="1568764" y="602178"/>
                </a:cubicBezTo>
                <a:cubicBezTo>
                  <a:pt x="1569843" y="602289"/>
                  <a:pt x="1570680" y="602512"/>
                  <a:pt x="1571276" y="602847"/>
                </a:cubicBezTo>
                <a:cubicBezTo>
                  <a:pt x="1571871" y="603182"/>
                  <a:pt x="1572299" y="603554"/>
                  <a:pt x="1572559" y="603963"/>
                </a:cubicBezTo>
                <a:cubicBezTo>
                  <a:pt x="1572820" y="604373"/>
                  <a:pt x="1572950" y="604875"/>
                  <a:pt x="1572950" y="605470"/>
                </a:cubicBezTo>
                <a:lnTo>
                  <a:pt x="1572950" y="618753"/>
                </a:lnTo>
                <a:cubicBezTo>
                  <a:pt x="1578605" y="612428"/>
                  <a:pt x="1584242" y="607796"/>
                  <a:pt x="1589860" y="604856"/>
                </a:cubicBezTo>
                <a:cubicBezTo>
                  <a:pt x="1595479" y="601917"/>
                  <a:pt x="1601153" y="600447"/>
                  <a:pt x="1606883" y="600447"/>
                </a:cubicBezTo>
                <a:close/>
                <a:moveTo>
                  <a:pt x="1476695" y="600447"/>
                </a:moveTo>
                <a:cubicBezTo>
                  <a:pt x="1484955" y="600447"/>
                  <a:pt x="1492155" y="601675"/>
                  <a:pt x="1498294" y="604131"/>
                </a:cubicBezTo>
                <a:cubicBezTo>
                  <a:pt x="1504433" y="606587"/>
                  <a:pt x="1509549" y="610158"/>
                  <a:pt x="1513642" y="614847"/>
                </a:cubicBezTo>
                <a:cubicBezTo>
                  <a:pt x="1517735" y="619535"/>
                  <a:pt x="1520804" y="625227"/>
                  <a:pt x="1522851" y="631925"/>
                </a:cubicBezTo>
                <a:cubicBezTo>
                  <a:pt x="1524897" y="638622"/>
                  <a:pt x="1525920" y="646175"/>
                  <a:pt x="1525920" y="654584"/>
                </a:cubicBezTo>
                <a:cubicBezTo>
                  <a:pt x="1525920" y="662769"/>
                  <a:pt x="1524841" y="670304"/>
                  <a:pt x="1522683" y="677187"/>
                </a:cubicBezTo>
                <a:cubicBezTo>
                  <a:pt x="1520525" y="684070"/>
                  <a:pt x="1517307" y="690005"/>
                  <a:pt x="1513028" y="694990"/>
                </a:cubicBezTo>
                <a:cubicBezTo>
                  <a:pt x="1508749" y="699976"/>
                  <a:pt x="1503391" y="703864"/>
                  <a:pt x="1496954" y="706655"/>
                </a:cubicBezTo>
                <a:cubicBezTo>
                  <a:pt x="1490518" y="709445"/>
                  <a:pt x="1483058" y="710841"/>
                  <a:pt x="1474574" y="710841"/>
                </a:cubicBezTo>
                <a:cubicBezTo>
                  <a:pt x="1466314" y="710841"/>
                  <a:pt x="1459115" y="709613"/>
                  <a:pt x="1452976" y="707157"/>
                </a:cubicBezTo>
                <a:cubicBezTo>
                  <a:pt x="1446837" y="704702"/>
                  <a:pt x="1441721" y="701130"/>
                  <a:pt x="1437628" y="696442"/>
                </a:cubicBezTo>
                <a:cubicBezTo>
                  <a:pt x="1433535" y="691753"/>
                  <a:pt x="1430484" y="686061"/>
                  <a:pt x="1428475" y="679364"/>
                </a:cubicBezTo>
                <a:cubicBezTo>
                  <a:pt x="1426466" y="672666"/>
                  <a:pt x="1425461" y="665076"/>
                  <a:pt x="1425461" y="656593"/>
                </a:cubicBezTo>
                <a:cubicBezTo>
                  <a:pt x="1425461" y="648407"/>
                  <a:pt x="1426522" y="640873"/>
                  <a:pt x="1428642" y="633990"/>
                </a:cubicBezTo>
                <a:cubicBezTo>
                  <a:pt x="1430763" y="627106"/>
                  <a:pt x="1433963" y="621172"/>
                  <a:pt x="1438242" y="616186"/>
                </a:cubicBezTo>
                <a:cubicBezTo>
                  <a:pt x="1442521" y="611200"/>
                  <a:pt x="1447860" y="607331"/>
                  <a:pt x="1454260" y="604577"/>
                </a:cubicBezTo>
                <a:cubicBezTo>
                  <a:pt x="1460659" y="601824"/>
                  <a:pt x="1468138" y="600447"/>
                  <a:pt x="1476695" y="600447"/>
                </a:cubicBezTo>
                <a:close/>
                <a:moveTo>
                  <a:pt x="1220897" y="600447"/>
                </a:moveTo>
                <a:cubicBezTo>
                  <a:pt x="1228115" y="600447"/>
                  <a:pt x="1234254" y="601266"/>
                  <a:pt x="1239314" y="602903"/>
                </a:cubicBezTo>
                <a:cubicBezTo>
                  <a:pt x="1244375" y="604540"/>
                  <a:pt x="1248467" y="606940"/>
                  <a:pt x="1251593" y="610103"/>
                </a:cubicBezTo>
                <a:cubicBezTo>
                  <a:pt x="1254718" y="613265"/>
                  <a:pt x="1256988" y="617191"/>
                  <a:pt x="1258402" y="621879"/>
                </a:cubicBezTo>
                <a:cubicBezTo>
                  <a:pt x="1259815" y="626567"/>
                  <a:pt x="1260522" y="632036"/>
                  <a:pt x="1260522" y="638287"/>
                </a:cubicBezTo>
                <a:lnTo>
                  <a:pt x="1260522" y="706041"/>
                </a:lnTo>
                <a:cubicBezTo>
                  <a:pt x="1260522" y="706934"/>
                  <a:pt x="1260225" y="707604"/>
                  <a:pt x="1259629" y="708050"/>
                </a:cubicBezTo>
                <a:cubicBezTo>
                  <a:pt x="1259034" y="708497"/>
                  <a:pt x="1258216" y="708831"/>
                  <a:pt x="1257174" y="709055"/>
                </a:cubicBezTo>
                <a:cubicBezTo>
                  <a:pt x="1256132" y="709278"/>
                  <a:pt x="1254607" y="709390"/>
                  <a:pt x="1252597" y="709390"/>
                </a:cubicBezTo>
                <a:cubicBezTo>
                  <a:pt x="1250663" y="709390"/>
                  <a:pt x="1249119" y="709278"/>
                  <a:pt x="1247965" y="709055"/>
                </a:cubicBezTo>
                <a:cubicBezTo>
                  <a:pt x="1246812" y="708831"/>
                  <a:pt x="1245974" y="708497"/>
                  <a:pt x="1245454" y="708050"/>
                </a:cubicBezTo>
                <a:cubicBezTo>
                  <a:pt x="1244933" y="707604"/>
                  <a:pt x="1244672" y="706934"/>
                  <a:pt x="1244672" y="706041"/>
                </a:cubicBezTo>
                <a:lnTo>
                  <a:pt x="1244672" y="695995"/>
                </a:lnTo>
                <a:cubicBezTo>
                  <a:pt x="1240282" y="700683"/>
                  <a:pt x="1235389" y="704329"/>
                  <a:pt x="1229994" y="706934"/>
                </a:cubicBezTo>
                <a:cubicBezTo>
                  <a:pt x="1224599" y="709538"/>
                  <a:pt x="1218888" y="710841"/>
                  <a:pt x="1212860" y="710841"/>
                </a:cubicBezTo>
                <a:cubicBezTo>
                  <a:pt x="1207577" y="710841"/>
                  <a:pt x="1202796" y="710152"/>
                  <a:pt x="1198517" y="708776"/>
                </a:cubicBezTo>
                <a:cubicBezTo>
                  <a:pt x="1194238" y="707399"/>
                  <a:pt x="1190592" y="705408"/>
                  <a:pt x="1187578" y="702804"/>
                </a:cubicBezTo>
                <a:cubicBezTo>
                  <a:pt x="1184564" y="700199"/>
                  <a:pt x="1182220" y="697000"/>
                  <a:pt x="1180546" y="693205"/>
                </a:cubicBezTo>
                <a:cubicBezTo>
                  <a:pt x="1178872" y="689409"/>
                  <a:pt x="1178035" y="685093"/>
                  <a:pt x="1178035" y="680256"/>
                </a:cubicBezTo>
                <a:cubicBezTo>
                  <a:pt x="1178035" y="674601"/>
                  <a:pt x="1179188" y="669690"/>
                  <a:pt x="1181495" y="665523"/>
                </a:cubicBezTo>
                <a:cubicBezTo>
                  <a:pt x="1183802" y="661355"/>
                  <a:pt x="1187113" y="657895"/>
                  <a:pt x="1191429" y="655142"/>
                </a:cubicBezTo>
                <a:cubicBezTo>
                  <a:pt x="1195745" y="652388"/>
                  <a:pt x="1201028" y="650323"/>
                  <a:pt x="1207279" y="648947"/>
                </a:cubicBezTo>
                <a:cubicBezTo>
                  <a:pt x="1213530" y="647570"/>
                  <a:pt x="1220562" y="646882"/>
                  <a:pt x="1228375" y="646882"/>
                </a:cubicBezTo>
                <a:lnTo>
                  <a:pt x="1242217" y="646882"/>
                </a:lnTo>
                <a:lnTo>
                  <a:pt x="1242217" y="639068"/>
                </a:lnTo>
                <a:cubicBezTo>
                  <a:pt x="1242217" y="635199"/>
                  <a:pt x="1241807" y="631776"/>
                  <a:pt x="1240989" y="628799"/>
                </a:cubicBezTo>
                <a:cubicBezTo>
                  <a:pt x="1240170" y="625823"/>
                  <a:pt x="1238849" y="623348"/>
                  <a:pt x="1237026" y="621376"/>
                </a:cubicBezTo>
                <a:cubicBezTo>
                  <a:pt x="1235203" y="619404"/>
                  <a:pt x="1232840" y="617916"/>
                  <a:pt x="1229938" y="616912"/>
                </a:cubicBezTo>
                <a:cubicBezTo>
                  <a:pt x="1227036" y="615907"/>
                  <a:pt x="1223464" y="615405"/>
                  <a:pt x="1219223" y="615405"/>
                </a:cubicBezTo>
                <a:cubicBezTo>
                  <a:pt x="1214683" y="615405"/>
                  <a:pt x="1210609" y="615944"/>
                  <a:pt x="1207000" y="617023"/>
                </a:cubicBezTo>
                <a:cubicBezTo>
                  <a:pt x="1203391" y="618102"/>
                  <a:pt x="1200229" y="619293"/>
                  <a:pt x="1197512" y="620595"/>
                </a:cubicBezTo>
                <a:cubicBezTo>
                  <a:pt x="1194796" y="621897"/>
                  <a:pt x="1192527" y="623088"/>
                  <a:pt x="1190704" y="624167"/>
                </a:cubicBezTo>
                <a:cubicBezTo>
                  <a:pt x="1188880" y="625246"/>
                  <a:pt x="1187522" y="625785"/>
                  <a:pt x="1186629" y="625785"/>
                </a:cubicBezTo>
                <a:cubicBezTo>
                  <a:pt x="1186034" y="625785"/>
                  <a:pt x="1185513" y="625637"/>
                  <a:pt x="1185067" y="625339"/>
                </a:cubicBezTo>
                <a:cubicBezTo>
                  <a:pt x="1184620" y="625041"/>
                  <a:pt x="1184229" y="624595"/>
                  <a:pt x="1183895" y="623999"/>
                </a:cubicBezTo>
                <a:cubicBezTo>
                  <a:pt x="1183560" y="623404"/>
                  <a:pt x="1183318" y="622641"/>
                  <a:pt x="1183169" y="621711"/>
                </a:cubicBezTo>
                <a:cubicBezTo>
                  <a:pt x="1183020" y="620781"/>
                  <a:pt x="1182946" y="619758"/>
                  <a:pt x="1182946" y="618642"/>
                </a:cubicBezTo>
                <a:cubicBezTo>
                  <a:pt x="1182946" y="616781"/>
                  <a:pt x="1183076" y="615312"/>
                  <a:pt x="1183337" y="614233"/>
                </a:cubicBezTo>
                <a:cubicBezTo>
                  <a:pt x="1183597" y="613154"/>
                  <a:pt x="1184229" y="612130"/>
                  <a:pt x="1185234" y="611163"/>
                </a:cubicBezTo>
                <a:cubicBezTo>
                  <a:pt x="1186239" y="610196"/>
                  <a:pt x="1187969" y="609061"/>
                  <a:pt x="1190424" y="607759"/>
                </a:cubicBezTo>
                <a:cubicBezTo>
                  <a:pt x="1192880" y="606456"/>
                  <a:pt x="1195708" y="605266"/>
                  <a:pt x="1198908" y="604187"/>
                </a:cubicBezTo>
                <a:cubicBezTo>
                  <a:pt x="1202108" y="603108"/>
                  <a:pt x="1205605" y="602215"/>
                  <a:pt x="1209400" y="601508"/>
                </a:cubicBezTo>
                <a:cubicBezTo>
                  <a:pt x="1213195" y="600801"/>
                  <a:pt x="1217027" y="600447"/>
                  <a:pt x="1220897" y="600447"/>
                </a:cubicBezTo>
                <a:close/>
                <a:moveTo>
                  <a:pt x="1053093" y="600447"/>
                </a:moveTo>
                <a:cubicBezTo>
                  <a:pt x="1057261" y="600447"/>
                  <a:pt x="1061000" y="600931"/>
                  <a:pt x="1064311" y="601898"/>
                </a:cubicBezTo>
                <a:cubicBezTo>
                  <a:pt x="1067623" y="602866"/>
                  <a:pt x="1070544" y="604224"/>
                  <a:pt x="1073074" y="605973"/>
                </a:cubicBezTo>
                <a:cubicBezTo>
                  <a:pt x="1075603" y="607721"/>
                  <a:pt x="1077762" y="609805"/>
                  <a:pt x="1079548" y="612223"/>
                </a:cubicBezTo>
                <a:cubicBezTo>
                  <a:pt x="1081333" y="614642"/>
                  <a:pt x="1082822" y="617339"/>
                  <a:pt x="1084012" y="620316"/>
                </a:cubicBezTo>
                <a:cubicBezTo>
                  <a:pt x="1087361" y="616670"/>
                  <a:pt x="1090542" y="613581"/>
                  <a:pt x="1093556" y="611051"/>
                </a:cubicBezTo>
                <a:cubicBezTo>
                  <a:pt x="1096570" y="608521"/>
                  <a:pt x="1099472" y="606475"/>
                  <a:pt x="1102262" y="604912"/>
                </a:cubicBezTo>
                <a:cubicBezTo>
                  <a:pt x="1105053" y="603350"/>
                  <a:pt x="1107769" y="602215"/>
                  <a:pt x="1110411" y="601508"/>
                </a:cubicBezTo>
                <a:cubicBezTo>
                  <a:pt x="1113052" y="600801"/>
                  <a:pt x="1115713" y="600447"/>
                  <a:pt x="1118392" y="600447"/>
                </a:cubicBezTo>
                <a:cubicBezTo>
                  <a:pt x="1124866" y="600447"/>
                  <a:pt x="1130298" y="601582"/>
                  <a:pt x="1134688" y="603852"/>
                </a:cubicBezTo>
                <a:cubicBezTo>
                  <a:pt x="1139079" y="606121"/>
                  <a:pt x="1142632" y="609154"/>
                  <a:pt x="1145348" y="612949"/>
                </a:cubicBezTo>
                <a:cubicBezTo>
                  <a:pt x="1148064" y="616744"/>
                  <a:pt x="1149999" y="621190"/>
                  <a:pt x="1151153" y="626288"/>
                </a:cubicBezTo>
                <a:cubicBezTo>
                  <a:pt x="1152306" y="631385"/>
                  <a:pt x="1152883" y="636761"/>
                  <a:pt x="1152883" y="642417"/>
                </a:cubicBezTo>
                <a:lnTo>
                  <a:pt x="1152883" y="705929"/>
                </a:lnTo>
                <a:cubicBezTo>
                  <a:pt x="1152883" y="706525"/>
                  <a:pt x="1152734" y="707027"/>
                  <a:pt x="1152436" y="707436"/>
                </a:cubicBezTo>
                <a:cubicBezTo>
                  <a:pt x="1152139" y="707846"/>
                  <a:pt x="1151655" y="708199"/>
                  <a:pt x="1150985" y="708497"/>
                </a:cubicBezTo>
                <a:cubicBezTo>
                  <a:pt x="1150315" y="708794"/>
                  <a:pt x="1149385" y="709018"/>
                  <a:pt x="1148194" y="709166"/>
                </a:cubicBezTo>
                <a:cubicBezTo>
                  <a:pt x="1147004" y="709315"/>
                  <a:pt x="1145516" y="709390"/>
                  <a:pt x="1143730" y="709390"/>
                </a:cubicBezTo>
                <a:cubicBezTo>
                  <a:pt x="1141869" y="709390"/>
                  <a:pt x="1140344" y="709315"/>
                  <a:pt x="1139153" y="709166"/>
                </a:cubicBezTo>
                <a:cubicBezTo>
                  <a:pt x="1137963" y="709018"/>
                  <a:pt x="1137014" y="708794"/>
                  <a:pt x="1136307" y="708497"/>
                </a:cubicBezTo>
                <a:cubicBezTo>
                  <a:pt x="1135600" y="708199"/>
                  <a:pt x="1135098" y="707846"/>
                  <a:pt x="1134800" y="707436"/>
                </a:cubicBezTo>
                <a:cubicBezTo>
                  <a:pt x="1134502" y="707027"/>
                  <a:pt x="1134353" y="706525"/>
                  <a:pt x="1134353" y="705929"/>
                </a:cubicBezTo>
                <a:lnTo>
                  <a:pt x="1134353" y="644873"/>
                </a:lnTo>
                <a:cubicBezTo>
                  <a:pt x="1134353" y="640631"/>
                  <a:pt x="1133981" y="636761"/>
                  <a:pt x="1133237" y="633264"/>
                </a:cubicBezTo>
                <a:cubicBezTo>
                  <a:pt x="1132493" y="629767"/>
                  <a:pt x="1131302" y="626753"/>
                  <a:pt x="1129665" y="624223"/>
                </a:cubicBezTo>
                <a:cubicBezTo>
                  <a:pt x="1128028" y="621693"/>
                  <a:pt x="1125945" y="619758"/>
                  <a:pt x="1123415" y="618418"/>
                </a:cubicBezTo>
                <a:cubicBezTo>
                  <a:pt x="1120885" y="617079"/>
                  <a:pt x="1117908" y="616409"/>
                  <a:pt x="1114485" y="616409"/>
                </a:cubicBezTo>
                <a:cubicBezTo>
                  <a:pt x="1110243" y="616409"/>
                  <a:pt x="1105983" y="618046"/>
                  <a:pt x="1101704" y="621321"/>
                </a:cubicBezTo>
                <a:cubicBezTo>
                  <a:pt x="1097425" y="624595"/>
                  <a:pt x="1092719" y="629394"/>
                  <a:pt x="1087584" y="635720"/>
                </a:cubicBezTo>
                <a:lnTo>
                  <a:pt x="1087584" y="705929"/>
                </a:lnTo>
                <a:cubicBezTo>
                  <a:pt x="1087584" y="706525"/>
                  <a:pt x="1087436" y="707027"/>
                  <a:pt x="1087138" y="707436"/>
                </a:cubicBezTo>
                <a:cubicBezTo>
                  <a:pt x="1086840" y="707846"/>
                  <a:pt x="1086338" y="708199"/>
                  <a:pt x="1085631" y="708497"/>
                </a:cubicBezTo>
                <a:cubicBezTo>
                  <a:pt x="1084924" y="708794"/>
                  <a:pt x="1083975" y="709018"/>
                  <a:pt x="1082785" y="709166"/>
                </a:cubicBezTo>
                <a:cubicBezTo>
                  <a:pt x="1081594" y="709315"/>
                  <a:pt x="1080106" y="709390"/>
                  <a:pt x="1078320" y="709390"/>
                </a:cubicBezTo>
                <a:cubicBezTo>
                  <a:pt x="1076608" y="709390"/>
                  <a:pt x="1075138" y="709315"/>
                  <a:pt x="1073911" y="709166"/>
                </a:cubicBezTo>
                <a:cubicBezTo>
                  <a:pt x="1072683" y="709018"/>
                  <a:pt x="1071716" y="708794"/>
                  <a:pt x="1071009" y="708497"/>
                </a:cubicBezTo>
                <a:cubicBezTo>
                  <a:pt x="1070302" y="708199"/>
                  <a:pt x="1069818" y="707846"/>
                  <a:pt x="1069558" y="707436"/>
                </a:cubicBezTo>
                <a:cubicBezTo>
                  <a:pt x="1069297" y="707027"/>
                  <a:pt x="1069167" y="706525"/>
                  <a:pt x="1069167" y="705929"/>
                </a:cubicBezTo>
                <a:lnTo>
                  <a:pt x="1069167" y="644873"/>
                </a:lnTo>
                <a:cubicBezTo>
                  <a:pt x="1069167" y="640631"/>
                  <a:pt x="1068757" y="636761"/>
                  <a:pt x="1067939" y="633264"/>
                </a:cubicBezTo>
                <a:cubicBezTo>
                  <a:pt x="1067120" y="629767"/>
                  <a:pt x="1065893" y="626753"/>
                  <a:pt x="1064255" y="624223"/>
                </a:cubicBezTo>
                <a:cubicBezTo>
                  <a:pt x="1062618" y="621693"/>
                  <a:pt x="1060553" y="619758"/>
                  <a:pt x="1058060" y="618418"/>
                </a:cubicBezTo>
                <a:cubicBezTo>
                  <a:pt x="1055568" y="617079"/>
                  <a:pt x="1052610" y="616409"/>
                  <a:pt x="1049187" y="616409"/>
                </a:cubicBezTo>
                <a:cubicBezTo>
                  <a:pt x="1044945" y="616409"/>
                  <a:pt x="1040666" y="618046"/>
                  <a:pt x="1036350" y="621321"/>
                </a:cubicBezTo>
                <a:cubicBezTo>
                  <a:pt x="1032034" y="624595"/>
                  <a:pt x="1027346" y="629394"/>
                  <a:pt x="1022286" y="635720"/>
                </a:cubicBezTo>
                <a:lnTo>
                  <a:pt x="1022286" y="705929"/>
                </a:lnTo>
                <a:cubicBezTo>
                  <a:pt x="1022286" y="706525"/>
                  <a:pt x="1022137" y="707027"/>
                  <a:pt x="1021839" y="707436"/>
                </a:cubicBezTo>
                <a:cubicBezTo>
                  <a:pt x="1021542" y="707846"/>
                  <a:pt x="1021058" y="708199"/>
                  <a:pt x="1020388" y="708497"/>
                </a:cubicBezTo>
                <a:cubicBezTo>
                  <a:pt x="1019719" y="708794"/>
                  <a:pt x="1018788" y="709018"/>
                  <a:pt x="1017598" y="709166"/>
                </a:cubicBezTo>
                <a:cubicBezTo>
                  <a:pt x="1016407" y="709315"/>
                  <a:pt x="1014882" y="709390"/>
                  <a:pt x="1013021" y="709390"/>
                </a:cubicBezTo>
                <a:cubicBezTo>
                  <a:pt x="1011235" y="709390"/>
                  <a:pt x="1009747" y="709315"/>
                  <a:pt x="1008557" y="709166"/>
                </a:cubicBezTo>
                <a:cubicBezTo>
                  <a:pt x="1007366" y="709018"/>
                  <a:pt x="1006417" y="708794"/>
                  <a:pt x="1005710" y="708497"/>
                </a:cubicBezTo>
                <a:cubicBezTo>
                  <a:pt x="1005003" y="708199"/>
                  <a:pt x="1004520" y="707846"/>
                  <a:pt x="1004259" y="707436"/>
                </a:cubicBezTo>
                <a:cubicBezTo>
                  <a:pt x="1003999" y="707027"/>
                  <a:pt x="1003868" y="706525"/>
                  <a:pt x="1003868" y="705929"/>
                </a:cubicBezTo>
                <a:lnTo>
                  <a:pt x="1003868" y="605470"/>
                </a:lnTo>
                <a:cubicBezTo>
                  <a:pt x="1003868" y="604875"/>
                  <a:pt x="1003980" y="604373"/>
                  <a:pt x="1004203" y="603963"/>
                </a:cubicBezTo>
                <a:cubicBezTo>
                  <a:pt x="1004427" y="603554"/>
                  <a:pt x="1004873" y="603182"/>
                  <a:pt x="1005543" y="602847"/>
                </a:cubicBezTo>
                <a:cubicBezTo>
                  <a:pt x="1006212" y="602512"/>
                  <a:pt x="1007068" y="602289"/>
                  <a:pt x="1008110" y="602178"/>
                </a:cubicBezTo>
                <a:cubicBezTo>
                  <a:pt x="1009152" y="602066"/>
                  <a:pt x="1010529" y="602010"/>
                  <a:pt x="1012240" y="602010"/>
                </a:cubicBezTo>
                <a:cubicBezTo>
                  <a:pt x="1013877" y="602010"/>
                  <a:pt x="1015235" y="602066"/>
                  <a:pt x="1016314" y="602178"/>
                </a:cubicBezTo>
                <a:cubicBezTo>
                  <a:pt x="1017393" y="602289"/>
                  <a:pt x="1018230" y="602512"/>
                  <a:pt x="1018826" y="602847"/>
                </a:cubicBezTo>
                <a:cubicBezTo>
                  <a:pt x="1019421" y="603182"/>
                  <a:pt x="1019849" y="603554"/>
                  <a:pt x="1020109" y="603963"/>
                </a:cubicBezTo>
                <a:cubicBezTo>
                  <a:pt x="1020370" y="604373"/>
                  <a:pt x="1020500" y="604875"/>
                  <a:pt x="1020500" y="605470"/>
                </a:cubicBezTo>
                <a:lnTo>
                  <a:pt x="1020500" y="618753"/>
                </a:lnTo>
                <a:cubicBezTo>
                  <a:pt x="1026155" y="612428"/>
                  <a:pt x="1031644" y="607796"/>
                  <a:pt x="1036964" y="604856"/>
                </a:cubicBezTo>
                <a:cubicBezTo>
                  <a:pt x="1042285" y="601917"/>
                  <a:pt x="1047661" y="600447"/>
                  <a:pt x="1053093" y="600447"/>
                </a:cubicBezTo>
                <a:close/>
                <a:moveTo>
                  <a:pt x="971759" y="600447"/>
                </a:moveTo>
                <a:cubicBezTo>
                  <a:pt x="972726" y="600447"/>
                  <a:pt x="973824" y="600503"/>
                  <a:pt x="975052" y="600615"/>
                </a:cubicBezTo>
                <a:cubicBezTo>
                  <a:pt x="976279" y="600726"/>
                  <a:pt x="977563" y="600931"/>
                  <a:pt x="978903" y="601229"/>
                </a:cubicBezTo>
                <a:cubicBezTo>
                  <a:pt x="980242" y="601526"/>
                  <a:pt x="981451" y="601861"/>
                  <a:pt x="982530" y="602233"/>
                </a:cubicBezTo>
                <a:cubicBezTo>
                  <a:pt x="983609" y="602605"/>
                  <a:pt x="984372" y="602977"/>
                  <a:pt x="984818" y="603350"/>
                </a:cubicBezTo>
                <a:cubicBezTo>
                  <a:pt x="985265" y="603722"/>
                  <a:pt x="985563" y="604075"/>
                  <a:pt x="985711" y="604410"/>
                </a:cubicBezTo>
                <a:cubicBezTo>
                  <a:pt x="985860" y="604745"/>
                  <a:pt x="985990" y="605173"/>
                  <a:pt x="986102" y="605694"/>
                </a:cubicBezTo>
                <a:cubicBezTo>
                  <a:pt x="986214" y="606215"/>
                  <a:pt x="986288" y="606977"/>
                  <a:pt x="986325" y="607982"/>
                </a:cubicBezTo>
                <a:cubicBezTo>
                  <a:pt x="986363" y="608986"/>
                  <a:pt x="986381" y="610344"/>
                  <a:pt x="986381" y="612056"/>
                </a:cubicBezTo>
                <a:cubicBezTo>
                  <a:pt x="986381" y="613693"/>
                  <a:pt x="986344" y="615070"/>
                  <a:pt x="986270" y="616186"/>
                </a:cubicBezTo>
                <a:cubicBezTo>
                  <a:pt x="986195" y="617302"/>
                  <a:pt x="986046" y="618177"/>
                  <a:pt x="985823" y="618809"/>
                </a:cubicBezTo>
                <a:cubicBezTo>
                  <a:pt x="985600" y="619442"/>
                  <a:pt x="985321" y="619925"/>
                  <a:pt x="984986" y="620260"/>
                </a:cubicBezTo>
                <a:cubicBezTo>
                  <a:pt x="984651" y="620595"/>
                  <a:pt x="984186" y="620762"/>
                  <a:pt x="983591" y="620762"/>
                </a:cubicBezTo>
                <a:cubicBezTo>
                  <a:pt x="982995" y="620762"/>
                  <a:pt x="982270" y="620595"/>
                  <a:pt x="981414" y="620260"/>
                </a:cubicBezTo>
                <a:cubicBezTo>
                  <a:pt x="980558" y="619925"/>
                  <a:pt x="979591" y="619590"/>
                  <a:pt x="978512" y="619256"/>
                </a:cubicBezTo>
                <a:cubicBezTo>
                  <a:pt x="977433" y="618921"/>
                  <a:pt x="976224" y="618604"/>
                  <a:pt x="974884" y="618307"/>
                </a:cubicBezTo>
                <a:cubicBezTo>
                  <a:pt x="973545" y="618009"/>
                  <a:pt x="972094" y="617860"/>
                  <a:pt x="970531" y="617860"/>
                </a:cubicBezTo>
                <a:cubicBezTo>
                  <a:pt x="968671" y="617860"/>
                  <a:pt x="966847" y="618232"/>
                  <a:pt x="965061" y="618977"/>
                </a:cubicBezTo>
                <a:cubicBezTo>
                  <a:pt x="963276" y="619721"/>
                  <a:pt x="961397" y="620948"/>
                  <a:pt x="959425" y="622660"/>
                </a:cubicBezTo>
                <a:cubicBezTo>
                  <a:pt x="957452" y="624372"/>
                  <a:pt x="955388" y="626641"/>
                  <a:pt x="953230" y="629469"/>
                </a:cubicBezTo>
                <a:cubicBezTo>
                  <a:pt x="951072" y="632297"/>
                  <a:pt x="948690" y="635757"/>
                  <a:pt x="946086" y="639850"/>
                </a:cubicBezTo>
                <a:lnTo>
                  <a:pt x="946086" y="705929"/>
                </a:lnTo>
                <a:cubicBezTo>
                  <a:pt x="946086" y="706525"/>
                  <a:pt x="945937" y="707027"/>
                  <a:pt x="945639" y="707436"/>
                </a:cubicBezTo>
                <a:cubicBezTo>
                  <a:pt x="945342" y="707846"/>
                  <a:pt x="944858" y="708199"/>
                  <a:pt x="944188" y="708497"/>
                </a:cubicBezTo>
                <a:cubicBezTo>
                  <a:pt x="943519" y="708794"/>
                  <a:pt x="942588" y="709018"/>
                  <a:pt x="941398" y="709166"/>
                </a:cubicBezTo>
                <a:cubicBezTo>
                  <a:pt x="940207" y="709315"/>
                  <a:pt x="938682" y="709390"/>
                  <a:pt x="936821" y="709390"/>
                </a:cubicBezTo>
                <a:cubicBezTo>
                  <a:pt x="935035" y="709390"/>
                  <a:pt x="933547" y="709315"/>
                  <a:pt x="932357" y="709166"/>
                </a:cubicBezTo>
                <a:cubicBezTo>
                  <a:pt x="931166" y="709018"/>
                  <a:pt x="930217" y="708794"/>
                  <a:pt x="929510" y="708497"/>
                </a:cubicBezTo>
                <a:cubicBezTo>
                  <a:pt x="928803" y="708199"/>
                  <a:pt x="928320" y="707846"/>
                  <a:pt x="928059" y="707436"/>
                </a:cubicBezTo>
                <a:cubicBezTo>
                  <a:pt x="927799" y="707027"/>
                  <a:pt x="927668" y="706525"/>
                  <a:pt x="927668" y="705929"/>
                </a:cubicBezTo>
                <a:lnTo>
                  <a:pt x="927668" y="605470"/>
                </a:lnTo>
                <a:cubicBezTo>
                  <a:pt x="927668" y="604875"/>
                  <a:pt x="927780" y="604373"/>
                  <a:pt x="928003" y="603963"/>
                </a:cubicBezTo>
                <a:cubicBezTo>
                  <a:pt x="928227" y="603554"/>
                  <a:pt x="928673" y="603182"/>
                  <a:pt x="929343" y="602847"/>
                </a:cubicBezTo>
                <a:cubicBezTo>
                  <a:pt x="930012" y="602512"/>
                  <a:pt x="930868" y="602289"/>
                  <a:pt x="931910" y="602178"/>
                </a:cubicBezTo>
                <a:cubicBezTo>
                  <a:pt x="932952" y="602066"/>
                  <a:pt x="934328" y="602010"/>
                  <a:pt x="936040" y="602010"/>
                </a:cubicBezTo>
                <a:cubicBezTo>
                  <a:pt x="937677" y="602010"/>
                  <a:pt x="939035" y="602066"/>
                  <a:pt x="940114" y="602178"/>
                </a:cubicBezTo>
                <a:cubicBezTo>
                  <a:pt x="941193" y="602289"/>
                  <a:pt x="942030" y="602512"/>
                  <a:pt x="942626" y="602847"/>
                </a:cubicBezTo>
                <a:cubicBezTo>
                  <a:pt x="943221" y="603182"/>
                  <a:pt x="943649" y="603554"/>
                  <a:pt x="943909" y="603963"/>
                </a:cubicBezTo>
                <a:cubicBezTo>
                  <a:pt x="944170" y="604373"/>
                  <a:pt x="944300" y="604875"/>
                  <a:pt x="944300" y="605470"/>
                </a:cubicBezTo>
                <a:lnTo>
                  <a:pt x="944300" y="620093"/>
                </a:lnTo>
                <a:cubicBezTo>
                  <a:pt x="947053" y="616074"/>
                  <a:pt x="949639" y="612800"/>
                  <a:pt x="952058" y="610270"/>
                </a:cubicBezTo>
                <a:cubicBezTo>
                  <a:pt x="954476" y="607740"/>
                  <a:pt x="956764" y="605749"/>
                  <a:pt x="958922" y="604298"/>
                </a:cubicBezTo>
                <a:cubicBezTo>
                  <a:pt x="961080" y="602847"/>
                  <a:pt x="963220" y="601843"/>
                  <a:pt x="965341" y="601285"/>
                </a:cubicBezTo>
                <a:cubicBezTo>
                  <a:pt x="967461" y="600726"/>
                  <a:pt x="969601" y="600447"/>
                  <a:pt x="971759" y="600447"/>
                </a:cubicBezTo>
                <a:close/>
                <a:moveTo>
                  <a:pt x="848045" y="600447"/>
                </a:moveTo>
                <a:cubicBezTo>
                  <a:pt x="856305" y="600447"/>
                  <a:pt x="863505" y="601675"/>
                  <a:pt x="869644" y="604131"/>
                </a:cubicBezTo>
                <a:cubicBezTo>
                  <a:pt x="875783" y="606587"/>
                  <a:pt x="880899" y="610158"/>
                  <a:pt x="884992" y="614847"/>
                </a:cubicBezTo>
                <a:cubicBezTo>
                  <a:pt x="889085" y="619535"/>
                  <a:pt x="892154" y="625227"/>
                  <a:pt x="894201" y="631925"/>
                </a:cubicBezTo>
                <a:cubicBezTo>
                  <a:pt x="896247" y="638622"/>
                  <a:pt x="897270" y="646175"/>
                  <a:pt x="897270" y="654584"/>
                </a:cubicBezTo>
                <a:cubicBezTo>
                  <a:pt x="897270" y="662769"/>
                  <a:pt x="896191" y="670304"/>
                  <a:pt x="894033" y="677187"/>
                </a:cubicBezTo>
                <a:cubicBezTo>
                  <a:pt x="891875" y="684070"/>
                  <a:pt x="888657" y="690005"/>
                  <a:pt x="884378" y="694990"/>
                </a:cubicBezTo>
                <a:cubicBezTo>
                  <a:pt x="880099" y="699976"/>
                  <a:pt x="874741" y="703864"/>
                  <a:pt x="868304" y="706655"/>
                </a:cubicBezTo>
                <a:cubicBezTo>
                  <a:pt x="861868" y="709445"/>
                  <a:pt x="854408" y="710841"/>
                  <a:pt x="845925" y="710841"/>
                </a:cubicBezTo>
                <a:cubicBezTo>
                  <a:pt x="837665" y="710841"/>
                  <a:pt x="830465" y="709613"/>
                  <a:pt x="824326" y="707157"/>
                </a:cubicBezTo>
                <a:cubicBezTo>
                  <a:pt x="818187" y="704702"/>
                  <a:pt x="813071" y="701130"/>
                  <a:pt x="808978" y="696442"/>
                </a:cubicBezTo>
                <a:cubicBezTo>
                  <a:pt x="804885" y="691753"/>
                  <a:pt x="801834" y="686061"/>
                  <a:pt x="799825" y="679364"/>
                </a:cubicBezTo>
                <a:cubicBezTo>
                  <a:pt x="797816" y="672666"/>
                  <a:pt x="796811" y="665076"/>
                  <a:pt x="796811" y="656593"/>
                </a:cubicBezTo>
                <a:cubicBezTo>
                  <a:pt x="796811" y="648407"/>
                  <a:pt x="797872" y="640873"/>
                  <a:pt x="799993" y="633990"/>
                </a:cubicBezTo>
                <a:cubicBezTo>
                  <a:pt x="802113" y="627106"/>
                  <a:pt x="805313" y="621172"/>
                  <a:pt x="809592" y="616186"/>
                </a:cubicBezTo>
                <a:cubicBezTo>
                  <a:pt x="813871" y="611200"/>
                  <a:pt x="819210" y="607331"/>
                  <a:pt x="825610" y="604577"/>
                </a:cubicBezTo>
                <a:cubicBezTo>
                  <a:pt x="832009" y="601824"/>
                  <a:pt x="839488" y="600447"/>
                  <a:pt x="848045" y="600447"/>
                </a:cubicBezTo>
                <a:close/>
                <a:moveTo>
                  <a:pt x="673433" y="600447"/>
                </a:moveTo>
                <a:cubicBezTo>
                  <a:pt x="680130" y="600447"/>
                  <a:pt x="685767" y="601582"/>
                  <a:pt x="690343" y="603852"/>
                </a:cubicBezTo>
                <a:cubicBezTo>
                  <a:pt x="694920" y="606121"/>
                  <a:pt x="698622" y="609154"/>
                  <a:pt x="701450" y="612949"/>
                </a:cubicBezTo>
                <a:cubicBezTo>
                  <a:pt x="704277" y="616744"/>
                  <a:pt x="706305" y="621190"/>
                  <a:pt x="707533" y="626288"/>
                </a:cubicBezTo>
                <a:cubicBezTo>
                  <a:pt x="708761" y="631385"/>
                  <a:pt x="709375" y="637506"/>
                  <a:pt x="709375" y="644649"/>
                </a:cubicBezTo>
                <a:lnTo>
                  <a:pt x="709375" y="705929"/>
                </a:lnTo>
                <a:cubicBezTo>
                  <a:pt x="709375" y="706525"/>
                  <a:pt x="709226" y="707027"/>
                  <a:pt x="708928" y="707436"/>
                </a:cubicBezTo>
                <a:cubicBezTo>
                  <a:pt x="708631" y="707846"/>
                  <a:pt x="708147" y="708199"/>
                  <a:pt x="707477" y="708497"/>
                </a:cubicBezTo>
                <a:cubicBezTo>
                  <a:pt x="706808" y="708794"/>
                  <a:pt x="705877" y="709018"/>
                  <a:pt x="704687" y="709166"/>
                </a:cubicBezTo>
                <a:cubicBezTo>
                  <a:pt x="703496" y="709315"/>
                  <a:pt x="702008" y="709390"/>
                  <a:pt x="700222" y="709390"/>
                </a:cubicBezTo>
                <a:cubicBezTo>
                  <a:pt x="698361" y="709390"/>
                  <a:pt x="696836" y="709315"/>
                  <a:pt x="695645" y="709166"/>
                </a:cubicBezTo>
                <a:cubicBezTo>
                  <a:pt x="694455" y="709018"/>
                  <a:pt x="693525" y="708794"/>
                  <a:pt x="692855" y="708497"/>
                </a:cubicBezTo>
                <a:cubicBezTo>
                  <a:pt x="692185" y="708199"/>
                  <a:pt x="691701" y="707846"/>
                  <a:pt x="691404" y="707436"/>
                </a:cubicBezTo>
                <a:cubicBezTo>
                  <a:pt x="691106" y="707027"/>
                  <a:pt x="690957" y="706525"/>
                  <a:pt x="690957" y="705929"/>
                </a:cubicBezTo>
                <a:lnTo>
                  <a:pt x="690957" y="647105"/>
                </a:lnTo>
                <a:cubicBezTo>
                  <a:pt x="690957" y="641375"/>
                  <a:pt x="690511" y="636761"/>
                  <a:pt x="689618" y="633264"/>
                </a:cubicBezTo>
                <a:cubicBezTo>
                  <a:pt x="688725" y="629767"/>
                  <a:pt x="687423" y="626753"/>
                  <a:pt x="685711" y="624223"/>
                </a:cubicBezTo>
                <a:cubicBezTo>
                  <a:pt x="684000" y="621693"/>
                  <a:pt x="681786" y="619758"/>
                  <a:pt x="679070" y="618418"/>
                </a:cubicBezTo>
                <a:cubicBezTo>
                  <a:pt x="676354" y="617079"/>
                  <a:pt x="673210" y="616409"/>
                  <a:pt x="669638" y="616409"/>
                </a:cubicBezTo>
                <a:cubicBezTo>
                  <a:pt x="665024" y="616409"/>
                  <a:pt x="660410" y="618046"/>
                  <a:pt x="655797" y="621321"/>
                </a:cubicBezTo>
                <a:cubicBezTo>
                  <a:pt x="651183" y="624595"/>
                  <a:pt x="646346" y="629394"/>
                  <a:pt x="641286" y="635720"/>
                </a:cubicBezTo>
                <a:lnTo>
                  <a:pt x="641286" y="705929"/>
                </a:lnTo>
                <a:cubicBezTo>
                  <a:pt x="641286" y="706525"/>
                  <a:pt x="641137" y="707027"/>
                  <a:pt x="640839" y="707436"/>
                </a:cubicBezTo>
                <a:cubicBezTo>
                  <a:pt x="640542" y="707846"/>
                  <a:pt x="640058" y="708199"/>
                  <a:pt x="639388" y="708497"/>
                </a:cubicBezTo>
                <a:cubicBezTo>
                  <a:pt x="638719" y="708794"/>
                  <a:pt x="637788" y="709018"/>
                  <a:pt x="636598" y="709166"/>
                </a:cubicBezTo>
                <a:cubicBezTo>
                  <a:pt x="635407" y="709315"/>
                  <a:pt x="633882" y="709390"/>
                  <a:pt x="632021" y="709390"/>
                </a:cubicBezTo>
                <a:cubicBezTo>
                  <a:pt x="630235" y="709390"/>
                  <a:pt x="628747" y="709315"/>
                  <a:pt x="627557" y="709166"/>
                </a:cubicBezTo>
                <a:cubicBezTo>
                  <a:pt x="626366" y="709018"/>
                  <a:pt x="625417" y="708794"/>
                  <a:pt x="624710" y="708497"/>
                </a:cubicBezTo>
                <a:cubicBezTo>
                  <a:pt x="624003" y="708199"/>
                  <a:pt x="623520" y="707846"/>
                  <a:pt x="623259" y="707436"/>
                </a:cubicBezTo>
                <a:cubicBezTo>
                  <a:pt x="622999" y="707027"/>
                  <a:pt x="622868" y="706525"/>
                  <a:pt x="622868" y="705929"/>
                </a:cubicBezTo>
                <a:lnTo>
                  <a:pt x="622868" y="605470"/>
                </a:lnTo>
                <a:cubicBezTo>
                  <a:pt x="622868" y="604875"/>
                  <a:pt x="622980" y="604373"/>
                  <a:pt x="623203" y="603963"/>
                </a:cubicBezTo>
                <a:cubicBezTo>
                  <a:pt x="623427" y="603554"/>
                  <a:pt x="623873" y="603182"/>
                  <a:pt x="624543" y="602847"/>
                </a:cubicBezTo>
                <a:cubicBezTo>
                  <a:pt x="625212" y="602512"/>
                  <a:pt x="626068" y="602289"/>
                  <a:pt x="627110" y="602178"/>
                </a:cubicBezTo>
                <a:cubicBezTo>
                  <a:pt x="628152" y="602066"/>
                  <a:pt x="629529" y="602010"/>
                  <a:pt x="631240" y="602010"/>
                </a:cubicBezTo>
                <a:cubicBezTo>
                  <a:pt x="632877" y="602010"/>
                  <a:pt x="634235" y="602066"/>
                  <a:pt x="635314" y="602178"/>
                </a:cubicBezTo>
                <a:cubicBezTo>
                  <a:pt x="636393" y="602289"/>
                  <a:pt x="637230" y="602512"/>
                  <a:pt x="637826" y="602847"/>
                </a:cubicBezTo>
                <a:cubicBezTo>
                  <a:pt x="638421" y="603182"/>
                  <a:pt x="638849" y="603554"/>
                  <a:pt x="639109" y="603963"/>
                </a:cubicBezTo>
                <a:cubicBezTo>
                  <a:pt x="639370" y="604373"/>
                  <a:pt x="639500" y="604875"/>
                  <a:pt x="639500" y="605470"/>
                </a:cubicBezTo>
                <a:lnTo>
                  <a:pt x="639500" y="618753"/>
                </a:lnTo>
                <a:cubicBezTo>
                  <a:pt x="645155" y="612428"/>
                  <a:pt x="650792" y="607796"/>
                  <a:pt x="656411" y="604856"/>
                </a:cubicBezTo>
                <a:cubicBezTo>
                  <a:pt x="662029" y="601917"/>
                  <a:pt x="667703" y="600447"/>
                  <a:pt x="673433" y="600447"/>
                </a:cubicBezTo>
                <a:close/>
                <a:moveTo>
                  <a:pt x="2541374" y="575109"/>
                </a:moveTo>
                <a:cubicBezTo>
                  <a:pt x="2543235" y="575109"/>
                  <a:pt x="2544760" y="575184"/>
                  <a:pt x="2545951" y="575333"/>
                </a:cubicBezTo>
                <a:cubicBezTo>
                  <a:pt x="2547141" y="575481"/>
                  <a:pt x="2548072" y="575723"/>
                  <a:pt x="2548742" y="576058"/>
                </a:cubicBezTo>
                <a:cubicBezTo>
                  <a:pt x="2549411" y="576393"/>
                  <a:pt x="2549895" y="576784"/>
                  <a:pt x="2550192" y="577230"/>
                </a:cubicBezTo>
                <a:cubicBezTo>
                  <a:pt x="2550490" y="577677"/>
                  <a:pt x="2550639" y="578160"/>
                  <a:pt x="2550639" y="578681"/>
                </a:cubicBezTo>
                <a:lnTo>
                  <a:pt x="2550639" y="602568"/>
                </a:lnTo>
                <a:lnTo>
                  <a:pt x="2576424" y="602568"/>
                </a:lnTo>
                <a:cubicBezTo>
                  <a:pt x="2577019" y="602568"/>
                  <a:pt x="2577540" y="602698"/>
                  <a:pt x="2577986" y="602959"/>
                </a:cubicBezTo>
                <a:cubicBezTo>
                  <a:pt x="2578433" y="603219"/>
                  <a:pt x="2578823" y="603666"/>
                  <a:pt x="2579158" y="604298"/>
                </a:cubicBezTo>
                <a:cubicBezTo>
                  <a:pt x="2579493" y="604931"/>
                  <a:pt x="2579735" y="605731"/>
                  <a:pt x="2579884" y="606698"/>
                </a:cubicBezTo>
                <a:cubicBezTo>
                  <a:pt x="2580033" y="607666"/>
                  <a:pt x="2580107" y="608856"/>
                  <a:pt x="2580107" y="610270"/>
                </a:cubicBezTo>
                <a:cubicBezTo>
                  <a:pt x="2580107" y="612949"/>
                  <a:pt x="2579772" y="614884"/>
                  <a:pt x="2579102" y="616074"/>
                </a:cubicBezTo>
                <a:cubicBezTo>
                  <a:pt x="2578433" y="617265"/>
                  <a:pt x="2577540" y="617860"/>
                  <a:pt x="2576424" y="617860"/>
                </a:cubicBezTo>
                <a:lnTo>
                  <a:pt x="2550639" y="617860"/>
                </a:lnTo>
                <a:lnTo>
                  <a:pt x="2550639" y="673894"/>
                </a:lnTo>
                <a:cubicBezTo>
                  <a:pt x="2550639" y="680815"/>
                  <a:pt x="2551662" y="686042"/>
                  <a:pt x="2553709" y="689577"/>
                </a:cubicBezTo>
                <a:cubicBezTo>
                  <a:pt x="2555755" y="693112"/>
                  <a:pt x="2559420" y="694879"/>
                  <a:pt x="2564703" y="694879"/>
                </a:cubicBezTo>
                <a:cubicBezTo>
                  <a:pt x="2566415" y="694879"/>
                  <a:pt x="2567940" y="694711"/>
                  <a:pt x="2569280" y="694377"/>
                </a:cubicBezTo>
                <a:cubicBezTo>
                  <a:pt x="2570619" y="694042"/>
                  <a:pt x="2571810" y="693688"/>
                  <a:pt x="2572852" y="693316"/>
                </a:cubicBezTo>
                <a:cubicBezTo>
                  <a:pt x="2573893" y="692944"/>
                  <a:pt x="2574786" y="692591"/>
                  <a:pt x="2575531" y="692256"/>
                </a:cubicBezTo>
                <a:cubicBezTo>
                  <a:pt x="2576275" y="691921"/>
                  <a:pt x="2576944" y="691753"/>
                  <a:pt x="2577540" y="691753"/>
                </a:cubicBezTo>
                <a:cubicBezTo>
                  <a:pt x="2577912" y="691753"/>
                  <a:pt x="2578265" y="691846"/>
                  <a:pt x="2578600" y="692033"/>
                </a:cubicBezTo>
                <a:cubicBezTo>
                  <a:pt x="2578935" y="692219"/>
                  <a:pt x="2579195" y="692572"/>
                  <a:pt x="2579382" y="693093"/>
                </a:cubicBezTo>
                <a:cubicBezTo>
                  <a:pt x="2579568" y="693614"/>
                  <a:pt x="2579735" y="694321"/>
                  <a:pt x="2579884" y="695214"/>
                </a:cubicBezTo>
                <a:cubicBezTo>
                  <a:pt x="2580033" y="696107"/>
                  <a:pt x="2580107" y="697223"/>
                  <a:pt x="2580107" y="698562"/>
                </a:cubicBezTo>
                <a:cubicBezTo>
                  <a:pt x="2580107" y="700720"/>
                  <a:pt x="2579958" y="702432"/>
                  <a:pt x="2579661" y="703697"/>
                </a:cubicBezTo>
                <a:cubicBezTo>
                  <a:pt x="2579363" y="704962"/>
                  <a:pt x="2578916" y="705892"/>
                  <a:pt x="2578321" y="706487"/>
                </a:cubicBezTo>
                <a:cubicBezTo>
                  <a:pt x="2577726" y="707083"/>
                  <a:pt x="2576833" y="707641"/>
                  <a:pt x="2575642" y="708162"/>
                </a:cubicBezTo>
                <a:cubicBezTo>
                  <a:pt x="2574451" y="708683"/>
                  <a:pt x="2573093" y="709111"/>
                  <a:pt x="2571568" y="709445"/>
                </a:cubicBezTo>
                <a:cubicBezTo>
                  <a:pt x="2570042" y="709780"/>
                  <a:pt x="2568424" y="710059"/>
                  <a:pt x="2566713" y="710283"/>
                </a:cubicBezTo>
                <a:cubicBezTo>
                  <a:pt x="2565001" y="710506"/>
                  <a:pt x="2563289" y="710617"/>
                  <a:pt x="2561578" y="710617"/>
                </a:cubicBezTo>
                <a:cubicBezTo>
                  <a:pt x="2556369" y="710617"/>
                  <a:pt x="2551904" y="709929"/>
                  <a:pt x="2548183" y="708552"/>
                </a:cubicBezTo>
                <a:cubicBezTo>
                  <a:pt x="2544463" y="707176"/>
                  <a:pt x="2541412" y="705092"/>
                  <a:pt x="2539030" y="702302"/>
                </a:cubicBezTo>
                <a:cubicBezTo>
                  <a:pt x="2536649" y="699511"/>
                  <a:pt x="2534919" y="695976"/>
                  <a:pt x="2533840" y="691698"/>
                </a:cubicBezTo>
                <a:cubicBezTo>
                  <a:pt x="2532761" y="687419"/>
                  <a:pt x="2532221" y="682377"/>
                  <a:pt x="2532221" y="676573"/>
                </a:cubicBezTo>
                <a:lnTo>
                  <a:pt x="2532221" y="617860"/>
                </a:lnTo>
                <a:lnTo>
                  <a:pt x="2518157" y="617860"/>
                </a:lnTo>
                <a:cubicBezTo>
                  <a:pt x="2517041" y="617860"/>
                  <a:pt x="2516148" y="617265"/>
                  <a:pt x="2515478" y="616074"/>
                </a:cubicBezTo>
                <a:cubicBezTo>
                  <a:pt x="2514809" y="614884"/>
                  <a:pt x="2514474" y="612949"/>
                  <a:pt x="2514474" y="610270"/>
                </a:cubicBezTo>
                <a:cubicBezTo>
                  <a:pt x="2514474" y="608856"/>
                  <a:pt x="2514567" y="607666"/>
                  <a:pt x="2514753" y="606698"/>
                </a:cubicBezTo>
                <a:cubicBezTo>
                  <a:pt x="2514939" y="605731"/>
                  <a:pt x="2515181" y="604931"/>
                  <a:pt x="2515478" y="604298"/>
                </a:cubicBezTo>
                <a:cubicBezTo>
                  <a:pt x="2515776" y="603666"/>
                  <a:pt x="2516167" y="603219"/>
                  <a:pt x="2516650" y="602959"/>
                </a:cubicBezTo>
                <a:cubicBezTo>
                  <a:pt x="2517134" y="602698"/>
                  <a:pt x="2517674" y="602568"/>
                  <a:pt x="2518269" y="602568"/>
                </a:cubicBezTo>
                <a:lnTo>
                  <a:pt x="2532221" y="602568"/>
                </a:lnTo>
                <a:lnTo>
                  <a:pt x="2532221" y="578681"/>
                </a:lnTo>
                <a:cubicBezTo>
                  <a:pt x="2532221" y="578160"/>
                  <a:pt x="2532352" y="577677"/>
                  <a:pt x="2532612" y="577230"/>
                </a:cubicBezTo>
                <a:cubicBezTo>
                  <a:pt x="2532873" y="576784"/>
                  <a:pt x="2533356" y="576393"/>
                  <a:pt x="2534063" y="576058"/>
                </a:cubicBezTo>
                <a:cubicBezTo>
                  <a:pt x="2534770" y="575723"/>
                  <a:pt x="2535719" y="575481"/>
                  <a:pt x="2536910" y="575333"/>
                </a:cubicBezTo>
                <a:cubicBezTo>
                  <a:pt x="2538100" y="575184"/>
                  <a:pt x="2539589" y="575109"/>
                  <a:pt x="2541374" y="575109"/>
                </a:cubicBezTo>
                <a:close/>
                <a:moveTo>
                  <a:pt x="2331824" y="575109"/>
                </a:moveTo>
                <a:cubicBezTo>
                  <a:pt x="2333685" y="575109"/>
                  <a:pt x="2335210" y="575184"/>
                  <a:pt x="2336401" y="575333"/>
                </a:cubicBezTo>
                <a:cubicBezTo>
                  <a:pt x="2337591" y="575481"/>
                  <a:pt x="2338522" y="575723"/>
                  <a:pt x="2339192" y="576058"/>
                </a:cubicBezTo>
                <a:cubicBezTo>
                  <a:pt x="2339861" y="576393"/>
                  <a:pt x="2340345" y="576784"/>
                  <a:pt x="2340642" y="577230"/>
                </a:cubicBezTo>
                <a:cubicBezTo>
                  <a:pt x="2340940" y="577677"/>
                  <a:pt x="2341089" y="578160"/>
                  <a:pt x="2341089" y="578681"/>
                </a:cubicBezTo>
                <a:lnTo>
                  <a:pt x="2341089" y="602568"/>
                </a:lnTo>
                <a:lnTo>
                  <a:pt x="2366873" y="602568"/>
                </a:lnTo>
                <a:cubicBezTo>
                  <a:pt x="2367469" y="602568"/>
                  <a:pt x="2367990" y="602698"/>
                  <a:pt x="2368436" y="602959"/>
                </a:cubicBezTo>
                <a:cubicBezTo>
                  <a:pt x="2368883" y="603219"/>
                  <a:pt x="2369273" y="603666"/>
                  <a:pt x="2369608" y="604298"/>
                </a:cubicBezTo>
                <a:cubicBezTo>
                  <a:pt x="2369943" y="604931"/>
                  <a:pt x="2370185" y="605731"/>
                  <a:pt x="2370334" y="606698"/>
                </a:cubicBezTo>
                <a:cubicBezTo>
                  <a:pt x="2370483" y="607666"/>
                  <a:pt x="2370557" y="608856"/>
                  <a:pt x="2370557" y="610270"/>
                </a:cubicBezTo>
                <a:cubicBezTo>
                  <a:pt x="2370557" y="612949"/>
                  <a:pt x="2370222" y="614884"/>
                  <a:pt x="2369553" y="616074"/>
                </a:cubicBezTo>
                <a:cubicBezTo>
                  <a:pt x="2368883" y="617265"/>
                  <a:pt x="2367990" y="617860"/>
                  <a:pt x="2366873" y="617860"/>
                </a:cubicBezTo>
                <a:lnTo>
                  <a:pt x="2341089" y="617860"/>
                </a:lnTo>
                <a:lnTo>
                  <a:pt x="2341089" y="673894"/>
                </a:lnTo>
                <a:cubicBezTo>
                  <a:pt x="2341089" y="680815"/>
                  <a:pt x="2342112" y="686042"/>
                  <a:pt x="2344159" y="689577"/>
                </a:cubicBezTo>
                <a:cubicBezTo>
                  <a:pt x="2346205" y="693112"/>
                  <a:pt x="2349870" y="694879"/>
                  <a:pt x="2355153" y="694879"/>
                </a:cubicBezTo>
                <a:cubicBezTo>
                  <a:pt x="2356865" y="694879"/>
                  <a:pt x="2358390" y="694711"/>
                  <a:pt x="2359730" y="694377"/>
                </a:cubicBezTo>
                <a:cubicBezTo>
                  <a:pt x="2361069" y="694042"/>
                  <a:pt x="2362260" y="693688"/>
                  <a:pt x="2363302" y="693316"/>
                </a:cubicBezTo>
                <a:cubicBezTo>
                  <a:pt x="2364343" y="692944"/>
                  <a:pt x="2365237" y="692591"/>
                  <a:pt x="2365981" y="692256"/>
                </a:cubicBezTo>
                <a:cubicBezTo>
                  <a:pt x="2366725" y="691921"/>
                  <a:pt x="2367394" y="691753"/>
                  <a:pt x="2367990" y="691753"/>
                </a:cubicBezTo>
                <a:cubicBezTo>
                  <a:pt x="2368362" y="691753"/>
                  <a:pt x="2368715" y="691846"/>
                  <a:pt x="2369050" y="692033"/>
                </a:cubicBezTo>
                <a:cubicBezTo>
                  <a:pt x="2369385" y="692219"/>
                  <a:pt x="2369646" y="692572"/>
                  <a:pt x="2369832" y="693093"/>
                </a:cubicBezTo>
                <a:cubicBezTo>
                  <a:pt x="2370018" y="693614"/>
                  <a:pt x="2370185" y="694321"/>
                  <a:pt x="2370334" y="695214"/>
                </a:cubicBezTo>
                <a:cubicBezTo>
                  <a:pt x="2370483" y="696107"/>
                  <a:pt x="2370557" y="697223"/>
                  <a:pt x="2370557" y="698562"/>
                </a:cubicBezTo>
                <a:cubicBezTo>
                  <a:pt x="2370557" y="700720"/>
                  <a:pt x="2370408" y="702432"/>
                  <a:pt x="2370111" y="703697"/>
                </a:cubicBezTo>
                <a:cubicBezTo>
                  <a:pt x="2369813" y="704962"/>
                  <a:pt x="2369366" y="705892"/>
                  <a:pt x="2368771" y="706487"/>
                </a:cubicBezTo>
                <a:cubicBezTo>
                  <a:pt x="2368176" y="707083"/>
                  <a:pt x="2367283" y="707641"/>
                  <a:pt x="2366092" y="708162"/>
                </a:cubicBezTo>
                <a:cubicBezTo>
                  <a:pt x="2364901" y="708683"/>
                  <a:pt x="2363543" y="709111"/>
                  <a:pt x="2362018" y="709445"/>
                </a:cubicBezTo>
                <a:cubicBezTo>
                  <a:pt x="2360492" y="709780"/>
                  <a:pt x="2358874" y="710059"/>
                  <a:pt x="2357163" y="710283"/>
                </a:cubicBezTo>
                <a:cubicBezTo>
                  <a:pt x="2355451" y="710506"/>
                  <a:pt x="2353739" y="710617"/>
                  <a:pt x="2352028" y="710617"/>
                </a:cubicBezTo>
                <a:cubicBezTo>
                  <a:pt x="2346819" y="710617"/>
                  <a:pt x="2342354" y="709929"/>
                  <a:pt x="2338633" y="708552"/>
                </a:cubicBezTo>
                <a:cubicBezTo>
                  <a:pt x="2334913" y="707176"/>
                  <a:pt x="2331862" y="705092"/>
                  <a:pt x="2329481" y="702302"/>
                </a:cubicBezTo>
                <a:cubicBezTo>
                  <a:pt x="2327099" y="699511"/>
                  <a:pt x="2325369" y="695976"/>
                  <a:pt x="2324290" y="691698"/>
                </a:cubicBezTo>
                <a:cubicBezTo>
                  <a:pt x="2323211" y="687419"/>
                  <a:pt x="2322671" y="682377"/>
                  <a:pt x="2322671" y="676573"/>
                </a:cubicBezTo>
                <a:lnTo>
                  <a:pt x="2322671" y="617860"/>
                </a:lnTo>
                <a:lnTo>
                  <a:pt x="2308607" y="617860"/>
                </a:lnTo>
                <a:cubicBezTo>
                  <a:pt x="2307491" y="617860"/>
                  <a:pt x="2306598" y="617265"/>
                  <a:pt x="2305928" y="616074"/>
                </a:cubicBezTo>
                <a:cubicBezTo>
                  <a:pt x="2305259" y="614884"/>
                  <a:pt x="2304924" y="612949"/>
                  <a:pt x="2304924" y="610270"/>
                </a:cubicBezTo>
                <a:cubicBezTo>
                  <a:pt x="2304924" y="608856"/>
                  <a:pt x="2305017" y="607666"/>
                  <a:pt x="2305203" y="606698"/>
                </a:cubicBezTo>
                <a:cubicBezTo>
                  <a:pt x="2305389" y="605731"/>
                  <a:pt x="2305631" y="604931"/>
                  <a:pt x="2305928" y="604298"/>
                </a:cubicBezTo>
                <a:cubicBezTo>
                  <a:pt x="2306226" y="603666"/>
                  <a:pt x="2306617" y="603219"/>
                  <a:pt x="2307101" y="602959"/>
                </a:cubicBezTo>
                <a:cubicBezTo>
                  <a:pt x="2307584" y="602698"/>
                  <a:pt x="2308124" y="602568"/>
                  <a:pt x="2308719" y="602568"/>
                </a:cubicBezTo>
                <a:lnTo>
                  <a:pt x="2322671" y="602568"/>
                </a:lnTo>
                <a:lnTo>
                  <a:pt x="2322671" y="578681"/>
                </a:lnTo>
                <a:cubicBezTo>
                  <a:pt x="2322671" y="578160"/>
                  <a:pt x="2322802" y="577677"/>
                  <a:pt x="2323062" y="577230"/>
                </a:cubicBezTo>
                <a:cubicBezTo>
                  <a:pt x="2323323" y="576784"/>
                  <a:pt x="2323806" y="576393"/>
                  <a:pt x="2324513" y="576058"/>
                </a:cubicBezTo>
                <a:cubicBezTo>
                  <a:pt x="2325220" y="575723"/>
                  <a:pt x="2326169" y="575481"/>
                  <a:pt x="2327360" y="575333"/>
                </a:cubicBezTo>
                <a:cubicBezTo>
                  <a:pt x="2328550" y="575184"/>
                  <a:pt x="2330039" y="575109"/>
                  <a:pt x="2331824" y="575109"/>
                </a:cubicBezTo>
                <a:close/>
                <a:moveTo>
                  <a:pt x="1312650" y="575109"/>
                </a:moveTo>
                <a:cubicBezTo>
                  <a:pt x="1314510" y="575109"/>
                  <a:pt x="1316035" y="575184"/>
                  <a:pt x="1317226" y="575333"/>
                </a:cubicBezTo>
                <a:cubicBezTo>
                  <a:pt x="1318417" y="575481"/>
                  <a:pt x="1319347" y="575723"/>
                  <a:pt x="1320017" y="576058"/>
                </a:cubicBezTo>
                <a:cubicBezTo>
                  <a:pt x="1320686" y="576393"/>
                  <a:pt x="1321170" y="576784"/>
                  <a:pt x="1321468" y="577230"/>
                </a:cubicBezTo>
                <a:cubicBezTo>
                  <a:pt x="1321765" y="577677"/>
                  <a:pt x="1321914" y="578160"/>
                  <a:pt x="1321914" y="578681"/>
                </a:cubicBezTo>
                <a:lnTo>
                  <a:pt x="1321914" y="602568"/>
                </a:lnTo>
                <a:lnTo>
                  <a:pt x="1347699" y="602568"/>
                </a:lnTo>
                <a:cubicBezTo>
                  <a:pt x="1348294" y="602568"/>
                  <a:pt x="1348815" y="602698"/>
                  <a:pt x="1349261" y="602959"/>
                </a:cubicBezTo>
                <a:cubicBezTo>
                  <a:pt x="1349708" y="603219"/>
                  <a:pt x="1350098" y="603666"/>
                  <a:pt x="1350433" y="604298"/>
                </a:cubicBezTo>
                <a:cubicBezTo>
                  <a:pt x="1350768" y="604931"/>
                  <a:pt x="1351010" y="605731"/>
                  <a:pt x="1351159" y="606698"/>
                </a:cubicBezTo>
                <a:cubicBezTo>
                  <a:pt x="1351308" y="607666"/>
                  <a:pt x="1351382" y="608856"/>
                  <a:pt x="1351382" y="610270"/>
                </a:cubicBezTo>
                <a:cubicBezTo>
                  <a:pt x="1351382" y="612949"/>
                  <a:pt x="1351047" y="614884"/>
                  <a:pt x="1350377" y="616074"/>
                </a:cubicBezTo>
                <a:cubicBezTo>
                  <a:pt x="1349708" y="617265"/>
                  <a:pt x="1348815" y="617860"/>
                  <a:pt x="1347699" y="617860"/>
                </a:cubicBezTo>
                <a:lnTo>
                  <a:pt x="1321914" y="617860"/>
                </a:lnTo>
                <a:lnTo>
                  <a:pt x="1321914" y="673894"/>
                </a:lnTo>
                <a:cubicBezTo>
                  <a:pt x="1321914" y="680815"/>
                  <a:pt x="1322937" y="686042"/>
                  <a:pt x="1324984" y="689577"/>
                </a:cubicBezTo>
                <a:cubicBezTo>
                  <a:pt x="1327030" y="693112"/>
                  <a:pt x="1330695" y="694879"/>
                  <a:pt x="1335978" y="694879"/>
                </a:cubicBezTo>
                <a:cubicBezTo>
                  <a:pt x="1337690" y="694879"/>
                  <a:pt x="1339215" y="694711"/>
                  <a:pt x="1340555" y="694377"/>
                </a:cubicBezTo>
                <a:cubicBezTo>
                  <a:pt x="1341894" y="694042"/>
                  <a:pt x="1343085" y="693688"/>
                  <a:pt x="1344127" y="693316"/>
                </a:cubicBezTo>
                <a:cubicBezTo>
                  <a:pt x="1345168" y="692944"/>
                  <a:pt x="1346061" y="692591"/>
                  <a:pt x="1346805" y="692256"/>
                </a:cubicBezTo>
                <a:cubicBezTo>
                  <a:pt x="1347550" y="691921"/>
                  <a:pt x="1348219" y="691753"/>
                  <a:pt x="1348815" y="691753"/>
                </a:cubicBezTo>
                <a:cubicBezTo>
                  <a:pt x="1349187" y="691753"/>
                  <a:pt x="1349540" y="691846"/>
                  <a:pt x="1349875" y="692033"/>
                </a:cubicBezTo>
                <a:cubicBezTo>
                  <a:pt x="1350210" y="692219"/>
                  <a:pt x="1350470" y="692572"/>
                  <a:pt x="1350656" y="693093"/>
                </a:cubicBezTo>
                <a:cubicBezTo>
                  <a:pt x="1350842" y="693614"/>
                  <a:pt x="1351010" y="694321"/>
                  <a:pt x="1351159" y="695214"/>
                </a:cubicBezTo>
                <a:cubicBezTo>
                  <a:pt x="1351308" y="696107"/>
                  <a:pt x="1351382" y="697223"/>
                  <a:pt x="1351382" y="698562"/>
                </a:cubicBezTo>
                <a:cubicBezTo>
                  <a:pt x="1351382" y="700720"/>
                  <a:pt x="1351233" y="702432"/>
                  <a:pt x="1350935" y="703697"/>
                </a:cubicBezTo>
                <a:cubicBezTo>
                  <a:pt x="1350638" y="704962"/>
                  <a:pt x="1350191" y="705892"/>
                  <a:pt x="1349596" y="706487"/>
                </a:cubicBezTo>
                <a:cubicBezTo>
                  <a:pt x="1349001" y="707083"/>
                  <a:pt x="1348108" y="707641"/>
                  <a:pt x="1346917" y="708162"/>
                </a:cubicBezTo>
                <a:cubicBezTo>
                  <a:pt x="1345726" y="708683"/>
                  <a:pt x="1344368" y="709111"/>
                  <a:pt x="1342843" y="709445"/>
                </a:cubicBezTo>
                <a:cubicBezTo>
                  <a:pt x="1341317" y="709780"/>
                  <a:pt x="1339699" y="710059"/>
                  <a:pt x="1337988" y="710283"/>
                </a:cubicBezTo>
                <a:cubicBezTo>
                  <a:pt x="1336276" y="710506"/>
                  <a:pt x="1334564" y="710617"/>
                  <a:pt x="1332853" y="710617"/>
                </a:cubicBezTo>
                <a:cubicBezTo>
                  <a:pt x="1327644" y="710617"/>
                  <a:pt x="1323179" y="709929"/>
                  <a:pt x="1319458" y="708552"/>
                </a:cubicBezTo>
                <a:cubicBezTo>
                  <a:pt x="1315738" y="707176"/>
                  <a:pt x="1312687" y="705092"/>
                  <a:pt x="1310305" y="702302"/>
                </a:cubicBezTo>
                <a:cubicBezTo>
                  <a:pt x="1307924" y="699511"/>
                  <a:pt x="1306194" y="695976"/>
                  <a:pt x="1305115" y="691698"/>
                </a:cubicBezTo>
                <a:cubicBezTo>
                  <a:pt x="1304036" y="687419"/>
                  <a:pt x="1303497" y="682377"/>
                  <a:pt x="1303497" y="676573"/>
                </a:cubicBezTo>
                <a:lnTo>
                  <a:pt x="1303497" y="617860"/>
                </a:lnTo>
                <a:lnTo>
                  <a:pt x="1289432" y="617860"/>
                </a:lnTo>
                <a:cubicBezTo>
                  <a:pt x="1288316" y="617860"/>
                  <a:pt x="1287423" y="617265"/>
                  <a:pt x="1286753" y="616074"/>
                </a:cubicBezTo>
                <a:cubicBezTo>
                  <a:pt x="1286084" y="614884"/>
                  <a:pt x="1285749" y="612949"/>
                  <a:pt x="1285749" y="610270"/>
                </a:cubicBezTo>
                <a:cubicBezTo>
                  <a:pt x="1285749" y="608856"/>
                  <a:pt x="1285842" y="607666"/>
                  <a:pt x="1286028" y="606698"/>
                </a:cubicBezTo>
                <a:cubicBezTo>
                  <a:pt x="1286214" y="605731"/>
                  <a:pt x="1286456" y="604931"/>
                  <a:pt x="1286753" y="604298"/>
                </a:cubicBezTo>
                <a:cubicBezTo>
                  <a:pt x="1287051" y="603666"/>
                  <a:pt x="1287442" y="603219"/>
                  <a:pt x="1287925" y="602959"/>
                </a:cubicBezTo>
                <a:cubicBezTo>
                  <a:pt x="1288409" y="602698"/>
                  <a:pt x="1288949" y="602568"/>
                  <a:pt x="1289544" y="602568"/>
                </a:cubicBezTo>
                <a:lnTo>
                  <a:pt x="1303497" y="602568"/>
                </a:lnTo>
                <a:lnTo>
                  <a:pt x="1303497" y="578681"/>
                </a:lnTo>
                <a:cubicBezTo>
                  <a:pt x="1303497" y="578160"/>
                  <a:pt x="1303627" y="577677"/>
                  <a:pt x="1303887" y="577230"/>
                </a:cubicBezTo>
                <a:cubicBezTo>
                  <a:pt x="1304148" y="576784"/>
                  <a:pt x="1304631" y="576393"/>
                  <a:pt x="1305338" y="576058"/>
                </a:cubicBezTo>
                <a:cubicBezTo>
                  <a:pt x="1306045" y="575723"/>
                  <a:pt x="1306994" y="575481"/>
                  <a:pt x="1308185" y="575333"/>
                </a:cubicBezTo>
                <a:cubicBezTo>
                  <a:pt x="1309375" y="575184"/>
                  <a:pt x="1310863" y="575109"/>
                  <a:pt x="1312650" y="575109"/>
                </a:cubicBezTo>
                <a:close/>
                <a:moveTo>
                  <a:pt x="577439" y="563612"/>
                </a:moveTo>
                <a:cubicBezTo>
                  <a:pt x="579299" y="563612"/>
                  <a:pt x="580843" y="563705"/>
                  <a:pt x="582071" y="563892"/>
                </a:cubicBezTo>
                <a:cubicBezTo>
                  <a:pt x="583299" y="564078"/>
                  <a:pt x="584285" y="564301"/>
                  <a:pt x="585029" y="564561"/>
                </a:cubicBezTo>
                <a:cubicBezTo>
                  <a:pt x="585773" y="564822"/>
                  <a:pt x="586294" y="565175"/>
                  <a:pt x="586592" y="565622"/>
                </a:cubicBezTo>
                <a:cubicBezTo>
                  <a:pt x="586889" y="566068"/>
                  <a:pt x="587038" y="566589"/>
                  <a:pt x="587038" y="567184"/>
                </a:cubicBezTo>
                <a:lnTo>
                  <a:pt x="587038" y="705818"/>
                </a:lnTo>
                <a:cubicBezTo>
                  <a:pt x="587038" y="706413"/>
                  <a:pt x="586889" y="706934"/>
                  <a:pt x="586592" y="707380"/>
                </a:cubicBezTo>
                <a:cubicBezTo>
                  <a:pt x="586294" y="707827"/>
                  <a:pt x="585773" y="708180"/>
                  <a:pt x="585029" y="708441"/>
                </a:cubicBezTo>
                <a:cubicBezTo>
                  <a:pt x="584285" y="708701"/>
                  <a:pt x="583299" y="708925"/>
                  <a:pt x="582071" y="709111"/>
                </a:cubicBezTo>
                <a:cubicBezTo>
                  <a:pt x="580843" y="709297"/>
                  <a:pt x="579299" y="709390"/>
                  <a:pt x="577439" y="709390"/>
                </a:cubicBezTo>
                <a:cubicBezTo>
                  <a:pt x="575653" y="709390"/>
                  <a:pt x="574127" y="709297"/>
                  <a:pt x="572862" y="709111"/>
                </a:cubicBezTo>
                <a:cubicBezTo>
                  <a:pt x="571597" y="708925"/>
                  <a:pt x="570593" y="708701"/>
                  <a:pt x="569848" y="708441"/>
                </a:cubicBezTo>
                <a:cubicBezTo>
                  <a:pt x="569104" y="708180"/>
                  <a:pt x="568583" y="707827"/>
                  <a:pt x="568286" y="707380"/>
                </a:cubicBezTo>
                <a:cubicBezTo>
                  <a:pt x="567988" y="706934"/>
                  <a:pt x="567839" y="706413"/>
                  <a:pt x="567839" y="705818"/>
                </a:cubicBezTo>
                <a:lnTo>
                  <a:pt x="567839" y="567184"/>
                </a:lnTo>
                <a:cubicBezTo>
                  <a:pt x="567839" y="566589"/>
                  <a:pt x="568007" y="566068"/>
                  <a:pt x="568342" y="565622"/>
                </a:cubicBezTo>
                <a:cubicBezTo>
                  <a:pt x="568676" y="565175"/>
                  <a:pt x="569234" y="564822"/>
                  <a:pt x="570016" y="564561"/>
                </a:cubicBezTo>
                <a:cubicBezTo>
                  <a:pt x="570797" y="564301"/>
                  <a:pt x="571802" y="564078"/>
                  <a:pt x="573030" y="563892"/>
                </a:cubicBezTo>
                <a:cubicBezTo>
                  <a:pt x="574257" y="563705"/>
                  <a:pt x="575727" y="563612"/>
                  <a:pt x="577439" y="563612"/>
                </a:cubicBezTo>
                <a:close/>
                <a:moveTo>
                  <a:pt x="3375333" y="560599"/>
                </a:moveTo>
                <a:cubicBezTo>
                  <a:pt x="3379649" y="560599"/>
                  <a:pt x="3382607" y="561361"/>
                  <a:pt x="3384207" y="562887"/>
                </a:cubicBezTo>
                <a:cubicBezTo>
                  <a:pt x="3385807" y="564412"/>
                  <a:pt x="3386606" y="567296"/>
                  <a:pt x="3386606" y="571538"/>
                </a:cubicBezTo>
                <a:cubicBezTo>
                  <a:pt x="3386606" y="575854"/>
                  <a:pt x="3385788" y="578793"/>
                  <a:pt x="3384151" y="580356"/>
                </a:cubicBezTo>
                <a:cubicBezTo>
                  <a:pt x="3382514" y="581918"/>
                  <a:pt x="3379500" y="582700"/>
                  <a:pt x="3375110" y="582700"/>
                </a:cubicBezTo>
                <a:cubicBezTo>
                  <a:pt x="3370794" y="582700"/>
                  <a:pt x="3367836" y="581937"/>
                  <a:pt x="3366236" y="580411"/>
                </a:cubicBezTo>
                <a:cubicBezTo>
                  <a:pt x="3364636" y="578886"/>
                  <a:pt x="3363836" y="576002"/>
                  <a:pt x="3363836" y="571761"/>
                </a:cubicBezTo>
                <a:cubicBezTo>
                  <a:pt x="3363836" y="567445"/>
                  <a:pt x="3364654" y="564505"/>
                  <a:pt x="3366291" y="562943"/>
                </a:cubicBezTo>
                <a:cubicBezTo>
                  <a:pt x="3367929" y="561380"/>
                  <a:pt x="3370942" y="560599"/>
                  <a:pt x="3375333" y="560599"/>
                </a:cubicBezTo>
                <a:close/>
                <a:moveTo>
                  <a:pt x="3232458" y="560599"/>
                </a:moveTo>
                <a:cubicBezTo>
                  <a:pt x="3236774" y="560599"/>
                  <a:pt x="3239732" y="561361"/>
                  <a:pt x="3241332" y="562887"/>
                </a:cubicBezTo>
                <a:cubicBezTo>
                  <a:pt x="3242932" y="564412"/>
                  <a:pt x="3243731" y="567296"/>
                  <a:pt x="3243731" y="571538"/>
                </a:cubicBezTo>
                <a:cubicBezTo>
                  <a:pt x="3243731" y="575854"/>
                  <a:pt x="3242913" y="578793"/>
                  <a:pt x="3241276" y="580356"/>
                </a:cubicBezTo>
                <a:cubicBezTo>
                  <a:pt x="3239639" y="581918"/>
                  <a:pt x="3236625" y="582700"/>
                  <a:pt x="3232235" y="582700"/>
                </a:cubicBezTo>
                <a:cubicBezTo>
                  <a:pt x="3227919" y="582700"/>
                  <a:pt x="3224961" y="581937"/>
                  <a:pt x="3223361" y="580411"/>
                </a:cubicBezTo>
                <a:cubicBezTo>
                  <a:pt x="3221761" y="578886"/>
                  <a:pt x="3220961" y="576002"/>
                  <a:pt x="3220961" y="571761"/>
                </a:cubicBezTo>
                <a:cubicBezTo>
                  <a:pt x="3220961" y="567445"/>
                  <a:pt x="3221779" y="564505"/>
                  <a:pt x="3223417" y="562943"/>
                </a:cubicBezTo>
                <a:cubicBezTo>
                  <a:pt x="3225054" y="561380"/>
                  <a:pt x="3228068" y="560599"/>
                  <a:pt x="3232458" y="560599"/>
                </a:cubicBezTo>
                <a:close/>
                <a:moveTo>
                  <a:pt x="2270433" y="560599"/>
                </a:moveTo>
                <a:cubicBezTo>
                  <a:pt x="2274749" y="560599"/>
                  <a:pt x="2277707" y="561361"/>
                  <a:pt x="2279307" y="562887"/>
                </a:cubicBezTo>
                <a:cubicBezTo>
                  <a:pt x="2280907" y="564412"/>
                  <a:pt x="2281707" y="567296"/>
                  <a:pt x="2281707" y="571538"/>
                </a:cubicBezTo>
                <a:cubicBezTo>
                  <a:pt x="2281707" y="575854"/>
                  <a:pt x="2280888" y="578793"/>
                  <a:pt x="2279251" y="580356"/>
                </a:cubicBezTo>
                <a:cubicBezTo>
                  <a:pt x="2277614" y="581918"/>
                  <a:pt x="2274600" y="582700"/>
                  <a:pt x="2270210" y="582700"/>
                </a:cubicBezTo>
                <a:cubicBezTo>
                  <a:pt x="2265894" y="582700"/>
                  <a:pt x="2262936" y="581937"/>
                  <a:pt x="2261336" y="580411"/>
                </a:cubicBezTo>
                <a:cubicBezTo>
                  <a:pt x="2259736" y="578886"/>
                  <a:pt x="2258936" y="576002"/>
                  <a:pt x="2258936" y="571761"/>
                </a:cubicBezTo>
                <a:cubicBezTo>
                  <a:pt x="2258936" y="567445"/>
                  <a:pt x="2259754" y="564505"/>
                  <a:pt x="2261391" y="562943"/>
                </a:cubicBezTo>
                <a:cubicBezTo>
                  <a:pt x="2263029" y="561380"/>
                  <a:pt x="2266042" y="560599"/>
                  <a:pt x="2270433" y="560599"/>
                </a:cubicBezTo>
                <a:close/>
                <a:moveTo>
                  <a:pt x="1384608" y="560599"/>
                </a:moveTo>
                <a:cubicBezTo>
                  <a:pt x="1388924" y="560599"/>
                  <a:pt x="1391882" y="561361"/>
                  <a:pt x="1393482" y="562887"/>
                </a:cubicBezTo>
                <a:cubicBezTo>
                  <a:pt x="1395082" y="564412"/>
                  <a:pt x="1395882" y="567296"/>
                  <a:pt x="1395882" y="571538"/>
                </a:cubicBezTo>
                <a:cubicBezTo>
                  <a:pt x="1395882" y="575854"/>
                  <a:pt x="1395063" y="578793"/>
                  <a:pt x="1393426" y="580356"/>
                </a:cubicBezTo>
                <a:cubicBezTo>
                  <a:pt x="1391789" y="581918"/>
                  <a:pt x="1388775" y="582700"/>
                  <a:pt x="1384385" y="582700"/>
                </a:cubicBezTo>
                <a:cubicBezTo>
                  <a:pt x="1380069" y="582700"/>
                  <a:pt x="1377111" y="581937"/>
                  <a:pt x="1375511" y="580411"/>
                </a:cubicBezTo>
                <a:cubicBezTo>
                  <a:pt x="1373911" y="578886"/>
                  <a:pt x="1373111" y="576002"/>
                  <a:pt x="1373111" y="571761"/>
                </a:cubicBezTo>
                <a:cubicBezTo>
                  <a:pt x="1373111" y="567445"/>
                  <a:pt x="1373930" y="564505"/>
                  <a:pt x="1375567" y="562943"/>
                </a:cubicBezTo>
                <a:cubicBezTo>
                  <a:pt x="1377204" y="561380"/>
                  <a:pt x="1380217" y="560599"/>
                  <a:pt x="1384608" y="560599"/>
                </a:cubicBezTo>
                <a:close/>
                <a:moveTo>
                  <a:pt x="2966502" y="553678"/>
                </a:moveTo>
                <a:cubicBezTo>
                  <a:pt x="2968363" y="553678"/>
                  <a:pt x="2969888" y="553771"/>
                  <a:pt x="2971078" y="553957"/>
                </a:cubicBezTo>
                <a:cubicBezTo>
                  <a:pt x="2972269" y="554143"/>
                  <a:pt x="2973199" y="554367"/>
                  <a:pt x="2973869" y="554627"/>
                </a:cubicBezTo>
                <a:cubicBezTo>
                  <a:pt x="2974539" y="554887"/>
                  <a:pt x="2975041" y="555259"/>
                  <a:pt x="2975376" y="555743"/>
                </a:cubicBezTo>
                <a:cubicBezTo>
                  <a:pt x="2975711" y="556227"/>
                  <a:pt x="2975878" y="556729"/>
                  <a:pt x="2975878" y="557250"/>
                </a:cubicBezTo>
                <a:lnTo>
                  <a:pt x="2975878" y="705929"/>
                </a:lnTo>
                <a:cubicBezTo>
                  <a:pt x="2975878" y="706525"/>
                  <a:pt x="2975748" y="707046"/>
                  <a:pt x="2975487" y="707492"/>
                </a:cubicBezTo>
                <a:cubicBezTo>
                  <a:pt x="2975227" y="707939"/>
                  <a:pt x="2974780" y="708292"/>
                  <a:pt x="2974148" y="708552"/>
                </a:cubicBezTo>
                <a:cubicBezTo>
                  <a:pt x="2973516" y="708813"/>
                  <a:pt x="2972679" y="709018"/>
                  <a:pt x="2971636" y="709166"/>
                </a:cubicBezTo>
                <a:cubicBezTo>
                  <a:pt x="2970595" y="709315"/>
                  <a:pt x="2969330" y="709390"/>
                  <a:pt x="2967842" y="709390"/>
                </a:cubicBezTo>
                <a:cubicBezTo>
                  <a:pt x="2966279" y="709390"/>
                  <a:pt x="2964977" y="709315"/>
                  <a:pt x="2963935" y="709166"/>
                </a:cubicBezTo>
                <a:cubicBezTo>
                  <a:pt x="2962893" y="709018"/>
                  <a:pt x="2962037" y="708813"/>
                  <a:pt x="2961367" y="708552"/>
                </a:cubicBezTo>
                <a:cubicBezTo>
                  <a:pt x="2960698" y="708292"/>
                  <a:pt x="2960214" y="707939"/>
                  <a:pt x="2959917" y="707492"/>
                </a:cubicBezTo>
                <a:cubicBezTo>
                  <a:pt x="2959619" y="707046"/>
                  <a:pt x="2959470" y="706525"/>
                  <a:pt x="2959470" y="705929"/>
                </a:cubicBezTo>
                <a:lnTo>
                  <a:pt x="2959470" y="692646"/>
                </a:lnTo>
                <a:cubicBezTo>
                  <a:pt x="2954186" y="698376"/>
                  <a:pt x="2948698" y="702841"/>
                  <a:pt x="2943006" y="706041"/>
                </a:cubicBezTo>
                <a:cubicBezTo>
                  <a:pt x="2937313" y="709241"/>
                  <a:pt x="2931081" y="710841"/>
                  <a:pt x="2924309" y="710841"/>
                </a:cubicBezTo>
                <a:cubicBezTo>
                  <a:pt x="2916942" y="710841"/>
                  <a:pt x="2910654" y="709408"/>
                  <a:pt x="2905445" y="706543"/>
                </a:cubicBezTo>
                <a:cubicBezTo>
                  <a:pt x="2900236" y="703678"/>
                  <a:pt x="2896013" y="699809"/>
                  <a:pt x="2892776" y="694935"/>
                </a:cubicBezTo>
                <a:cubicBezTo>
                  <a:pt x="2889539" y="690061"/>
                  <a:pt x="2887177" y="684331"/>
                  <a:pt x="2885688" y="677745"/>
                </a:cubicBezTo>
                <a:cubicBezTo>
                  <a:pt x="2884200" y="671159"/>
                  <a:pt x="2883456" y="664220"/>
                  <a:pt x="2883456" y="656928"/>
                </a:cubicBezTo>
                <a:cubicBezTo>
                  <a:pt x="2883456" y="648296"/>
                  <a:pt x="2884386" y="640501"/>
                  <a:pt x="2886246" y="633543"/>
                </a:cubicBezTo>
                <a:cubicBezTo>
                  <a:pt x="2888107" y="626585"/>
                  <a:pt x="2890860" y="620651"/>
                  <a:pt x="2894506" y="615740"/>
                </a:cubicBezTo>
                <a:cubicBezTo>
                  <a:pt x="2898153" y="610828"/>
                  <a:pt x="2902673" y="607052"/>
                  <a:pt x="2908068" y="604410"/>
                </a:cubicBezTo>
                <a:cubicBezTo>
                  <a:pt x="2913463" y="601768"/>
                  <a:pt x="2919696" y="600447"/>
                  <a:pt x="2926765" y="600447"/>
                </a:cubicBezTo>
                <a:cubicBezTo>
                  <a:pt x="2932644" y="600447"/>
                  <a:pt x="2938020" y="601731"/>
                  <a:pt x="2942894" y="604298"/>
                </a:cubicBezTo>
                <a:cubicBezTo>
                  <a:pt x="2947768" y="606866"/>
                  <a:pt x="2952586" y="610642"/>
                  <a:pt x="2957349" y="615628"/>
                </a:cubicBezTo>
                <a:lnTo>
                  <a:pt x="2957349" y="557250"/>
                </a:lnTo>
                <a:cubicBezTo>
                  <a:pt x="2957349" y="556729"/>
                  <a:pt x="2957479" y="556227"/>
                  <a:pt x="2957740" y="555743"/>
                </a:cubicBezTo>
                <a:cubicBezTo>
                  <a:pt x="2958000" y="555259"/>
                  <a:pt x="2958502" y="554887"/>
                  <a:pt x="2959247" y="554627"/>
                </a:cubicBezTo>
                <a:cubicBezTo>
                  <a:pt x="2959991" y="554367"/>
                  <a:pt x="2960939" y="554143"/>
                  <a:pt x="2962093" y="553957"/>
                </a:cubicBezTo>
                <a:cubicBezTo>
                  <a:pt x="2963246" y="553771"/>
                  <a:pt x="2964716" y="553678"/>
                  <a:pt x="2966502" y="553678"/>
                </a:cubicBezTo>
                <a:close/>
                <a:moveTo>
                  <a:pt x="2613221" y="553232"/>
                </a:moveTo>
                <a:cubicBezTo>
                  <a:pt x="2615081" y="553232"/>
                  <a:pt x="2616607" y="553306"/>
                  <a:pt x="2617798" y="553455"/>
                </a:cubicBezTo>
                <a:cubicBezTo>
                  <a:pt x="2618988" y="553604"/>
                  <a:pt x="2619919" y="553827"/>
                  <a:pt x="2620588" y="554125"/>
                </a:cubicBezTo>
                <a:cubicBezTo>
                  <a:pt x="2621258" y="554422"/>
                  <a:pt x="2621742" y="554794"/>
                  <a:pt x="2622039" y="555241"/>
                </a:cubicBezTo>
                <a:cubicBezTo>
                  <a:pt x="2622337" y="555687"/>
                  <a:pt x="2622486" y="556208"/>
                  <a:pt x="2622486" y="556804"/>
                </a:cubicBezTo>
                <a:lnTo>
                  <a:pt x="2622486" y="616967"/>
                </a:lnTo>
                <a:cubicBezTo>
                  <a:pt x="2627769" y="611386"/>
                  <a:pt x="2633090" y="607238"/>
                  <a:pt x="2638448" y="604522"/>
                </a:cubicBezTo>
                <a:cubicBezTo>
                  <a:pt x="2643805" y="601805"/>
                  <a:pt x="2649200" y="600447"/>
                  <a:pt x="2654633" y="600447"/>
                </a:cubicBezTo>
                <a:cubicBezTo>
                  <a:pt x="2661330" y="600447"/>
                  <a:pt x="2666967" y="601582"/>
                  <a:pt x="2671543" y="603852"/>
                </a:cubicBezTo>
                <a:cubicBezTo>
                  <a:pt x="2676120" y="606121"/>
                  <a:pt x="2679822" y="609154"/>
                  <a:pt x="2682650" y="612949"/>
                </a:cubicBezTo>
                <a:cubicBezTo>
                  <a:pt x="2685477" y="616744"/>
                  <a:pt x="2687505" y="621190"/>
                  <a:pt x="2688733" y="626288"/>
                </a:cubicBezTo>
                <a:cubicBezTo>
                  <a:pt x="2689961" y="631385"/>
                  <a:pt x="2690575" y="637543"/>
                  <a:pt x="2690575" y="644761"/>
                </a:cubicBezTo>
                <a:lnTo>
                  <a:pt x="2690575" y="705929"/>
                </a:lnTo>
                <a:cubicBezTo>
                  <a:pt x="2690575" y="706525"/>
                  <a:pt x="2690426" y="707027"/>
                  <a:pt x="2690128" y="707436"/>
                </a:cubicBezTo>
                <a:cubicBezTo>
                  <a:pt x="2689830" y="707846"/>
                  <a:pt x="2689347" y="708199"/>
                  <a:pt x="2688677" y="708497"/>
                </a:cubicBezTo>
                <a:cubicBezTo>
                  <a:pt x="2688008" y="708794"/>
                  <a:pt x="2687077" y="709018"/>
                  <a:pt x="2685886" y="709166"/>
                </a:cubicBezTo>
                <a:cubicBezTo>
                  <a:pt x="2684696" y="709315"/>
                  <a:pt x="2683208" y="709390"/>
                  <a:pt x="2681422" y="709390"/>
                </a:cubicBezTo>
                <a:cubicBezTo>
                  <a:pt x="2679561" y="709390"/>
                  <a:pt x="2678036" y="709315"/>
                  <a:pt x="2676845" y="709166"/>
                </a:cubicBezTo>
                <a:cubicBezTo>
                  <a:pt x="2675655" y="709018"/>
                  <a:pt x="2674724" y="708794"/>
                  <a:pt x="2674055" y="708497"/>
                </a:cubicBezTo>
                <a:cubicBezTo>
                  <a:pt x="2673385" y="708199"/>
                  <a:pt x="2672901" y="707846"/>
                  <a:pt x="2672604" y="707436"/>
                </a:cubicBezTo>
                <a:cubicBezTo>
                  <a:pt x="2672306" y="707027"/>
                  <a:pt x="2672157" y="706525"/>
                  <a:pt x="2672157" y="705929"/>
                </a:cubicBezTo>
                <a:lnTo>
                  <a:pt x="2672157" y="647105"/>
                </a:lnTo>
                <a:cubicBezTo>
                  <a:pt x="2672157" y="641375"/>
                  <a:pt x="2671711" y="636761"/>
                  <a:pt x="2670818" y="633264"/>
                </a:cubicBezTo>
                <a:cubicBezTo>
                  <a:pt x="2669925" y="629767"/>
                  <a:pt x="2668622" y="626753"/>
                  <a:pt x="2666911" y="624223"/>
                </a:cubicBezTo>
                <a:cubicBezTo>
                  <a:pt x="2665200" y="621693"/>
                  <a:pt x="2662986" y="619758"/>
                  <a:pt x="2660270" y="618418"/>
                </a:cubicBezTo>
                <a:cubicBezTo>
                  <a:pt x="2657553" y="617079"/>
                  <a:pt x="2654409" y="616409"/>
                  <a:pt x="2650838" y="616409"/>
                </a:cubicBezTo>
                <a:cubicBezTo>
                  <a:pt x="2646224" y="616409"/>
                  <a:pt x="2641610" y="618046"/>
                  <a:pt x="2636996" y="621321"/>
                </a:cubicBezTo>
                <a:cubicBezTo>
                  <a:pt x="2632383" y="624595"/>
                  <a:pt x="2627546" y="629394"/>
                  <a:pt x="2622486" y="635720"/>
                </a:cubicBezTo>
                <a:lnTo>
                  <a:pt x="2622486" y="705929"/>
                </a:lnTo>
                <a:cubicBezTo>
                  <a:pt x="2622486" y="706525"/>
                  <a:pt x="2622337" y="707027"/>
                  <a:pt x="2622039" y="707436"/>
                </a:cubicBezTo>
                <a:cubicBezTo>
                  <a:pt x="2621742" y="707846"/>
                  <a:pt x="2621258" y="708199"/>
                  <a:pt x="2620588" y="708497"/>
                </a:cubicBezTo>
                <a:cubicBezTo>
                  <a:pt x="2619919" y="708794"/>
                  <a:pt x="2618988" y="709018"/>
                  <a:pt x="2617798" y="709166"/>
                </a:cubicBezTo>
                <a:cubicBezTo>
                  <a:pt x="2616607" y="709315"/>
                  <a:pt x="2615081" y="709390"/>
                  <a:pt x="2613221" y="709390"/>
                </a:cubicBezTo>
                <a:cubicBezTo>
                  <a:pt x="2611435" y="709390"/>
                  <a:pt x="2609947" y="709315"/>
                  <a:pt x="2608756" y="709166"/>
                </a:cubicBezTo>
                <a:cubicBezTo>
                  <a:pt x="2607566" y="709018"/>
                  <a:pt x="2606617" y="708794"/>
                  <a:pt x="2605910" y="708497"/>
                </a:cubicBezTo>
                <a:cubicBezTo>
                  <a:pt x="2605203" y="708199"/>
                  <a:pt x="2604719" y="707846"/>
                  <a:pt x="2604459" y="707436"/>
                </a:cubicBezTo>
                <a:cubicBezTo>
                  <a:pt x="2604198" y="707027"/>
                  <a:pt x="2604068" y="706525"/>
                  <a:pt x="2604068" y="705929"/>
                </a:cubicBezTo>
                <a:lnTo>
                  <a:pt x="2604068" y="556804"/>
                </a:lnTo>
                <a:cubicBezTo>
                  <a:pt x="2604068" y="556208"/>
                  <a:pt x="2604198" y="555687"/>
                  <a:pt x="2604459" y="555241"/>
                </a:cubicBezTo>
                <a:cubicBezTo>
                  <a:pt x="2604719" y="554794"/>
                  <a:pt x="2605203" y="554422"/>
                  <a:pt x="2605910" y="554125"/>
                </a:cubicBezTo>
                <a:cubicBezTo>
                  <a:pt x="2606617" y="553827"/>
                  <a:pt x="2607566" y="553604"/>
                  <a:pt x="2608756" y="553455"/>
                </a:cubicBezTo>
                <a:cubicBezTo>
                  <a:pt x="2609947" y="553306"/>
                  <a:pt x="2611435" y="553232"/>
                  <a:pt x="2613221" y="553232"/>
                </a:cubicBezTo>
                <a:close/>
                <a:moveTo>
                  <a:pt x="1727396" y="553232"/>
                </a:moveTo>
                <a:cubicBezTo>
                  <a:pt x="1729257" y="553232"/>
                  <a:pt x="1730782" y="553306"/>
                  <a:pt x="1731973" y="553455"/>
                </a:cubicBezTo>
                <a:cubicBezTo>
                  <a:pt x="1733163" y="553604"/>
                  <a:pt x="1734093" y="553827"/>
                  <a:pt x="1734763" y="554125"/>
                </a:cubicBezTo>
                <a:cubicBezTo>
                  <a:pt x="1735433" y="554422"/>
                  <a:pt x="1735917" y="554794"/>
                  <a:pt x="1736214" y="555241"/>
                </a:cubicBezTo>
                <a:cubicBezTo>
                  <a:pt x="1736512" y="555687"/>
                  <a:pt x="1736661" y="556208"/>
                  <a:pt x="1736661" y="556804"/>
                </a:cubicBezTo>
                <a:lnTo>
                  <a:pt x="1736661" y="616967"/>
                </a:lnTo>
                <a:cubicBezTo>
                  <a:pt x="1739637" y="613916"/>
                  <a:pt x="1742521" y="611349"/>
                  <a:pt x="1745312" y="609265"/>
                </a:cubicBezTo>
                <a:cubicBezTo>
                  <a:pt x="1748102" y="607182"/>
                  <a:pt x="1750837" y="605489"/>
                  <a:pt x="1753516" y="604187"/>
                </a:cubicBezTo>
                <a:cubicBezTo>
                  <a:pt x="1756194" y="602884"/>
                  <a:pt x="1758873" y="601936"/>
                  <a:pt x="1761552" y="601340"/>
                </a:cubicBezTo>
                <a:cubicBezTo>
                  <a:pt x="1764231" y="600745"/>
                  <a:pt x="1767059" y="600447"/>
                  <a:pt x="1770035" y="600447"/>
                </a:cubicBezTo>
                <a:cubicBezTo>
                  <a:pt x="1777328" y="600447"/>
                  <a:pt x="1783560" y="601898"/>
                  <a:pt x="1788732" y="604801"/>
                </a:cubicBezTo>
                <a:cubicBezTo>
                  <a:pt x="1793904" y="607703"/>
                  <a:pt x="1798108" y="611591"/>
                  <a:pt x="1801345" y="616465"/>
                </a:cubicBezTo>
                <a:cubicBezTo>
                  <a:pt x="1804582" y="621339"/>
                  <a:pt x="1806945" y="627050"/>
                  <a:pt x="1808433" y="633599"/>
                </a:cubicBezTo>
                <a:cubicBezTo>
                  <a:pt x="1809921" y="640147"/>
                  <a:pt x="1810666" y="647068"/>
                  <a:pt x="1810666" y="654360"/>
                </a:cubicBezTo>
                <a:cubicBezTo>
                  <a:pt x="1810666" y="663067"/>
                  <a:pt x="1809717" y="670899"/>
                  <a:pt x="1807819" y="677857"/>
                </a:cubicBezTo>
                <a:cubicBezTo>
                  <a:pt x="1805922" y="684814"/>
                  <a:pt x="1803131" y="690749"/>
                  <a:pt x="1799448" y="695660"/>
                </a:cubicBezTo>
                <a:cubicBezTo>
                  <a:pt x="1795764" y="700572"/>
                  <a:pt x="1791243" y="704329"/>
                  <a:pt x="1785886" y="706934"/>
                </a:cubicBezTo>
                <a:cubicBezTo>
                  <a:pt x="1780528" y="709538"/>
                  <a:pt x="1774389" y="710841"/>
                  <a:pt x="1767468" y="710841"/>
                </a:cubicBezTo>
                <a:cubicBezTo>
                  <a:pt x="1764268" y="710841"/>
                  <a:pt x="1761310" y="710524"/>
                  <a:pt x="1758594" y="709892"/>
                </a:cubicBezTo>
                <a:cubicBezTo>
                  <a:pt x="1755878" y="709259"/>
                  <a:pt x="1753218" y="708236"/>
                  <a:pt x="1750613" y="706822"/>
                </a:cubicBezTo>
                <a:cubicBezTo>
                  <a:pt x="1748009" y="705408"/>
                  <a:pt x="1745405" y="703623"/>
                  <a:pt x="1742800" y="701465"/>
                </a:cubicBezTo>
                <a:cubicBezTo>
                  <a:pt x="1740196" y="699306"/>
                  <a:pt x="1737442" y="696702"/>
                  <a:pt x="1734540" y="693651"/>
                </a:cubicBezTo>
                <a:lnTo>
                  <a:pt x="1734540" y="705929"/>
                </a:lnTo>
                <a:cubicBezTo>
                  <a:pt x="1734540" y="706525"/>
                  <a:pt x="1734391" y="707046"/>
                  <a:pt x="1734093" y="707492"/>
                </a:cubicBezTo>
                <a:cubicBezTo>
                  <a:pt x="1733796" y="707939"/>
                  <a:pt x="1733312" y="708292"/>
                  <a:pt x="1732642" y="708552"/>
                </a:cubicBezTo>
                <a:cubicBezTo>
                  <a:pt x="1731973" y="708813"/>
                  <a:pt x="1731136" y="709018"/>
                  <a:pt x="1730131" y="709166"/>
                </a:cubicBezTo>
                <a:cubicBezTo>
                  <a:pt x="1729126" y="709315"/>
                  <a:pt x="1727843" y="709390"/>
                  <a:pt x="1726280" y="709390"/>
                </a:cubicBezTo>
                <a:cubicBezTo>
                  <a:pt x="1724792" y="709390"/>
                  <a:pt x="1723527" y="709315"/>
                  <a:pt x="1722485" y="709166"/>
                </a:cubicBezTo>
                <a:cubicBezTo>
                  <a:pt x="1721443" y="709018"/>
                  <a:pt x="1720587" y="708813"/>
                  <a:pt x="1719918" y="708552"/>
                </a:cubicBezTo>
                <a:cubicBezTo>
                  <a:pt x="1719248" y="708292"/>
                  <a:pt x="1718802" y="707939"/>
                  <a:pt x="1718578" y="707492"/>
                </a:cubicBezTo>
                <a:cubicBezTo>
                  <a:pt x="1718355" y="707046"/>
                  <a:pt x="1718243" y="706525"/>
                  <a:pt x="1718243" y="705929"/>
                </a:cubicBezTo>
                <a:lnTo>
                  <a:pt x="1718243" y="556804"/>
                </a:lnTo>
                <a:cubicBezTo>
                  <a:pt x="1718243" y="556208"/>
                  <a:pt x="1718374" y="555687"/>
                  <a:pt x="1718634" y="555241"/>
                </a:cubicBezTo>
                <a:cubicBezTo>
                  <a:pt x="1718895" y="554794"/>
                  <a:pt x="1719378" y="554422"/>
                  <a:pt x="1720085" y="554125"/>
                </a:cubicBezTo>
                <a:cubicBezTo>
                  <a:pt x="1720792" y="553827"/>
                  <a:pt x="1721741" y="553604"/>
                  <a:pt x="1722931" y="553455"/>
                </a:cubicBezTo>
                <a:cubicBezTo>
                  <a:pt x="1724122" y="553306"/>
                  <a:pt x="1725610" y="553232"/>
                  <a:pt x="1727396" y="553232"/>
                </a:cubicBezTo>
                <a:close/>
                <a:moveTo>
                  <a:pt x="2231663" y="552450"/>
                </a:moveTo>
                <a:cubicBezTo>
                  <a:pt x="2234268" y="552450"/>
                  <a:pt x="2236798" y="552692"/>
                  <a:pt x="2239253" y="553176"/>
                </a:cubicBezTo>
                <a:cubicBezTo>
                  <a:pt x="2241709" y="553660"/>
                  <a:pt x="2243606" y="554180"/>
                  <a:pt x="2244946" y="554739"/>
                </a:cubicBezTo>
                <a:cubicBezTo>
                  <a:pt x="2246285" y="555297"/>
                  <a:pt x="2247178" y="555799"/>
                  <a:pt x="2247625" y="556245"/>
                </a:cubicBezTo>
                <a:cubicBezTo>
                  <a:pt x="2248071" y="556692"/>
                  <a:pt x="2248443" y="557269"/>
                  <a:pt x="2248741" y="557976"/>
                </a:cubicBezTo>
                <a:cubicBezTo>
                  <a:pt x="2249039" y="558683"/>
                  <a:pt x="2249244" y="559538"/>
                  <a:pt x="2249355" y="560543"/>
                </a:cubicBezTo>
                <a:cubicBezTo>
                  <a:pt x="2249467" y="561547"/>
                  <a:pt x="2249523" y="562757"/>
                  <a:pt x="2249523" y="564171"/>
                </a:cubicBezTo>
                <a:cubicBezTo>
                  <a:pt x="2249523" y="565584"/>
                  <a:pt x="2249448" y="566719"/>
                  <a:pt x="2249299" y="567575"/>
                </a:cubicBezTo>
                <a:cubicBezTo>
                  <a:pt x="2249151" y="568431"/>
                  <a:pt x="2248983" y="569119"/>
                  <a:pt x="2248797" y="569640"/>
                </a:cubicBezTo>
                <a:cubicBezTo>
                  <a:pt x="2248611" y="570161"/>
                  <a:pt x="2248369" y="570514"/>
                  <a:pt x="2248071" y="570700"/>
                </a:cubicBezTo>
                <a:cubicBezTo>
                  <a:pt x="2247774" y="570886"/>
                  <a:pt x="2247402" y="570979"/>
                  <a:pt x="2246955" y="570979"/>
                </a:cubicBezTo>
                <a:cubicBezTo>
                  <a:pt x="2246434" y="570979"/>
                  <a:pt x="2245783" y="570812"/>
                  <a:pt x="2245002" y="570477"/>
                </a:cubicBezTo>
                <a:cubicBezTo>
                  <a:pt x="2244220" y="570142"/>
                  <a:pt x="2243272" y="569770"/>
                  <a:pt x="2242155" y="569361"/>
                </a:cubicBezTo>
                <a:cubicBezTo>
                  <a:pt x="2241039" y="568952"/>
                  <a:pt x="2239718" y="568580"/>
                  <a:pt x="2238193" y="568245"/>
                </a:cubicBezTo>
                <a:cubicBezTo>
                  <a:pt x="2236668" y="567910"/>
                  <a:pt x="2234900" y="567742"/>
                  <a:pt x="2232891" y="567742"/>
                </a:cubicBezTo>
                <a:cubicBezTo>
                  <a:pt x="2230138" y="567742"/>
                  <a:pt x="2227794" y="568189"/>
                  <a:pt x="2225859" y="569082"/>
                </a:cubicBezTo>
                <a:cubicBezTo>
                  <a:pt x="2223924" y="569975"/>
                  <a:pt x="2222362" y="571370"/>
                  <a:pt x="2221171" y="573268"/>
                </a:cubicBezTo>
                <a:cubicBezTo>
                  <a:pt x="2219980" y="575165"/>
                  <a:pt x="2219125" y="577621"/>
                  <a:pt x="2218604" y="580635"/>
                </a:cubicBezTo>
                <a:cubicBezTo>
                  <a:pt x="2218083" y="583648"/>
                  <a:pt x="2217822" y="587313"/>
                  <a:pt x="2217822" y="591629"/>
                </a:cubicBezTo>
                <a:lnTo>
                  <a:pt x="2217822" y="602568"/>
                </a:lnTo>
                <a:lnTo>
                  <a:pt x="2240258" y="602568"/>
                </a:lnTo>
                <a:cubicBezTo>
                  <a:pt x="2240853" y="602568"/>
                  <a:pt x="2241356" y="602698"/>
                  <a:pt x="2241765" y="602959"/>
                </a:cubicBezTo>
                <a:cubicBezTo>
                  <a:pt x="2242174" y="603219"/>
                  <a:pt x="2242546" y="603666"/>
                  <a:pt x="2242881" y="604298"/>
                </a:cubicBezTo>
                <a:cubicBezTo>
                  <a:pt x="2243216" y="604931"/>
                  <a:pt x="2243476" y="605731"/>
                  <a:pt x="2243662" y="606698"/>
                </a:cubicBezTo>
                <a:cubicBezTo>
                  <a:pt x="2243848" y="607666"/>
                  <a:pt x="2243941" y="608856"/>
                  <a:pt x="2243941" y="610270"/>
                </a:cubicBezTo>
                <a:cubicBezTo>
                  <a:pt x="2243941" y="612949"/>
                  <a:pt x="2243606" y="614884"/>
                  <a:pt x="2242937" y="616074"/>
                </a:cubicBezTo>
                <a:cubicBezTo>
                  <a:pt x="2242267" y="617265"/>
                  <a:pt x="2241374" y="617860"/>
                  <a:pt x="2240258" y="617860"/>
                </a:cubicBezTo>
                <a:lnTo>
                  <a:pt x="2217822" y="617860"/>
                </a:lnTo>
                <a:lnTo>
                  <a:pt x="2217822" y="705929"/>
                </a:lnTo>
                <a:cubicBezTo>
                  <a:pt x="2217822" y="706525"/>
                  <a:pt x="2217673" y="707027"/>
                  <a:pt x="2217376" y="707436"/>
                </a:cubicBezTo>
                <a:cubicBezTo>
                  <a:pt x="2217078" y="707846"/>
                  <a:pt x="2216576" y="708199"/>
                  <a:pt x="2215869" y="708497"/>
                </a:cubicBezTo>
                <a:cubicBezTo>
                  <a:pt x="2215162" y="708794"/>
                  <a:pt x="2214213" y="709018"/>
                  <a:pt x="2213022" y="709166"/>
                </a:cubicBezTo>
                <a:cubicBezTo>
                  <a:pt x="2211832" y="709315"/>
                  <a:pt x="2210343" y="709390"/>
                  <a:pt x="2208557" y="709390"/>
                </a:cubicBezTo>
                <a:cubicBezTo>
                  <a:pt x="2206772" y="709390"/>
                  <a:pt x="2205283" y="709315"/>
                  <a:pt x="2204093" y="709166"/>
                </a:cubicBezTo>
                <a:cubicBezTo>
                  <a:pt x="2202902" y="709018"/>
                  <a:pt x="2201953" y="708794"/>
                  <a:pt x="2201247" y="708497"/>
                </a:cubicBezTo>
                <a:cubicBezTo>
                  <a:pt x="2200540" y="708199"/>
                  <a:pt x="2200037" y="707846"/>
                  <a:pt x="2199739" y="707436"/>
                </a:cubicBezTo>
                <a:cubicBezTo>
                  <a:pt x="2199442" y="707027"/>
                  <a:pt x="2199293" y="706525"/>
                  <a:pt x="2199293" y="705929"/>
                </a:cubicBezTo>
                <a:lnTo>
                  <a:pt x="2199293" y="617860"/>
                </a:lnTo>
                <a:lnTo>
                  <a:pt x="2185117" y="617860"/>
                </a:lnTo>
                <a:cubicBezTo>
                  <a:pt x="2183926" y="617860"/>
                  <a:pt x="2183034" y="617265"/>
                  <a:pt x="2182438" y="616074"/>
                </a:cubicBezTo>
                <a:cubicBezTo>
                  <a:pt x="2181843" y="614884"/>
                  <a:pt x="2181545" y="612949"/>
                  <a:pt x="2181545" y="610270"/>
                </a:cubicBezTo>
                <a:cubicBezTo>
                  <a:pt x="2181545" y="608856"/>
                  <a:pt x="2181620" y="607666"/>
                  <a:pt x="2181768" y="606698"/>
                </a:cubicBezTo>
                <a:cubicBezTo>
                  <a:pt x="2181917" y="605731"/>
                  <a:pt x="2182141" y="604931"/>
                  <a:pt x="2182438" y="604298"/>
                </a:cubicBezTo>
                <a:cubicBezTo>
                  <a:pt x="2182736" y="603666"/>
                  <a:pt x="2183108" y="603219"/>
                  <a:pt x="2183554" y="602959"/>
                </a:cubicBezTo>
                <a:cubicBezTo>
                  <a:pt x="2184001" y="602698"/>
                  <a:pt x="2184522" y="602568"/>
                  <a:pt x="2185117" y="602568"/>
                </a:cubicBezTo>
                <a:lnTo>
                  <a:pt x="2199293" y="602568"/>
                </a:lnTo>
                <a:lnTo>
                  <a:pt x="2199293" y="592187"/>
                </a:lnTo>
                <a:cubicBezTo>
                  <a:pt x="2199293" y="585193"/>
                  <a:pt x="2199944" y="579184"/>
                  <a:pt x="2201247" y="574161"/>
                </a:cubicBezTo>
                <a:cubicBezTo>
                  <a:pt x="2202549" y="569138"/>
                  <a:pt x="2204539" y="565026"/>
                  <a:pt x="2207218" y="561827"/>
                </a:cubicBezTo>
                <a:cubicBezTo>
                  <a:pt x="2209897" y="558627"/>
                  <a:pt x="2213264" y="556264"/>
                  <a:pt x="2217320" y="554739"/>
                </a:cubicBezTo>
                <a:cubicBezTo>
                  <a:pt x="2221375" y="553213"/>
                  <a:pt x="2226156" y="552450"/>
                  <a:pt x="2231663" y="552450"/>
                </a:cubicBezTo>
                <a:close/>
                <a:moveTo>
                  <a:pt x="783863" y="552450"/>
                </a:moveTo>
                <a:cubicBezTo>
                  <a:pt x="786468" y="552450"/>
                  <a:pt x="788998" y="552692"/>
                  <a:pt x="791454" y="553176"/>
                </a:cubicBezTo>
                <a:cubicBezTo>
                  <a:pt x="793909" y="553660"/>
                  <a:pt x="795807" y="554180"/>
                  <a:pt x="797146" y="554739"/>
                </a:cubicBezTo>
                <a:cubicBezTo>
                  <a:pt x="798486" y="555297"/>
                  <a:pt x="799379" y="555799"/>
                  <a:pt x="799825" y="556245"/>
                </a:cubicBezTo>
                <a:cubicBezTo>
                  <a:pt x="800272" y="556692"/>
                  <a:pt x="800644" y="557269"/>
                  <a:pt x="800941" y="557976"/>
                </a:cubicBezTo>
                <a:cubicBezTo>
                  <a:pt x="801239" y="558683"/>
                  <a:pt x="801444" y="559538"/>
                  <a:pt x="801555" y="560543"/>
                </a:cubicBezTo>
                <a:cubicBezTo>
                  <a:pt x="801667" y="561547"/>
                  <a:pt x="801723" y="562757"/>
                  <a:pt x="801723" y="564171"/>
                </a:cubicBezTo>
                <a:cubicBezTo>
                  <a:pt x="801723" y="565584"/>
                  <a:pt x="801648" y="566719"/>
                  <a:pt x="801499" y="567575"/>
                </a:cubicBezTo>
                <a:cubicBezTo>
                  <a:pt x="801351" y="568431"/>
                  <a:pt x="801183" y="569119"/>
                  <a:pt x="800997" y="569640"/>
                </a:cubicBezTo>
                <a:cubicBezTo>
                  <a:pt x="800811" y="570161"/>
                  <a:pt x="800569" y="570514"/>
                  <a:pt x="800272" y="570700"/>
                </a:cubicBezTo>
                <a:cubicBezTo>
                  <a:pt x="799974" y="570886"/>
                  <a:pt x="799602" y="570979"/>
                  <a:pt x="799155" y="570979"/>
                </a:cubicBezTo>
                <a:cubicBezTo>
                  <a:pt x="798635" y="570979"/>
                  <a:pt x="797983" y="570812"/>
                  <a:pt x="797202" y="570477"/>
                </a:cubicBezTo>
                <a:cubicBezTo>
                  <a:pt x="796421" y="570142"/>
                  <a:pt x="795472" y="569770"/>
                  <a:pt x="794356" y="569361"/>
                </a:cubicBezTo>
                <a:cubicBezTo>
                  <a:pt x="793239" y="568952"/>
                  <a:pt x="791919" y="568580"/>
                  <a:pt x="790393" y="568245"/>
                </a:cubicBezTo>
                <a:cubicBezTo>
                  <a:pt x="788868" y="567910"/>
                  <a:pt x="787100" y="567742"/>
                  <a:pt x="785091" y="567742"/>
                </a:cubicBezTo>
                <a:cubicBezTo>
                  <a:pt x="782338" y="567742"/>
                  <a:pt x="779994" y="568189"/>
                  <a:pt x="778059" y="569082"/>
                </a:cubicBezTo>
                <a:cubicBezTo>
                  <a:pt x="776124" y="569975"/>
                  <a:pt x="774561" y="571370"/>
                  <a:pt x="773371" y="573268"/>
                </a:cubicBezTo>
                <a:cubicBezTo>
                  <a:pt x="772180" y="575165"/>
                  <a:pt x="771325" y="577621"/>
                  <a:pt x="770804" y="580635"/>
                </a:cubicBezTo>
                <a:cubicBezTo>
                  <a:pt x="770283" y="583648"/>
                  <a:pt x="770022" y="587313"/>
                  <a:pt x="770022" y="591629"/>
                </a:cubicBezTo>
                <a:lnTo>
                  <a:pt x="770022" y="602568"/>
                </a:lnTo>
                <a:lnTo>
                  <a:pt x="792458" y="602568"/>
                </a:lnTo>
                <a:cubicBezTo>
                  <a:pt x="793053" y="602568"/>
                  <a:pt x="793556" y="602698"/>
                  <a:pt x="793965" y="602959"/>
                </a:cubicBezTo>
                <a:cubicBezTo>
                  <a:pt x="794374" y="603219"/>
                  <a:pt x="794746" y="603666"/>
                  <a:pt x="795081" y="604298"/>
                </a:cubicBezTo>
                <a:cubicBezTo>
                  <a:pt x="795416" y="604931"/>
                  <a:pt x="795676" y="605731"/>
                  <a:pt x="795863" y="606698"/>
                </a:cubicBezTo>
                <a:cubicBezTo>
                  <a:pt x="796049" y="607666"/>
                  <a:pt x="796142" y="608856"/>
                  <a:pt x="796142" y="610270"/>
                </a:cubicBezTo>
                <a:cubicBezTo>
                  <a:pt x="796142" y="612949"/>
                  <a:pt x="795807" y="614884"/>
                  <a:pt x="795137" y="616074"/>
                </a:cubicBezTo>
                <a:cubicBezTo>
                  <a:pt x="794467" y="617265"/>
                  <a:pt x="793574" y="617860"/>
                  <a:pt x="792458" y="617860"/>
                </a:cubicBezTo>
                <a:lnTo>
                  <a:pt x="770022" y="617860"/>
                </a:lnTo>
                <a:lnTo>
                  <a:pt x="770022" y="705929"/>
                </a:lnTo>
                <a:cubicBezTo>
                  <a:pt x="770022" y="706525"/>
                  <a:pt x="769873" y="707027"/>
                  <a:pt x="769576" y="707436"/>
                </a:cubicBezTo>
                <a:cubicBezTo>
                  <a:pt x="769278" y="707846"/>
                  <a:pt x="768776" y="708199"/>
                  <a:pt x="768069" y="708497"/>
                </a:cubicBezTo>
                <a:cubicBezTo>
                  <a:pt x="767362" y="708794"/>
                  <a:pt x="766413" y="709018"/>
                  <a:pt x="765223" y="709166"/>
                </a:cubicBezTo>
                <a:cubicBezTo>
                  <a:pt x="764032" y="709315"/>
                  <a:pt x="762544" y="709390"/>
                  <a:pt x="760758" y="709390"/>
                </a:cubicBezTo>
                <a:cubicBezTo>
                  <a:pt x="758972" y="709390"/>
                  <a:pt x="757483" y="709315"/>
                  <a:pt x="756293" y="709166"/>
                </a:cubicBezTo>
                <a:cubicBezTo>
                  <a:pt x="755102" y="709018"/>
                  <a:pt x="754153" y="708794"/>
                  <a:pt x="753447" y="708497"/>
                </a:cubicBezTo>
                <a:cubicBezTo>
                  <a:pt x="752740" y="708199"/>
                  <a:pt x="752237" y="707846"/>
                  <a:pt x="751940" y="707436"/>
                </a:cubicBezTo>
                <a:cubicBezTo>
                  <a:pt x="751642" y="707027"/>
                  <a:pt x="751493" y="706525"/>
                  <a:pt x="751493" y="705929"/>
                </a:cubicBezTo>
                <a:lnTo>
                  <a:pt x="751493" y="617860"/>
                </a:lnTo>
                <a:lnTo>
                  <a:pt x="737317" y="617860"/>
                </a:lnTo>
                <a:cubicBezTo>
                  <a:pt x="736127" y="617860"/>
                  <a:pt x="735234" y="617265"/>
                  <a:pt x="734638" y="616074"/>
                </a:cubicBezTo>
                <a:cubicBezTo>
                  <a:pt x="734043" y="614884"/>
                  <a:pt x="733745" y="612949"/>
                  <a:pt x="733745" y="610270"/>
                </a:cubicBezTo>
                <a:cubicBezTo>
                  <a:pt x="733745" y="608856"/>
                  <a:pt x="733820" y="607666"/>
                  <a:pt x="733969" y="606698"/>
                </a:cubicBezTo>
                <a:cubicBezTo>
                  <a:pt x="734117" y="605731"/>
                  <a:pt x="734341" y="604931"/>
                  <a:pt x="734638" y="604298"/>
                </a:cubicBezTo>
                <a:cubicBezTo>
                  <a:pt x="734936" y="603666"/>
                  <a:pt x="735308" y="603219"/>
                  <a:pt x="735755" y="602959"/>
                </a:cubicBezTo>
                <a:cubicBezTo>
                  <a:pt x="736201" y="602698"/>
                  <a:pt x="736722" y="602568"/>
                  <a:pt x="737317" y="602568"/>
                </a:cubicBezTo>
                <a:lnTo>
                  <a:pt x="751493" y="602568"/>
                </a:lnTo>
                <a:lnTo>
                  <a:pt x="751493" y="592187"/>
                </a:lnTo>
                <a:cubicBezTo>
                  <a:pt x="751493" y="585193"/>
                  <a:pt x="752144" y="579184"/>
                  <a:pt x="753447" y="574161"/>
                </a:cubicBezTo>
                <a:cubicBezTo>
                  <a:pt x="754749" y="569138"/>
                  <a:pt x="756739" y="565026"/>
                  <a:pt x="759418" y="561827"/>
                </a:cubicBezTo>
                <a:cubicBezTo>
                  <a:pt x="762097" y="558627"/>
                  <a:pt x="765464" y="556264"/>
                  <a:pt x="769520" y="554739"/>
                </a:cubicBezTo>
                <a:cubicBezTo>
                  <a:pt x="773576" y="553213"/>
                  <a:pt x="778357" y="552450"/>
                  <a:pt x="783863" y="552450"/>
                </a:cubicBezTo>
                <a:close/>
                <a:moveTo>
                  <a:pt x="3712503" y="383940"/>
                </a:moveTo>
                <a:cubicBezTo>
                  <a:pt x="3707443" y="383940"/>
                  <a:pt x="3703052" y="384368"/>
                  <a:pt x="3699332" y="385223"/>
                </a:cubicBezTo>
                <a:cubicBezTo>
                  <a:pt x="3695611" y="386079"/>
                  <a:pt x="3692523" y="387344"/>
                  <a:pt x="3690067" y="389018"/>
                </a:cubicBezTo>
                <a:cubicBezTo>
                  <a:pt x="3687611" y="390693"/>
                  <a:pt x="3685807" y="392702"/>
                  <a:pt x="3684653" y="395046"/>
                </a:cubicBezTo>
                <a:cubicBezTo>
                  <a:pt x="3683500" y="397390"/>
                  <a:pt x="3682923" y="400088"/>
                  <a:pt x="3682923" y="403139"/>
                </a:cubicBezTo>
                <a:cubicBezTo>
                  <a:pt x="3682923" y="408347"/>
                  <a:pt x="3684579" y="412496"/>
                  <a:pt x="3687890" y="415584"/>
                </a:cubicBezTo>
                <a:cubicBezTo>
                  <a:pt x="3691202" y="418672"/>
                  <a:pt x="3695834" y="420217"/>
                  <a:pt x="3701787" y="420217"/>
                </a:cubicBezTo>
                <a:cubicBezTo>
                  <a:pt x="3706624" y="420217"/>
                  <a:pt x="3711108" y="418989"/>
                  <a:pt x="3715238" y="416533"/>
                </a:cubicBezTo>
                <a:cubicBezTo>
                  <a:pt x="3719368" y="414077"/>
                  <a:pt x="3723702" y="410319"/>
                  <a:pt x="3728241" y="405259"/>
                </a:cubicBezTo>
                <a:lnTo>
                  <a:pt x="3728241" y="383940"/>
                </a:lnTo>
                <a:close/>
                <a:moveTo>
                  <a:pt x="1950378" y="383940"/>
                </a:moveTo>
                <a:cubicBezTo>
                  <a:pt x="1945318" y="383940"/>
                  <a:pt x="1940927" y="384368"/>
                  <a:pt x="1937207" y="385223"/>
                </a:cubicBezTo>
                <a:cubicBezTo>
                  <a:pt x="1933486" y="386079"/>
                  <a:pt x="1930398" y="387344"/>
                  <a:pt x="1927942" y="389018"/>
                </a:cubicBezTo>
                <a:cubicBezTo>
                  <a:pt x="1925486" y="390693"/>
                  <a:pt x="1923682" y="392702"/>
                  <a:pt x="1922528" y="395046"/>
                </a:cubicBezTo>
                <a:cubicBezTo>
                  <a:pt x="1921375" y="397390"/>
                  <a:pt x="1920798" y="400088"/>
                  <a:pt x="1920798" y="403139"/>
                </a:cubicBezTo>
                <a:cubicBezTo>
                  <a:pt x="1920798" y="408347"/>
                  <a:pt x="1922454" y="412496"/>
                  <a:pt x="1925765" y="415584"/>
                </a:cubicBezTo>
                <a:cubicBezTo>
                  <a:pt x="1929077" y="418672"/>
                  <a:pt x="1933709" y="420217"/>
                  <a:pt x="1939662" y="420217"/>
                </a:cubicBezTo>
                <a:cubicBezTo>
                  <a:pt x="1944499" y="420217"/>
                  <a:pt x="1948983" y="418989"/>
                  <a:pt x="1953113" y="416533"/>
                </a:cubicBezTo>
                <a:cubicBezTo>
                  <a:pt x="1957243" y="414077"/>
                  <a:pt x="1961577" y="410319"/>
                  <a:pt x="1966117" y="405259"/>
                </a:cubicBezTo>
                <a:lnTo>
                  <a:pt x="1966117" y="383940"/>
                </a:lnTo>
                <a:close/>
                <a:moveTo>
                  <a:pt x="1226478" y="383940"/>
                </a:moveTo>
                <a:cubicBezTo>
                  <a:pt x="1221418" y="383940"/>
                  <a:pt x="1217027" y="384368"/>
                  <a:pt x="1213307" y="385223"/>
                </a:cubicBezTo>
                <a:cubicBezTo>
                  <a:pt x="1209586" y="386079"/>
                  <a:pt x="1206498" y="387344"/>
                  <a:pt x="1204042" y="389018"/>
                </a:cubicBezTo>
                <a:cubicBezTo>
                  <a:pt x="1201587" y="390693"/>
                  <a:pt x="1199782" y="392702"/>
                  <a:pt x="1198628" y="395046"/>
                </a:cubicBezTo>
                <a:cubicBezTo>
                  <a:pt x="1197475" y="397390"/>
                  <a:pt x="1196899" y="400088"/>
                  <a:pt x="1196899" y="403139"/>
                </a:cubicBezTo>
                <a:cubicBezTo>
                  <a:pt x="1196899" y="408347"/>
                  <a:pt x="1198554" y="412496"/>
                  <a:pt x="1201866" y="415584"/>
                </a:cubicBezTo>
                <a:cubicBezTo>
                  <a:pt x="1205177" y="418672"/>
                  <a:pt x="1209809" y="420217"/>
                  <a:pt x="1215762" y="420217"/>
                </a:cubicBezTo>
                <a:cubicBezTo>
                  <a:pt x="1220599" y="420217"/>
                  <a:pt x="1225083" y="418989"/>
                  <a:pt x="1229213" y="416533"/>
                </a:cubicBezTo>
                <a:cubicBezTo>
                  <a:pt x="1233343" y="414077"/>
                  <a:pt x="1237677" y="410319"/>
                  <a:pt x="1242217" y="405259"/>
                </a:cubicBezTo>
                <a:lnTo>
                  <a:pt x="1242217" y="383940"/>
                </a:lnTo>
                <a:close/>
                <a:moveTo>
                  <a:pt x="3295246" y="339626"/>
                </a:moveTo>
                <a:cubicBezTo>
                  <a:pt x="3289766" y="339626"/>
                  <a:pt x="3285054" y="340593"/>
                  <a:pt x="3281111" y="342528"/>
                </a:cubicBezTo>
                <a:cubicBezTo>
                  <a:pt x="3277170" y="344463"/>
                  <a:pt x="3273922" y="347198"/>
                  <a:pt x="3271369" y="350732"/>
                </a:cubicBezTo>
                <a:cubicBezTo>
                  <a:pt x="3268817" y="354267"/>
                  <a:pt x="3266920" y="358453"/>
                  <a:pt x="3265682" y="363290"/>
                </a:cubicBezTo>
                <a:cubicBezTo>
                  <a:pt x="3264443" y="368127"/>
                  <a:pt x="3263824" y="373410"/>
                  <a:pt x="3263824" y="379140"/>
                </a:cubicBezTo>
                <a:cubicBezTo>
                  <a:pt x="3263824" y="384647"/>
                  <a:pt x="3264330" y="389818"/>
                  <a:pt x="3265344" y="394655"/>
                </a:cubicBezTo>
                <a:cubicBezTo>
                  <a:pt x="3266358" y="399492"/>
                  <a:pt x="3268048" y="403715"/>
                  <a:pt x="3270413" y="407324"/>
                </a:cubicBezTo>
                <a:cubicBezTo>
                  <a:pt x="3272777" y="410933"/>
                  <a:pt x="3275950" y="413798"/>
                  <a:pt x="3279929" y="415919"/>
                </a:cubicBezTo>
                <a:cubicBezTo>
                  <a:pt x="3283909" y="418040"/>
                  <a:pt x="3288864" y="419100"/>
                  <a:pt x="3294797" y="419100"/>
                </a:cubicBezTo>
                <a:cubicBezTo>
                  <a:pt x="3300203" y="419100"/>
                  <a:pt x="3304896" y="418133"/>
                  <a:pt x="3308875" y="416198"/>
                </a:cubicBezTo>
                <a:cubicBezTo>
                  <a:pt x="3312855" y="414263"/>
                  <a:pt x="3316121" y="411547"/>
                  <a:pt x="3318674" y="408050"/>
                </a:cubicBezTo>
                <a:cubicBezTo>
                  <a:pt x="3321226" y="404552"/>
                  <a:pt x="3323104" y="400385"/>
                  <a:pt x="3324305" y="395548"/>
                </a:cubicBezTo>
                <a:cubicBezTo>
                  <a:pt x="3325507" y="390711"/>
                  <a:pt x="3326108" y="385391"/>
                  <a:pt x="3326108" y="379586"/>
                </a:cubicBezTo>
                <a:cubicBezTo>
                  <a:pt x="3326108" y="374154"/>
                  <a:pt x="3325601" y="369020"/>
                  <a:pt x="3324587" y="364183"/>
                </a:cubicBezTo>
                <a:cubicBezTo>
                  <a:pt x="3323573" y="359346"/>
                  <a:pt x="3321902" y="355104"/>
                  <a:pt x="3319575" y="351458"/>
                </a:cubicBezTo>
                <a:cubicBezTo>
                  <a:pt x="3317247" y="347812"/>
                  <a:pt x="3314093" y="344928"/>
                  <a:pt x="3310114" y="342807"/>
                </a:cubicBezTo>
                <a:cubicBezTo>
                  <a:pt x="3306134" y="340687"/>
                  <a:pt x="3301179" y="339626"/>
                  <a:pt x="3295246" y="339626"/>
                </a:cubicBezTo>
                <a:close/>
                <a:moveTo>
                  <a:pt x="2885671" y="339626"/>
                </a:moveTo>
                <a:cubicBezTo>
                  <a:pt x="2880191" y="339626"/>
                  <a:pt x="2875479" y="340593"/>
                  <a:pt x="2871537" y="342528"/>
                </a:cubicBezTo>
                <a:cubicBezTo>
                  <a:pt x="2867595" y="344463"/>
                  <a:pt x="2864347" y="347198"/>
                  <a:pt x="2861794" y="350732"/>
                </a:cubicBezTo>
                <a:cubicBezTo>
                  <a:pt x="2859241" y="354267"/>
                  <a:pt x="2857346" y="358453"/>
                  <a:pt x="2856107" y="363290"/>
                </a:cubicBezTo>
                <a:cubicBezTo>
                  <a:pt x="2854868" y="368127"/>
                  <a:pt x="2854248" y="373410"/>
                  <a:pt x="2854248" y="379140"/>
                </a:cubicBezTo>
                <a:cubicBezTo>
                  <a:pt x="2854248" y="384647"/>
                  <a:pt x="2854755" y="389818"/>
                  <a:pt x="2855769" y="394655"/>
                </a:cubicBezTo>
                <a:cubicBezTo>
                  <a:pt x="2856783" y="399492"/>
                  <a:pt x="2858472" y="403715"/>
                  <a:pt x="2860837" y="407324"/>
                </a:cubicBezTo>
                <a:cubicBezTo>
                  <a:pt x="2863203" y="410933"/>
                  <a:pt x="2866375" y="413798"/>
                  <a:pt x="2870354" y="415919"/>
                </a:cubicBezTo>
                <a:cubicBezTo>
                  <a:pt x="2874334" y="418040"/>
                  <a:pt x="2879289" y="419100"/>
                  <a:pt x="2885222" y="419100"/>
                </a:cubicBezTo>
                <a:cubicBezTo>
                  <a:pt x="2890628" y="419100"/>
                  <a:pt x="2895321" y="418133"/>
                  <a:pt x="2899301" y="416198"/>
                </a:cubicBezTo>
                <a:cubicBezTo>
                  <a:pt x="2903280" y="414263"/>
                  <a:pt x="2906546" y="411547"/>
                  <a:pt x="2909099" y="408050"/>
                </a:cubicBezTo>
                <a:cubicBezTo>
                  <a:pt x="2911651" y="404552"/>
                  <a:pt x="2913529" y="400385"/>
                  <a:pt x="2914731" y="395548"/>
                </a:cubicBezTo>
                <a:cubicBezTo>
                  <a:pt x="2915932" y="390711"/>
                  <a:pt x="2916533" y="385391"/>
                  <a:pt x="2916533" y="379586"/>
                </a:cubicBezTo>
                <a:cubicBezTo>
                  <a:pt x="2916533" y="374154"/>
                  <a:pt x="2916026" y="369020"/>
                  <a:pt x="2915012" y="364183"/>
                </a:cubicBezTo>
                <a:cubicBezTo>
                  <a:pt x="2913998" y="359346"/>
                  <a:pt x="2912327" y="355104"/>
                  <a:pt x="2910000" y="351458"/>
                </a:cubicBezTo>
                <a:cubicBezTo>
                  <a:pt x="2907672" y="347812"/>
                  <a:pt x="2904518" y="344928"/>
                  <a:pt x="2900539" y="342807"/>
                </a:cubicBezTo>
                <a:cubicBezTo>
                  <a:pt x="2896559" y="340687"/>
                  <a:pt x="2891604" y="339626"/>
                  <a:pt x="2885671" y="339626"/>
                </a:cubicBezTo>
                <a:close/>
                <a:moveTo>
                  <a:pt x="2209397" y="339626"/>
                </a:moveTo>
                <a:cubicBezTo>
                  <a:pt x="2203915" y="339626"/>
                  <a:pt x="2199204" y="340593"/>
                  <a:pt x="2195261" y="342528"/>
                </a:cubicBezTo>
                <a:cubicBezTo>
                  <a:pt x="2191319" y="344463"/>
                  <a:pt x="2188072" y="347198"/>
                  <a:pt x="2185519" y="350732"/>
                </a:cubicBezTo>
                <a:cubicBezTo>
                  <a:pt x="2182967" y="354267"/>
                  <a:pt x="2181071" y="358453"/>
                  <a:pt x="2179832" y="363290"/>
                </a:cubicBezTo>
                <a:cubicBezTo>
                  <a:pt x="2178593" y="368127"/>
                  <a:pt x="2177974" y="373410"/>
                  <a:pt x="2177974" y="379140"/>
                </a:cubicBezTo>
                <a:cubicBezTo>
                  <a:pt x="2177974" y="384647"/>
                  <a:pt x="2178480" y="389818"/>
                  <a:pt x="2179494" y="394655"/>
                </a:cubicBezTo>
                <a:cubicBezTo>
                  <a:pt x="2180508" y="399492"/>
                  <a:pt x="2182198" y="403715"/>
                  <a:pt x="2184562" y="407324"/>
                </a:cubicBezTo>
                <a:cubicBezTo>
                  <a:pt x="2186927" y="410933"/>
                  <a:pt x="2190100" y="413798"/>
                  <a:pt x="2194079" y="415919"/>
                </a:cubicBezTo>
                <a:cubicBezTo>
                  <a:pt x="2198058" y="418040"/>
                  <a:pt x="2203014" y="419100"/>
                  <a:pt x="2208946" y="419100"/>
                </a:cubicBezTo>
                <a:cubicBezTo>
                  <a:pt x="2214353" y="419100"/>
                  <a:pt x="2219046" y="418133"/>
                  <a:pt x="2223025" y="416198"/>
                </a:cubicBezTo>
                <a:cubicBezTo>
                  <a:pt x="2227005" y="414263"/>
                  <a:pt x="2230271" y="411547"/>
                  <a:pt x="2232824" y="408050"/>
                </a:cubicBezTo>
                <a:cubicBezTo>
                  <a:pt x="2235377" y="404552"/>
                  <a:pt x="2237254" y="400385"/>
                  <a:pt x="2238455" y="395548"/>
                </a:cubicBezTo>
                <a:cubicBezTo>
                  <a:pt x="2239657" y="390711"/>
                  <a:pt x="2240258" y="385391"/>
                  <a:pt x="2240258" y="379586"/>
                </a:cubicBezTo>
                <a:cubicBezTo>
                  <a:pt x="2240258" y="374154"/>
                  <a:pt x="2239751" y="369020"/>
                  <a:pt x="2238737" y="364183"/>
                </a:cubicBezTo>
                <a:cubicBezTo>
                  <a:pt x="2237723" y="359346"/>
                  <a:pt x="2236053" y="355104"/>
                  <a:pt x="2233725" y="351458"/>
                </a:cubicBezTo>
                <a:cubicBezTo>
                  <a:pt x="2231397" y="347812"/>
                  <a:pt x="2228243" y="344928"/>
                  <a:pt x="2224264" y="342807"/>
                </a:cubicBezTo>
                <a:cubicBezTo>
                  <a:pt x="2220285" y="340687"/>
                  <a:pt x="2215329" y="339626"/>
                  <a:pt x="2209397" y="339626"/>
                </a:cubicBezTo>
                <a:close/>
                <a:moveTo>
                  <a:pt x="1475972" y="339626"/>
                </a:moveTo>
                <a:cubicBezTo>
                  <a:pt x="1470490" y="339626"/>
                  <a:pt x="1465779" y="340593"/>
                  <a:pt x="1461837" y="342528"/>
                </a:cubicBezTo>
                <a:cubicBezTo>
                  <a:pt x="1457894" y="344463"/>
                  <a:pt x="1454647" y="347198"/>
                  <a:pt x="1452094" y="350732"/>
                </a:cubicBezTo>
                <a:cubicBezTo>
                  <a:pt x="1449541" y="354267"/>
                  <a:pt x="1447646" y="358453"/>
                  <a:pt x="1446407" y="363290"/>
                </a:cubicBezTo>
                <a:cubicBezTo>
                  <a:pt x="1445168" y="368127"/>
                  <a:pt x="1444548" y="373410"/>
                  <a:pt x="1444548" y="379140"/>
                </a:cubicBezTo>
                <a:cubicBezTo>
                  <a:pt x="1444548" y="384647"/>
                  <a:pt x="1445055" y="389818"/>
                  <a:pt x="1446069" y="394655"/>
                </a:cubicBezTo>
                <a:cubicBezTo>
                  <a:pt x="1447083" y="399492"/>
                  <a:pt x="1448773" y="403715"/>
                  <a:pt x="1451137" y="407324"/>
                </a:cubicBezTo>
                <a:cubicBezTo>
                  <a:pt x="1453502" y="410933"/>
                  <a:pt x="1456675" y="413798"/>
                  <a:pt x="1460654" y="415919"/>
                </a:cubicBezTo>
                <a:cubicBezTo>
                  <a:pt x="1464633" y="418040"/>
                  <a:pt x="1469589" y="419100"/>
                  <a:pt x="1475521" y="419100"/>
                </a:cubicBezTo>
                <a:cubicBezTo>
                  <a:pt x="1480928" y="419100"/>
                  <a:pt x="1485621" y="418133"/>
                  <a:pt x="1489601" y="416198"/>
                </a:cubicBezTo>
                <a:cubicBezTo>
                  <a:pt x="1493580" y="414263"/>
                  <a:pt x="1496846" y="411547"/>
                  <a:pt x="1499399" y="408050"/>
                </a:cubicBezTo>
                <a:cubicBezTo>
                  <a:pt x="1501952" y="404552"/>
                  <a:pt x="1503829" y="400385"/>
                  <a:pt x="1505030" y="395548"/>
                </a:cubicBezTo>
                <a:cubicBezTo>
                  <a:pt x="1506232" y="390711"/>
                  <a:pt x="1506833" y="385391"/>
                  <a:pt x="1506833" y="379586"/>
                </a:cubicBezTo>
                <a:cubicBezTo>
                  <a:pt x="1506833" y="374154"/>
                  <a:pt x="1506326" y="369020"/>
                  <a:pt x="1505312" y="364183"/>
                </a:cubicBezTo>
                <a:cubicBezTo>
                  <a:pt x="1504298" y="359346"/>
                  <a:pt x="1502627" y="355104"/>
                  <a:pt x="1500300" y="351458"/>
                </a:cubicBezTo>
                <a:cubicBezTo>
                  <a:pt x="1497972" y="347812"/>
                  <a:pt x="1494818" y="344928"/>
                  <a:pt x="1490839" y="342807"/>
                </a:cubicBezTo>
                <a:cubicBezTo>
                  <a:pt x="1486860" y="340687"/>
                  <a:pt x="1481904" y="339626"/>
                  <a:pt x="1475972" y="339626"/>
                </a:cubicBezTo>
                <a:close/>
                <a:moveTo>
                  <a:pt x="847322" y="339626"/>
                </a:moveTo>
                <a:cubicBezTo>
                  <a:pt x="841841" y="339626"/>
                  <a:pt x="837129" y="340593"/>
                  <a:pt x="833187" y="342528"/>
                </a:cubicBezTo>
                <a:cubicBezTo>
                  <a:pt x="829245" y="344463"/>
                  <a:pt x="825997" y="347198"/>
                  <a:pt x="823444" y="350732"/>
                </a:cubicBezTo>
                <a:cubicBezTo>
                  <a:pt x="820892" y="354267"/>
                  <a:pt x="818996" y="358453"/>
                  <a:pt x="817757" y="363290"/>
                </a:cubicBezTo>
                <a:cubicBezTo>
                  <a:pt x="816518" y="368127"/>
                  <a:pt x="815899" y="373410"/>
                  <a:pt x="815899" y="379140"/>
                </a:cubicBezTo>
                <a:cubicBezTo>
                  <a:pt x="815899" y="384647"/>
                  <a:pt x="816406" y="389818"/>
                  <a:pt x="817419" y="394655"/>
                </a:cubicBezTo>
                <a:cubicBezTo>
                  <a:pt x="818433" y="399492"/>
                  <a:pt x="820123" y="403715"/>
                  <a:pt x="822488" y="407324"/>
                </a:cubicBezTo>
                <a:cubicBezTo>
                  <a:pt x="824853" y="410933"/>
                  <a:pt x="828025" y="413798"/>
                  <a:pt x="832004" y="415919"/>
                </a:cubicBezTo>
                <a:cubicBezTo>
                  <a:pt x="835984" y="418040"/>
                  <a:pt x="840939" y="419100"/>
                  <a:pt x="846872" y="419100"/>
                </a:cubicBezTo>
                <a:cubicBezTo>
                  <a:pt x="852278" y="419100"/>
                  <a:pt x="856971" y="418133"/>
                  <a:pt x="860951" y="416198"/>
                </a:cubicBezTo>
                <a:cubicBezTo>
                  <a:pt x="864930" y="414263"/>
                  <a:pt x="868196" y="411547"/>
                  <a:pt x="870749" y="408050"/>
                </a:cubicBezTo>
                <a:cubicBezTo>
                  <a:pt x="873302" y="404552"/>
                  <a:pt x="875179" y="400385"/>
                  <a:pt x="876381" y="395548"/>
                </a:cubicBezTo>
                <a:cubicBezTo>
                  <a:pt x="877582" y="390711"/>
                  <a:pt x="878183" y="385391"/>
                  <a:pt x="878183" y="379586"/>
                </a:cubicBezTo>
                <a:cubicBezTo>
                  <a:pt x="878183" y="374154"/>
                  <a:pt x="877676" y="369020"/>
                  <a:pt x="876662" y="364183"/>
                </a:cubicBezTo>
                <a:cubicBezTo>
                  <a:pt x="875648" y="359346"/>
                  <a:pt x="873978" y="355104"/>
                  <a:pt x="871650" y="351458"/>
                </a:cubicBezTo>
                <a:cubicBezTo>
                  <a:pt x="869322" y="347812"/>
                  <a:pt x="866168" y="344928"/>
                  <a:pt x="862189" y="342807"/>
                </a:cubicBezTo>
                <a:cubicBezTo>
                  <a:pt x="858210" y="340687"/>
                  <a:pt x="853254" y="339626"/>
                  <a:pt x="847322" y="339626"/>
                </a:cubicBezTo>
                <a:close/>
                <a:moveTo>
                  <a:pt x="3997198" y="338622"/>
                </a:moveTo>
                <a:cubicBezTo>
                  <a:pt x="3992631" y="338622"/>
                  <a:pt x="3988625" y="339477"/>
                  <a:pt x="3985181" y="341189"/>
                </a:cubicBezTo>
                <a:cubicBezTo>
                  <a:pt x="3981737" y="342900"/>
                  <a:pt x="3978854" y="345170"/>
                  <a:pt x="3976533" y="347998"/>
                </a:cubicBezTo>
                <a:cubicBezTo>
                  <a:pt x="3974212" y="350825"/>
                  <a:pt x="3972415" y="354118"/>
                  <a:pt x="3971142" y="357876"/>
                </a:cubicBezTo>
                <a:cubicBezTo>
                  <a:pt x="3969869" y="361634"/>
                  <a:pt x="3969158" y="365559"/>
                  <a:pt x="3969008" y="369652"/>
                </a:cubicBezTo>
                <a:lnTo>
                  <a:pt x="4023814" y="369652"/>
                </a:lnTo>
                <a:cubicBezTo>
                  <a:pt x="4024037" y="359978"/>
                  <a:pt x="4021885" y="352388"/>
                  <a:pt x="4017356" y="346881"/>
                </a:cubicBezTo>
                <a:cubicBezTo>
                  <a:pt x="4012827" y="341375"/>
                  <a:pt x="4006108" y="338622"/>
                  <a:pt x="3997198" y="338622"/>
                </a:cubicBezTo>
                <a:close/>
                <a:moveTo>
                  <a:pt x="3130423" y="338622"/>
                </a:moveTo>
                <a:cubicBezTo>
                  <a:pt x="3125856" y="338622"/>
                  <a:pt x="3121850" y="339477"/>
                  <a:pt x="3118406" y="341189"/>
                </a:cubicBezTo>
                <a:cubicBezTo>
                  <a:pt x="3114962" y="342900"/>
                  <a:pt x="3112079" y="345170"/>
                  <a:pt x="3109758" y="347998"/>
                </a:cubicBezTo>
                <a:cubicBezTo>
                  <a:pt x="3107437" y="350825"/>
                  <a:pt x="3105640" y="354118"/>
                  <a:pt x="3104367" y="357876"/>
                </a:cubicBezTo>
                <a:cubicBezTo>
                  <a:pt x="3103094" y="361634"/>
                  <a:pt x="3102383" y="365559"/>
                  <a:pt x="3102233" y="369652"/>
                </a:cubicBezTo>
                <a:lnTo>
                  <a:pt x="3157039" y="369652"/>
                </a:lnTo>
                <a:cubicBezTo>
                  <a:pt x="3157262" y="359978"/>
                  <a:pt x="3155110" y="352388"/>
                  <a:pt x="3150581" y="346881"/>
                </a:cubicBezTo>
                <a:cubicBezTo>
                  <a:pt x="3146052" y="341375"/>
                  <a:pt x="3139333" y="338622"/>
                  <a:pt x="3130423" y="338622"/>
                </a:cubicBezTo>
                <a:close/>
                <a:moveTo>
                  <a:pt x="2530348" y="338622"/>
                </a:moveTo>
                <a:cubicBezTo>
                  <a:pt x="2525781" y="338622"/>
                  <a:pt x="2521775" y="339477"/>
                  <a:pt x="2518331" y="341189"/>
                </a:cubicBezTo>
                <a:cubicBezTo>
                  <a:pt x="2514887" y="342900"/>
                  <a:pt x="2512004" y="345170"/>
                  <a:pt x="2509683" y="347998"/>
                </a:cubicBezTo>
                <a:cubicBezTo>
                  <a:pt x="2507362" y="350825"/>
                  <a:pt x="2505565" y="354118"/>
                  <a:pt x="2504292" y="357876"/>
                </a:cubicBezTo>
                <a:cubicBezTo>
                  <a:pt x="2503019" y="361634"/>
                  <a:pt x="2502308" y="365559"/>
                  <a:pt x="2502158" y="369652"/>
                </a:cubicBezTo>
                <a:lnTo>
                  <a:pt x="2556964" y="369652"/>
                </a:lnTo>
                <a:cubicBezTo>
                  <a:pt x="2557188" y="359978"/>
                  <a:pt x="2555035" y="352388"/>
                  <a:pt x="2550506" y="346881"/>
                </a:cubicBezTo>
                <a:cubicBezTo>
                  <a:pt x="2545977" y="341375"/>
                  <a:pt x="2539258" y="338622"/>
                  <a:pt x="2530348" y="338622"/>
                </a:cubicBezTo>
                <a:close/>
                <a:moveTo>
                  <a:pt x="1727396" y="325785"/>
                </a:moveTo>
                <a:cubicBezTo>
                  <a:pt x="1729257" y="325785"/>
                  <a:pt x="1730782" y="325860"/>
                  <a:pt x="1731973" y="326008"/>
                </a:cubicBezTo>
                <a:cubicBezTo>
                  <a:pt x="1733163" y="326157"/>
                  <a:pt x="1734093" y="326380"/>
                  <a:pt x="1734763" y="326678"/>
                </a:cubicBezTo>
                <a:cubicBezTo>
                  <a:pt x="1735433" y="326976"/>
                  <a:pt x="1735917" y="327348"/>
                  <a:pt x="1736214" y="327794"/>
                </a:cubicBezTo>
                <a:cubicBezTo>
                  <a:pt x="1736512" y="328241"/>
                  <a:pt x="1736661" y="328724"/>
                  <a:pt x="1736661" y="329245"/>
                </a:cubicBezTo>
                <a:lnTo>
                  <a:pt x="1736661" y="429704"/>
                </a:lnTo>
                <a:cubicBezTo>
                  <a:pt x="1736661" y="430300"/>
                  <a:pt x="1736512" y="430802"/>
                  <a:pt x="1736214" y="431211"/>
                </a:cubicBezTo>
                <a:cubicBezTo>
                  <a:pt x="1735917" y="431620"/>
                  <a:pt x="1735433" y="431974"/>
                  <a:pt x="1734763" y="432272"/>
                </a:cubicBezTo>
                <a:cubicBezTo>
                  <a:pt x="1734093" y="432569"/>
                  <a:pt x="1733163" y="432792"/>
                  <a:pt x="1731973" y="432941"/>
                </a:cubicBezTo>
                <a:cubicBezTo>
                  <a:pt x="1730782" y="433090"/>
                  <a:pt x="1729257" y="433165"/>
                  <a:pt x="1727396" y="433165"/>
                </a:cubicBezTo>
                <a:cubicBezTo>
                  <a:pt x="1725610" y="433165"/>
                  <a:pt x="1724122" y="433090"/>
                  <a:pt x="1722931" y="432941"/>
                </a:cubicBezTo>
                <a:cubicBezTo>
                  <a:pt x="1721741" y="432792"/>
                  <a:pt x="1720792" y="432569"/>
                  <a:pt x="1720085" y="432272"/>
                </a:cubicBezTo>
                <a:cubicBezTo>
                  <a:pt x="1719378" y="431974"/>
                  <a:pt x="1718895" y="431620"/>
                  <a:pt x="1718634" y="431211"/>
                </a:cubicBezTo>
                <a:cubicBezTo>
                  <a:pt x="1718374" y="430802"/>
                  <a:pt x="1718243" y="430300"/>
                  <a:pt x="1718243" y="429704"/>
                </a:cubicBezTo>
                <a:lnTo>
                  <a:pt x="1718243" y="329245"/>
                </a:lnTo>
                <a:cubicBezTo>
                  <a:pt x="1718243" y="328724"/>
                  <a:pt x="1718374" y="328241"/>
                  <a:pt x="1718634" y="327794"/>
                </a:cubicBezTo>
                <a:cubicBezTo>
                  <a:pt x="1718895" y="327348"/>
                  <a:pt x="1719378" y="326976"/>
                  <a:pt x="1720085" y="326678"/>
                </a:cubicBezTo>
                <a:cubicBezTo>
                  <a:pt x="1720792" y="326380"/>
                  <a:pt x="1721741" y="326157"/>
                  <a:pt x="1722931" y="326008"/>
                </a:cubicBezTo>
                <a:cubicBezTo>
                  <a:pt x="1724122" y="325860"/>
                  <a:pt x="1725610" y="325785"/>
                  <a:pt x="1727396" y="325785"/>
                </a:cubicBezTo>
                <a:close/>
                <a:moveTo>
                  <a:pt x="1384496" y="325785"/>
                </a:moveTo>
                <a:cubicBezTo>
                  <a:pt x="1386357" y="325785"/>
                  <a:pt x="1387882" y="325860"/>
                  <a:pt x="1389073" y="326008"/>
                </a:cubicBezTo>
                <a:cubicBezTo>
                  <a:pt x="1390263" y="326157"/>
                  <a:pt x="1391193" y="326380"/>
                  <a:pt x="1391863" y="326678"/>
                </a:cubicBezTo>
                <a:cubicBezTo>
                  <a:pt x="1392533" y="326976"/>
                  <a:pt x="1393017" y="327348"/>
                  <a:pt x="1393314" y="327794"/>
                </a:cubicBezTo>
                <a:cubicBezTo>
                  <a:pt x="1393612" y="328241"/>
                  <a:pt x="1393761" y="328724"/>
                  <a:pt x="1393761" y="329245"/>
                </a:cubicBezTo>
                <a:lnTo>
                  <a:pt x="1393761" y="429704"/>
                </a:lnTo>
                <a:cubicBezTo>
                  <a:pt x="1393761" y="430300"/>
                  <a:pt x="1393612" y="430802"/>
                  <a:pt x="1393314" y="431211"/>
                </a:cubicBezTo>
                <a:cubicBezTo>
                  <a:pt x="1393017" y="431620"/>
                  <a:pt x="1392533" y="431974"/>
                  <a:pt x="1391863" y="432272"/>
                </a:cubicBezTo>
                <a:cubicBezTo>
                  <a:pt x="1391193" y="432569"/>
                  <a:pt x="1390263" y="432792"/>
                  <a:pt x="1389073" y="432941"/>
                </a:cubicBezTo>
                <a:cubicBezTo>
                  <a:pt x="1387882" y="433090"/>
                  <a:pt x="1386357" y="433165"/>
                  <a:pt x="1384496" y="433165"/>
                </a:cubicBezTo>
                <a:cubicBezTo>
                  <a:pt x="1382710" y="433165"/>
                  <a:pt x="1381222" y="433090"/>
                  <a:pt x="1380031" y="432941"/>
                </a:cubicBezTo>
                <a:cubicBezTo>
                  <a:pt x="1378841" y="432792"/>
                  <a:pt x="1377892" y="432569"/>
                  <a:pt x="1377185" y="432272"/>
                </a:cubicBezTo>
                <a:cubicBezTo>
                  <a:pt x="1376478" y="431974"/>
                  <a:pt x="1375994" y="431620"/>
                  <a:pt x="1375734" y="431211"/>
                </a:cubicBezTo>
                <a:cubicBezTo>
                  <a:pt x="1375473" y="430802"/>
                  <a:pt x="1375343" y="430300"/>
                  <a:pt x="1375343" y="429704"/>
                </a:cubicBezTo>
                <a:lnTo>
                  <a:pt x="1375343" y="329245"/>
                </a:lnTo>
                <a:cubicBezTo>
                  <a:pt x="1375343" y="328724"/>
                  <a:pt x="1375473" y="328241"/>
                  <a:pt x="1375734" y="327794"/>
                </a:cubicBezTo>
                <a:cubicBezTo>
                  <a:pt x="1375994" y="327348"/>
                  <a:pt x="1376478" y="326976"/>
                  <a:pt x="1377185" y="326678"/>
                </a:cubicBezTo>
                <a:cubicBezTo>
                  <a:pt x="1377892" y="326380"/>
                  <a:pt x="1378841" y="326157"/>
                  <a:pt x="1380031" y="326008"/>
                </a:cubicBezTo>
                <a:cubicBezTo>
                  <a:pt x="1381222" y="325860"/>
                  <a:pt x="1382710" y="325785"/>
                  <a:pt x="1384496" y="325785"/>
                </a:cubicBezTo>
                <a:close/>
                <a:moveTo>
                  <a:pt x="2110517" y="324334"/>
                </a:moveTo>
                <a:cubicBezTo>
                  <a:pt x="2113717" y="324334"/>
                  <a:pt x="2116824" y="324632"/>
                  <a:pt x="2119838" y="325227"/>
                </a:cubicBezTo>
                <a:cubicBezTo>
                  <a:pt x="2122851" y="325822"/>
                  <a:pt x="2125623" y="326604"/>
                  <a:pt x="2128153" y="327571"/>
                </a:cubicBezTo>
                <a:cubicBezTo>
                  <a:pt x="2130683" y="328538"/>
                  <a:pt x="2132934" y="329655"/>
                  <a:pt x="2134906" y="330920"/>
                </a:cubicBezTo>
                <a:cubicBezTo>
                  <a:pt x="2136878" y="332185"/>
                  <a:pt x="2138311" y="333264"/>
                  <a:pt x="2139204" y="334157"/>
                </a:cubicBezTo>
                <a:cubicBezTo>
                  <a:pt x="2140097" y="335050"/>
                  <a:pt x="2140710" y="335757"/>
                  <a:pt x="2141045" y="336277"/>
                </a:cubicBezTo>
                <a:cubicBezTo>
                  <a:pt x="2141380" y="336798"/>
                  <a:pt x="2141659" y="337412"/>
                  <a:pt x="2141883" y="338119"/>
                </a:cubicBezTo>
                <a:cubicBezTo>
                  <a:pt x="2142106" y="338826"/>
                  <a:pt x="2142255" y="339626"/>
                  <a:pt x="2142329" y="340519"/>
                </a:cubicBezTo>
                <a:cubicBezTo>
                  <a:pt x="2142404" y="341412"/>
                  <a:pt x="2142441" y="342528"/>
                  <a:pt x="2142441" y="343868"/>
                </a:cubicBezTo>
                <a:cubicBezTo>
                  <a:pt x="2142441" y="346770"/>
                  <a:pt x="2142106" y="348798"/>
                  <a:pt x="2141436" y="349951"/>
                </a:cubicBezTo>
                <a:cubicBezTo>
                  <a:pt x="2140766" y="351104"/>
                  <a:pt x="2139948" y="351681"/>
                  <a:pt x="2138980" y="351681"/>
                </a:cubicBezTo>
                <a:cubicBezTo>
                  <a:pt x="2137864" y="351681"/>
                  <a:pt x="2136580" y="351067"/>
                  <a:pt x="2135129" y="349839"/>
                </a:cubicBezTo>
                <a:cubicBezTo>
                  <a:pt x="2133679" y="348612"/>
                  <a:pt x="2131837" y="347254"/>
                  <a:pt x="2129604" y="345765"/>
                </a:cubicBezTo>
                <a:cubicBezTo>
                  <a:pt x="2127372" y="344277"/>
                  <a:pt x="2124674" y="342919"/>
                  <a:pt x="2121512" y="341691"/>
                </a:cubicBezTo>
                <a:cubicBezTo>
                  <a:pt x="2118349" y="340463"/>
                  <a:pt x="2114610" y="339849"/>
                  <a:pt x="2110294" y="339849"/>
                </a:cubicBezTo>
                <a:cubicBezTo>
                  <a:pt x="2101438" y="339849"/>
                  <a:pt x="2094648" y="343254"/>
                  <a:pt x="2089923" y="350063"/>
                </a:cubicBezTo>
                <a:cubicBezTo>
                  <a:pt x="2085198" y="356872"/>
                  <a:pt x="2082835" y="366750"/>
                  <a:pt x="2082835" y="379698"/>
                </a:cubicBezTo>
                <a:cubicBezTo>
                  <a:pt x="2082835" y="386172"/>
                  <a:pt x="2083449" y="391846"/>
                  <a:pt x="2084677" y="396720"/>
                </a:cubicBezTo>
                <a:cubicBezTo>
                  <a:pt x="2085905" y="401594"/>
                  <a:pt x="2087709" y="405669"/>
                  <a:pt x="2090090" y="408943"/>
                </a:cubicBezTo>
                <a:cubicBezTo>
                  <a:pt x="2092472" y="412217"/>
                  <a:pt x="2095392" y="414654"/>
                  <a:pt x="2098853" y="416254"/>
                </a:cubicBezTo>
                <a:cubicBezTo>
                  <a:pt x="2102313" y="417854"/>
                  <a:pt x="2106276" y="418654"/>
                  <a:pt x="2110740" y="418654"/>
                </a:cubicBezTo>
                <a:cubicBezTo>
                  <a:pt x="2114982" y="418654"/>
                  <a:pt x="2118702" y="417984"/>
                  <a:pt x="2121902" y="416645"/>
                </a:cubicBezTo>
                <a:cubicBezTo>
                  <a:pt x="2125102" y="415305"/>
                  <a:pt x="2127874" y="413836"/>
                  <a:pt x="2130218" y="412236"/>
                </a:cubicBezTo>
                <a:cubicBezTo>
                  <a:pt x="2132562" y="410636"/>
                  <a:pt x="2134534" y="409185"/>
                  <a:pt x="2136134" y="407882"/>
                </a:cubicBezTo>
                <a:cubicBezTo>
                  <a:pt x="2137734" y="406580"/>
                  <a:pt x="2138980" y="405929"/>
                  <a:pt x="2139873" y="405929"/>
                </a:cubicBezTo>
                <a:cubicBezTo>
                  <a:pt x="2140394" y="405929"/>
                  <a:pt x="2140841" y="406078"/>
                  <a:pt x="2141213" y="406376"/>
                </a:cubicBezTo>
                <a:cubicBezTo>
                  <a:pt x="2141585" y="406673"/>
                  <a:pt x="2141901" y="407175"/>
                  <a:pt x="2142162" y="407882"/>
                </a:cubicBezTo>
                <a:cubicBezTo>
                  <a:pt x="2142422" y="408589"/>
                  <a:pt x="2142608" y="409482"/>
                  <a:pt x="2142720" y="410561"/>
                </a:cubicBezTo>
                <a:cubicBezTo>
                  <a:pt x="2142831" y="411640"/>
                  <a:pt x="2142887" y="412924"/>
                  <a:pt x="2142887" y="414412"/>
                </a:cubicBezTo>
                <a:cubicBezTo>
                  <a:pt x="2142887" y="415677"/>
                  <a:pt x="2142850" y="416775"/>
                  <a:pt x="2142776" y="417705"/>
                </a:cubicBezTo>
                <a:cubicBezTo>
                  <a:pt x="2142701" y="418635"/>
                  <a:pt x="2142571" y="419417"/>
                  <a:pt x="2142385" y="420049"/>
                </a:cubicBezTo>
                <a:cubicBezTo>
                  <a:pt x="2142199" y="420682"/>
                  <a:pt x="2141976" y="421240"/>
                  <a:pt x="2141715" y="421723"/>
                </a:cubicBezTo>
                <a:cubicBezTo>
                  <a:pt x="2141455" y="422207"/>
                  <a:pt x="2140859" y="422914"/>
                  <a:pt x="2139929" y="423844"/>
                </a:cubicBezTo>
                <a:cubicBezTo>
                  <a:pt x="2138999" y="424774"/>
                  <a:pt x="2137418" y="425928"/>
                  <a:pt x="2135185" y="427304"/>
                </a:cubicBezTo>
                <a:cubicBezTo>
                  <a:pt x="2132953" y="428681"/>
                  <a:pt x="2130441" y="429909"/>
                  <a:pt x="2127651" y="430988"/>
                </a:cubicBezTo>
                <a:cubicBezTo>
                  <a:pt x="2124861" y="432067"/>
                  <a:pt x="2121828" y="432941"/>
                  <a:pt x="2118554" y="433611"/>
                </a:cubicBezTo>
                <a:cubicBezTo>
                  <a:pt x="2115280" y="434281"/>
                  <a:pt x="2111894" y="434616"/>
                  <a:pt x="2108396" y="434616"/>
                </a:cubicBezTo>
                <a:cubicBezTo>
                  <a:pt x="2101178" y="434616"/>
                  <a:pt x="2094778" y="433425"/>
                  <a:pt x="2089197" y="431044"/>
                </a:cubicBezTo>
                <a:cubicBezTo>
                  <a:pt x="2083616" y="428663"/>
                  <a:pt x="2078947" y="425184"/>
                  <a:pt x="2075189" y="420607"/>
                </a:cubicBezTo>
                <a:cubicBezTo>
                  <a:pt x="2071431" y="416031"/>
                  <a:pt x="2068566" y="410412"/>
                  <a:pt x="2066594" y="403752"/>
                </a:cubicBezTo>
                <a:cubicBezTo>
                  <a:pt x="2064622" y="397092"/>
                  <a:pt x="2063636" y="389409"/>
                  <a:pt x="2063636" y="380703"/>
                </a:cubicBezTo>
                <a:cubicBezTo>
                  <a:pt x="2063636" y="370806"/>
                  <a:pt x="2064845" y="362304"/>
                  <a:pt x="2067264" y="355197"/>
                </a:cubicBezTo>
                <a:cubicBezTo>
                  <a:pt x="2069682" y="348091"/>
                  <a:pt x="2072994" y="342268"/>
                  <a:pt x="2077198" y="337729"/>
                </a:cubicBezTo>
                <a:cubicBezTo>
                  <a:pt x="2081403" y="333189"/>
                  <a:pt x="2086351" y="329822"/>
                  <a:pt x="2092044" y="327627"/>
                </a:cubicBezTo>
                <a:cubicBezTo>
                  <a:pt x="2097737" y="325432"/>
                  <a:pt x="2103894" y="324334"/>
                  <a:pt x="2110517" y="324334"/>
                </a:cubicBezTo>
                <a:close/>
                <a:moveTo>
                  <a:pt x="4178149" y="324222"/>
                </a:moveTo>
                <a:cubicBezTo>
                  <a:pt x="4180828" y="324222"/>
                  <a:pt x="4183507" y="324446"/>
                  <a:pt x="4186186" y="324892"/>
                </a:cubicBezTo>
                <a:cubicBezTo>
                  <a:pt x="4188864" y="325339"/>
                  <a:pt x="4191283" y="325897"/>
                  <a:pt x="4193441" y="326566"/>
                </a:cubicBezTo>
                <a:cubicBezTo>
                  <a:pt x="4195599" y="327236"/>
                  <a:pt x="4197441" y="327962"/>
                  <a:pt x="4198966" y="328743"/>
                </a:cubicBezTo>
                <a:cubicBezTo>
                  <a:pt x="4200492" y="329524"/>
                  <a:pt x="4201645" y="330213"/>
                  <a:pt x="4202427" y="330808"/>
                </a:cubicBezTo>
                <a:cubicBezTo>
                  <a:pt x="4203208" y="331403"/>
                  <a:pt x="4203729" y="331924"/>
                  <a:pt x="4203989" y="332371"/>
                </a:cubicBezTo>
                <a:cubicBezTo>
                  <a:pt x="4204250" y="332817"/>
                  <a:pt x="4204436" y="333320"/>
                  <a:pt x="4204547" y="333878"/>
                </a:cubicBezTo>
                <a:cubicBezTo>
                  <a:pt x="4204659" y="334436"/>
                  <a:pt x="4204771" y="335124"/>
                  <a:pt x="4204882" y="335943"/>
                </a:cubicBezTo>
                <a:cubicBezTo>
                  <a:pt x="4204994" y="336761"/>
                  <a:pt x="4205050" y="337766"/>
                  <a:pt x="4205050" y="338956"/>
                </a:cubicBezTo>
                <a:cubicBezTo>
                  <a:pt x="4205050" y="340221"/>
                  <a:pt x="4204994" y="341319"/>
                  <a:pt x="4204882" y="342249"/>
                </a:cubicBezTo>
                <a:cubicBezTo>
                  <a:pt x="4204771" y="343179"/>
                  <a:pt x="4204585" y="343942"/>
                  <a:pt x="4204324" y="344537"/>
                </a:cubicBezTo>
                <a:cubicBezTo>
                  <a:pt x="4204064" y="345133"/>
                  <a:pt x="4203747" y="345561"/>
                  <a:pt x="4203375" y="345821"/>
                </a:cubicBezTo>
                <a:cubicBezTo>
                  <a:pt x="4203003" y="346082"/>
                  <a:pt x="4202594" y="346212"/>
                  <a:pt x="4202148" y="346212"/>
                </a:cubicBezTo>
                <a:cubicBezTo>
                  <a:pt x="4201478" y="346212"/>
                  <a:pt x="4200510" y="345802"/>
                  <a:pt x="4199245" y="344984"/>
                </a:cubicBezTo>
                <a:cubicBezTo>
                  <a:pt x="4197980" y="344165"/>
                  <a:pt x="4196343" y="343291"/>
                  <a:pt x="4194334" y="342361"/>
                </a:cubicBezTo>
                <a:cubicBezTo>
                  <a:pt x="4192325" y="341431"/>
                  <a:pt x="4189962" y="340556"/>
                  <a:pt x="4187246" y="339738"/>
                </a:cubicBezTo>
                <a:cubicBezTo>
                  <a:pt x="4184530" y="338919"/>
                  <a:pt x="4181423" y="338510"/>
                  <a:pt x="4177926" y="338510"/>
                </a:cubicBezTo>
                <a:cubicBezTo>
                  <a:pt x="4174800" y="338510"/>
                  <a:pt x="4172047" y="338863"/>
                  <a:pt x="4169666" y="339570"/>
                </a:cubicBezTo>
                <a:cubicBezTo>
                  <a:pt x="4167284" y="340277"/>
                  <a:pt x="4165331" y="341282"/>
                  <a:pt x="4163806" y="342584"/>
                </a:cubicBezTo>
                <a:cubicBezTo>
                  <a:pt x="4162280" y="343886"/>
                  <a:pt x="4161127" y="345430"/>
                  <a:pt x="4160345" y="347216"/>
                </a:cubicBezTo>
                <a:cubicBezTo>
                  <a:pt x="4159564" y="349002"/>
                  <a:pt x="4159173" y="350937"/>
                  <a:pt x="4159173" y="353021"/>
                </a:cubicBezTo>
                <a:cubicBezTo>
                  <a:pt x="4159173" y="355923"/>
                  <a:pt x="4159917" y="358360"/>
                  <a:pt x="4161406" y="360332"/>
                </a:cubicBezTo>
                <a:cubicBezTo>
                  <a:pt x="4162894" y="362304"/>
                  <a:pt x="4164829" y="364034"/>
                  <a:pt x="4167210" y="365522"/>
                </a:cubicBezTo>
                <a:cubicBezTo>
                  <a:pt x="4169591" y="367010"/>
                  <a:pt x="4172307" y="368350"/>
                  <a:pt x="4175358" y="369541"/>
                </a:cubicBezTo>
                <a:cubicBezTo>
                  <a:pt x="4178409" y="370731"/>
                  <a:pt x="4181516" y="371959"/>
                  <a:pt x="4184679" y="373224"/>
                </a:cubicBezTo>
                <a:cubicBezTo>
                  <a:pt x="4187841" y="374489"/>
                  <a:pt x="4190967" y="375903"/>
                  <a:pt x="4194055" y="377466"/>
                </a:cubicBezTo>
                <a:cubicBezTo>
                  <a:pt x="4197143" y="379028"/>
                  <a:pt x="4199878" y="380926"/>
                  <a:pt x="4202259" y="383158"/>
                </a:cubicBezTo>
                <a:cubicBezTo>
                  <a:pt x="4204640" y="385391"/>
                  <a:pt x="4206557" y="388070"/>
                  <a:pt x="4208008" y="391195"/>
                </a:cubicBezTo>
                <a:cubicBezTo>
                  <a:pt x="4209459" y="394320"/>
                  <a:pt x="4210184" y="398041"/>
                  <a:pt x="4210184" y="402357"/>
                </a:cubicBezTo>
                <a:cubicBezTo>
                  <a:pt x="4210184" y="407492"/>
                  <a:pt x="4209235" y="412068"/>
                  <a:pt x="4207338" y="416087"/>
                </a:cubicBezTo>
                <a:cubicBezTo>
                  <a:pt x="4205440" y="420105"/>
                  <a:pt x="4202743" y="423491"/>
                  <a:pt x="4199245" y="426244"/>
                </a:cubicBezTo>
                <a:cubicBezTo>
                  <a:pt x="4195748" y="428997"/>
                  <a:pt x="4191581" y="431081"/>
                  <a:pt x="4186744" y="432495"/>
                </a:cubicBezTo>
                <a:cubicBezTo>
                  <a:pt x="4181907" y="433909"/>
                  <a:pt x="4176586" y="434616"/>
                  <a:pt x="4170782" y="434616"/>
                </a:cubicBezTo>
                <a:cubicBezTo>
                  <a:pt x="4167210" y="434616"/>
                  <a:pt x="4163806" y="434337"/>
                  <a:pt x="4160569" y="433778"/>
                </a:cubicBezTo>
                <a:cubicBezTo>
                  <a:pt x="4157332" y="433220"/>
                  <a:pt x="4154429" y="432513"/>
                  <a:pt x="4151862" y="431658"/>
                </a:cubicBezTo>
                <a:cubicBezTo>
                  <a:pt x="4149295" y="430802"/>
                  <a:pt x="4147118" y="429909"/>
                  <a:pt x="4145332" y="428979"/>
                </a:cubicBezTo>
                <a:cubicBezTo>
                  <a:pt x="4143546" y="428049"/>
                  <a:pt x="4142244" y="427211"/>
                  <a:pt x="4141426" y="426467"/>
                </a:cubicBezTo>
                <a:cubicBezTo>
                  <a:pt x="4140607" y="425723"/>
                  <a:pt x="4140012" y="424681"/>
                  <a:pt x="4139640" y="423342"/>
                </a:cubicBezTo>
                <a:cubicBezTo>
                  <a:pt x="4139268" y="422002"/>
                  <a:pt x="4139081" y="420179"/>
                  <a:pt x="4139081" y="417872"/>
                </a:cubicBezTo>
                <a:cubicBezTo>
                  <a:pt x="4139081" y="416459"/>
                  <a:pt x="4139156" y="415268"/>
                  <a:pt x="4139305" y="414301"/>
                </a:cubicBezTo>
                <a:cubicBezTo>
                  <a:pt x="4139454" y="413333"/>
                  <a:pt x="4139640" y="412552"/>
                  <a:pt x="4139863" y="411957"/>
                </a:cubicBezTo>
                <a:cubicBezTo>
                  <a:pt x="4140086" y="411361"/>
                  <a:pt x="4140402" y="410933"/>
                  <a:pt x="4140812" y="410673"/>
                </a:cubicBezTo>
                <a:cubicBezTo>
                  <a:pt x="4141221" y="410412"/>
                  <a:pt x="4141686" y="410282"/>
                  <a:pt x="4142207" y="410282"/>
                </a:cubicBezTo>
                <a:cubicBezTo>
                  <a:pt x="4143025" y="410282"/>
                  <a:pt x="4144235" y="410785"/>
                  <a:pt x="4145835" y="411789"/>
                </a:cubicBezTo>
                <a:cubicBezTo>
                  <a:pt x="4147434" y="412794"/>
                  <a:pt x="4149406" y="413891"/>
                  <a:pt x="4151750" y="415082"/>
                </a:cubicBezTo>
                <a:cubicBezTo>
                  <a:pt x="4154095" y="416273"/>
                  <a:pt x="4156866" y="417370"/>
                  <a:pt x="4160066" y="418375"/>
                </a:cubicBezTo>
                <a:cubicBezTo>
                  <a:pt x="4163266" y="419379"/>
                  <a:pt x="4166950" y="419882"/>
                  <a:pt x="4171117" y="419882"/>
                </a:cubicBezTo>
                <a:cubicBezTo>
                  <a:pt x="4174242" y="419882"/>
                  <a:pt x="4177070" y="419547"/>
                  <a:pt x="4179600" y="418877"/>
                </a:cubicBezTo>
                <a:cubicBezTo>
                  <a:pt x="4182130" y="418207"/>
                  <a:pt x="4184325" y="417221"/>
                  <a:pt x="4186186" y="415919"/>
                </a:cubicBezTo>
                <a:cubicBezTo>
                  <a:pt x="4188046" y="414617"/>
                  <a:pt x="4189478" y="412961"/>
                  <a:pt x="4190483" y="410952"/>
                </a:cubicBezTo>
                <a:cubicBezTo>
                  <a:pt x="4191488" y="408943"/>
                  <a:pt x="4191990" y="406562"/>
                  <a:pt x="4191990" y="403808"/>
                </a:cubicBezTo>
                <a:cubicBezTo>
                  <a:pt x="4191990" y="400980"/>
                  <a:pt x="4191264" y="398599"/>
                  <a:pt x="4189813" y="396664"/>
                </a:cubicBezTo>
                <a:cubicBezTo>
                  <a:pt x="4188362" y="394730"/>
                  <a:pt x="4186446" y="393018"/>
                  <a:pt x="4184065" y="391530"/>
                </a:cubicBezTo>
                <a:cubicBezTo>
                  <a:pt x="4181684" y="390042"/>
                  <a:pt x="4179005" y="388721"/>
                  <a:pt x="4176028" y="387567"/>
                </a:cubicBezTo>
                <a:cubicBezTo>
                  <a:pt x="4173052" y="386414"/>
                  <a:pt x="4169982" y="385205"/>
                  <a:pt x="4166819" y="383940"/>
                </a:cubicBezTo>
                <a:cubicBezTo>
                  <a:pt x="4163657" y="382675"/>
                  <a:pt x="4160569" y="381242"/>
                  <a:pt x="4157555" y="379642"/>
                </a:cubicBezTo>
                <a:cubicBezTo>
                  <a:pt x="4154541" y="378042"/>
                  <a:pt x="4151844" y="376089"/>
                  <a:pt x="4149462" y="373782"/>
                </a:cubicBezTo>
                <a:cubicBezTo>
                  <a:pt x="4147081" y="371475"/>
                  <a:pt x="4145165" y="368722"/>
                  <a:pt x="4143714" y="365522"/>
                </a:cubicBezTo>
                <a:cubicBezTo>
                  <a:pt x="4142263" y="362322"/>
                  <a:pt x="4141537" y="358490"/>
                  <a:pt x="4141537" y="354025"/>
                </a:cubicBezTo>
                <a:cubicBezTo>
                  <a:pt x="4141537" y="350081"/>
                  <a:pt x="4142300" y="346305"/>
                  <a:pt x="4143825" y="342696"/>
                </a:cubicBezTo>
                <a:cubicBezTo>
                  <a:pt x="4145351" y="339087"/>
                  <a:pt x="4147639" y="335924"/>
                  <a:pt x="4150690" y="333208"/>
                </a:cubicBezTo>
                <a:cubicBezTo>
                  <a:pt x="4153741" y="330492"/>
                  <a:pt x="4157555" y="328315"/>
                  <a:pt x="4162131" y="326678"/>
                </a:cubicBezTo>
                <a:cubicBezTo>
                  <a:pt x="4166708" y="325041"/>
                  <a:pt x="4172047" y="324222"/>
                  <a:pt x="4178149" y="324222"/>
                </a:cubicBezTo>
                <a:close/>
                <a:moveTo>
                  <a:pt x="3998141" y="324222"/>
                </a:moveTo>
                <a:cubicBezTo>
                  <a:pt x="4006029" y="324222"/>
                  <a:pt x="4012745" y="325487"/>
                  <a:pt x="4018289" y="328018"/>
                </a:cubicBezTo>
                <a:cubicBezTo>
                  <a:pt x="4023833" y="330548"/>
                  <a:pt x="4028391" y="333952"/>
                  <a:pt x="4031962" y="338231"/>
                </a:cubicBezTo>
                <a:cubicBezTo>
                  <a:pt x="4035534" y="342510"/>
                  <a:pt x="4038157" y="347533"/>
                  <a:pt x="4039832" y="353300"/>
                </a:cubicBezTo>
                <a:cubicBezTo>
                  <a:pt x="4041506" y="359067"/>
                  <a:pt x="4042343" y="365225"/>
                  <a:pt x="4042343" y="371773"/>
                </a:cubicBezTo>
                <a:lnTo>
                  <a:pt x="4042343" y="375122"/>
                </a:lnTo>
                <a:cubicBezTo>
                  <a:pt x="4042343" y="378024"/>
                  <a:pt x="4041614" y="380089"/>
                  <a:pt x="4040157" y="381317"/>
                </a:cubicBezTo>
                <a:cubicBezTo>
                  <a:pt x="4038700" y="382544"/>
                  <a:pt x="4037036" y="383158"/>
                  <a:pt x="4035166" y="383158"/>
                </a:cubicBezTo>
                <a:lnTo>
                  <a:pt x="3969008" y="383158"/>
                </a:lnTo>
                <a:cubicBezTo>
                  <a:pt x="3969008" y="388739"/>
                  <a:pt x="3969569" y="393762"/>
                  <a:pt x="3970690" y="398227"/>
                </a:cubicBezTo>
                <a:cubicBezTo>
                  <a:pt x="3971812" y="402692"/>
                  <a:pt x="3973681" y="406524"/>
                  <a:pt x="3976298" y="409724"/>
                </a:cubicBezTo>
                <a:cubicBezTo>
                  <a:pt x="3978916" y="412924"/>
                  <a:pt x="3982318" y="415380"/>
                  <a:pt x="3986506" y="417091"/>
                </a:cubicBezTo>
                <a:cubicBezTo>
                  <a:pt x="3990693" y="418803"/>
                  <a:pt x="3995815" y="419658"/>
                  <a:pt x="4001872" y="419658"/>
                </a:cubicBezTo>
                <a:cubicBezTo>
                  <a:pt x="4006658" y="419658"/>
                  <a:pt x="4010920" y="419268"/>
                  <a:pt x="4014659" y="418486"/>
                </a:cubicBezTo>
                <a:cubicBezTo>
                  <a:pt x="4018397" y="417705"/>
                  <a:pt x="4021631" y="416831"/>
                  <a:pt x="4024361" y="415863"/>
                </a:cubicBezTo>
                <a:cubicBezTo>
                  <a:pt x="4027090" y="414896"/>
                  <a:pt x="4029334" y="414022"/>
                  <a:pt x="4031091" y="413240"/>
                </a:cubicBezTo>
                <a:cubicBezTo>
                  <a:pt x="4032849" y="412459"/>
                  <a:pt x="4034176" y="412068"/>
                  <a:pt x="4035074" y="412068"/>
                </a:cubicBezTo>
                <a:cubicBezTo>
                  <a:pt x="4035597" y="412068"/>
                  <a:pt x="4036064" y="412198"/>
                  <a:pt x="4036475" y="412459"/>
                </a:cubicBezTo>
                <a:cubicBezTo>
                  <a:pt x="4036886" y="412719"/>
                  <a:pt x="4037204" y="413110"/>
                  <a:pt x="4037428" y="413631"/>
                </a:cubicBezTo>
                <a:cubicBezTo>
                  <a:pt x="4037653" y="414152"/>
                  <a:pt x="4037821" y="414877"/>
                  <a:pt x="4037933" y="415807"/>
                </a:cubicBezTo>
                <a:cubicBezTo>
                  <a:pt x="4038046" y="416738"/>
                  <a:pt x="4038102" y="417872"/>
                  <a:pt x="4038102" y="419212"/>
                </a:cubicBezTo>
                <a:cubicBezTo>
                  <a:pt x="4038102" y="420179"/>
                  <a:pt x="4038064" y="421016"/>
                  <a:pt x="4037990" y="421723"/>
                </a:cubicBezTo>
                <a:cubicBezTo>
                  <a:pt x="4037916" y="422430"/>
                  <a:pt x="4037823" y="423063"/>
                  <a:pt x="4037711" y="423621"/>
                </a:cubicBezTo>
                <a:cubicBezTo>
                  <a:pt x="4037599" y="424179"/>
                  <a:pt x="4037413" y="424681"/>
                  <a:pt x="4037153" y="425128"/>
                </a:cubicBezTo>
                <a:cubicBezTo>
                  <a:pt x="4036892" y="425574"/>
                  <a:pt x="4036558" y="426002"/>
                  <a:pt x="4036148" y="426411"/>
                </a:cubicBezTo>
                <a:cubicBezTo>
                  <a:pt x="4035739" y="426821"/>
                  <a:pt x="4034530" y="427490"/>
                  <a:pt x="4032521" y="428421"/>
                </a:cubicBezTo>
                <a:cubicBezTo>
                  <a:pt x="4030511" y="429351"/>
                  <a:pt x="4027907" y="430262"/>
                  <a:pt x="4024707" y="431155"/>
                </a:cubicBezTo>
                <a:cubicBezTo>
                  <a:pt x="4021507" y="432048"/>
                  <a:pt x="4017805" y="432848"/>
                  <a:pt x="4013601" y="433555"/>
                </a:cubicBezTo>
                <a:cubicBezTo>
                  <a:pt x="4009396" y="434262"/>
                  <a:pt x="4004913" y="434616"/>
                  <a:pt x="4000150" y="434616"/>
                </a:cubicBezTo>
                <a:cubicBezTo>
                  <a:pt x="3991890" y="434616"/>
                  <a:pt x="3984654" y="433462"/>
                  <a:pt x="3978440" y="431155"/>
                </a:cubicBezTo>
                <a:cubicBezTo>
                  <a:pt x="3972227" y="428849"/>
                  <a:pt x="3966999" y="425426"/>
                  <a:pt x="3962757" y="420886"/>
                </a:cubicBezTo>
                <a:cubicBezTo>
                  <a:pt x="3958516" y="416347"/>
                  <a:pt x="3955316" y="410654"/>
                  <a:pt x="3953158" y="403808"/>
                </a:cubicBezTo>
                <a:cubicBezTo>
                  <a:pt x="3951000" y="396962"/>
                  <a:pt x="3949921" y="389000"/>
                  <a:pt x="3949921" y="379921"/>
                </a:cubicBezTo>
                <a:cubicBezTo>
                  <a:pt x="3949921" y="371289"/>
                  <a:pt x="3951037" y="363532"/>
                  <a:pt x="3953270" y="356648"/>
                </a:cubicBezTo>
                <a:cubicBezTo>
                  <a:pt x="3955502" y="349765"/>
                  <a:pt x="3958720" y="343924"/>
                  <a:pt x="3962925" y="339124"/>
                </a:cubicBezTo>
                <a:cubicBezTo>
                  <a:pt x="3967129" y="334324"/>
                  <a:pt x="3972208" y="330641"/>
                  <a:pt x="3978161" y="328073"/>
                </a:cubicBezTo>
                <a:cubicBezTo>
                  <a:pt x="3984114" y="325506"/>
                  <a:pt x="3990774" y="324222"/>
                  <a:pt x="3998141" y="324222"/>
                </a:cubicBezTo>
                <a:close/>
                <a:moveTo>
                  <a:pt x="3829259" y="324222"/>
                </a:moveTo>
                <a:cubicBezTo>
                  <a:pt x="3830226" y="324222"/>
                  <a:pt x="3831324" y="324278"/>
                  <a:pt x="3832551" y="324390"/>
                </a:cubicBezTo>
                <a:cubicBezTo>
                  <a:pt x="3833779" y="324501"/>
                  <a:pt x="3835063" y="324706"/>
                  <a:pt x="3836402" y="325004"/>
                </a:cubicBezTo>
                <a:cubicBezTo>
                  <a:pt x="3837742" y="325301"/>
                  <a:pt x="3838951" y="325636"/>
                  <a:pt x="3840030" y="326008"/>
                </a:cubicBezTo>
                <a:cubicBezTo>
                  <a:pt x="3841109" y="326380"/>
                  <a:pt x="3841872" y="326752"/>
                  <a:pt x="3842318" y="327125"/>
                </a:cubicBezTo>
                <a:cubicBezTo>
                  <a:pt x="3842765" y="327497"/>
                  <a:pt x="3843062" y="327850"/>
                  <a:pt x="3843211" y="328185"/>
                </a:cubicBezTo>
                <a:cubicBezTo>
                  <a:pt x="3843360" y="328520"/>
                  <a:pt x="3843490" y="328948"/>
                  <a:pt x="3843602" y="329469"/>
                </a:cubicBezTo>
                <a:cubicBezTo>
                  <a:pt x="3843713" y="329989"/>
                  <a:pt x="3843788" y="330752"/>
                  <a:pt x="3843825" y="331757"/>
                </a:cubicBezTo>
                <a:cubicBezTo>
                  <a:pt x="3843862" y="332761"/>
                  <a:pt x="3843881" y="334119"/>
                  <a:pt x="3843881" y="335831"/>
                </a:cubicBezTo>
                <a:cubicBezTo>
                  <a:pt x="3843881" y="337468"/>
                  <a:pt x="3843844" y="338845"/>
                  <a:pt x="3843769" y="339961"/>
                </a:cubicBezTo>
                <a:cubicBezTo>
                  <a:pt x="3843695" y="341077"/>
                  <a:pt x="3843546" y="341952"/>
                  <a:pt x="3843323" y="342584"/>
                </a:cubicBezTo>
                <a:cubicBezTo>
                  <a:pt x="3843100" y="343217"/>
                  <a:pt x="3842821" y="343700"/>
                  <a:pt x="3842486" y="344035"/>
                </a:cubicBezTo>
                <a:cubicBezTo>
                  <a:pt x="3842151" y="344370"/>
                  <a:pt x="3841686" y="344537"/>
                  <a:pt x="3841090" y="344537"/>
                </a:cubicBezTo>
                <a:cubicBezTo>
                  <a:pt x="3840495" y="344537"/>
                  <a:pt x="3839770" y="344370"/>
                  <a:pt x="3838914" y="344035"/>
                </a:cubicBezTo>
                <a:cubicBezTo>
                  <a:pt x="3838058" y="343700"/>
                  <a:pt x="3837091" y="343365"/>
                  <a:pt x="3836012" y="343031"/>
                </a:cubicBezTo>
                <a:cubicBezTo>
                  <a:pt x="3834933" y="342696"/>
                  <a:pt x="3833723" y="342379"/>
                  <a:pt x="3832384" y="342082"/>
                </a:cubicBezTo>
                <a:cubicBezTo>
                  <a:pt x="3831044" y="341784"/>
                  <a:pt x="3829593" y="341635"/>
                  <a:pt x="3828031" y="341635"/>
                </a:cubicBezTo>
                <a:cubicBezTo>
                  <a:pt x="3826170" y="341635"/>
                  <a:pt x="3824347" y="342007"/>
                  <a:pt x="3822561" y="342751"/>
                </a:cubicBezTo>
                <a:cubicBezTo>
                  <a:pt x="3820775" y="343496"/>
                  <a:pt x="3818896" y="344723"/>
                  <a:pt x="3816924" y="346435"/>
                </a:cubicBezTo>
                <a:cubicBezTo>
                  <a:pt x="3814952" y="348147"/>
                  <a:pt x="3812887" y="350416"/>
                  <a:pt x="3810729" y="353244"/>
                </a:cubicBezTo>
                <a:cubicBezTo>
                  <a:pt x="3808571" y="356072"/>
                  <a:pt x="3806190" y="359532"/>
                  <a:pt x="3803586" y="363625"/>
                </a:cubicBezTo>
                <a:lnTo>
                  <a:pt x="3803586" y="429704"/>
                </a:lnTo>
                <a:cubicBezTo>
                  <a:pt x="3803586" y="430300"/>
                  <a:pt x="3803437" y="430802"/>
                  <a:pt x="3803139" y="431211"/>
                </a:cubicBezTo>
                <a:cubicBezTo>
                  <a:pt x="3802842" y="431620"/>
                  <a:pt x="3802358" y="431974"/>
                  <a:pt x="3801688" y="432272"/>
                </a:cubicBezTo>
                <a:cubicBezTo>
                  <a:pt x="3801018" y="432569"/>
                  <a:pt x="3800088" y="432792"/>
                  <a:pt x="3798898" y="432941"/>
                </a:cubicBezTo>
                <a:cubicBezTo>
                  <a:pt x="3797707" y="433090"/>
                  <a:pt x="3796181" y="433165"/>
                  <a:pt x="3794321" y="433165"/>
                </a:cubicBezTo>
                <a:cubicBezTo>
                  <a:pt x="3792535" y="433165"/>
                  <a:pt x="3791047" y="433090"/>
                  <a:pt x="3789856" y="432941"/>
                </a:cubicBezTo>
                <a:cubicBezTo>
                  <a:pt x="3788666" y="432792"/>
                  <a:pt x="3787717" y="432569"/>
                  <a:pt x="3787010" y="432272"/>
                </a:cubicBezTo>
                <a:cubicBezTo>
                  <a:pt x="3786303" y="431974"/>
                  <a:pt x="3785819" y="431620"/>
                  <a:pt x="3785559" y="431211"/>
                </a:cubicBezTo>
                <a:cubicBezTo>
                  <a:pt x="3785298" y="430802"/>
                  <a:pt x="3785168" y="430300"/>
                  <a:pt x="3785168" y="429704"/>
                </a:cubicBezTo>
                <a:lnTo>
                  <a:pt x="3785168" y="329245"/>
                </a:lnTo>
                <a:cubicBezTo>
                  <a:pt x="3785168" y="328650"/>
                  <a:pt x="3785280" y="328148"/>
                  <a:pt x="3785503" y="327738"/>
                </a:cubicBezTo>
                <a:cubicBezTo>
                  <a:pt x="3785726" y="327329"/>
                  <a:pt x="3786173" y="326957"/>
                  <a:pt x="3786843" y="326622"/>
                </a:cubicBezTo>
                <a:cubicBezTo>
                  <a:pt x="3787512" y="326287"/>
                  <a:pt x="3788368" y="326064"/>
                  <a:pt x="3789410" y="325953"/>
                </a:cubicBezTo>
                <a:cubicBezTo>
                  <a:pt x="3790452" y="325841"/>
                  <a:pt x="3791828" y="325785"/>
                  <a:pt x="3793540" y="325785"/>
                </a:cubicBezTo>
                <a:cubicBezTo>
                  <a:pt x="3795177" y="325785"/>
                  <a:pt x="3796535" y="325841"/>
                  <a:pt x="3797614" y="325953"/>
                </a:cubicBezTo>
                <a:cubicBezTo>
                  <a:pt x="3798693" y="326064"/>
                  <a:pt x="3799530" y="326287"/>
                  <a:pt x="3800125" y="326622"/>
                </a:cubicBezTo>
                <a:cubicBezTo>
                  <a:pt x="3800721" y="326957"/>
                  <a:pt x="3801149" y="327329"/>
                  <a:pt x="3801409" y="327738"/>
                </a:cubicBezTo>
                <a:cubicBezTo>
                  <a:pt x="3801670" y="328148"/>
                  <a:pt x="3801800" y="328650"/>
                  <a:pt x="3801800" y="329245"/>
                </a:cubicBezTo>
                <a:lnTo>
                  <a:pt x="3801800" y="343868"/>
                </a:lnTo>
                <a:cubicBezTo>
                  <a:pt x="3804553" y="339849"/>
                  <a:pt x="3807139" y="336575"/>
                  <a:pt x="3809557" y="334045"/>
                </a:cubicBezTo>
                <a:cubicBezTo>
                  <a:pt x="3811976" y="331515"/>
                  <a:pt x="3814264" y="329524"/>
                  <a:pt x="3816422" y="328073"/>
                </a:cubicBezTo>
                <a:cubicBezTo>
                  <a:pt x="3818580" y="326622"/>
                  <a:pt x="3820720" y="325618"/>
                  <a:pt x="3822840" y="325060"/>
                </a:cubicBezTo>
                <a:cubicBezTo>
                  <a:pt x="3824961" y="324501"/>
                  <a:pt x="3827101" y="324222"/>
                  <a:pt x="3829259" y="324222"/>
                </a:cubicBezTo>
                <a:close/>
                <a:moveTo>
                  <a:pt x="3706922" y="324222"/>
                </a:moveTo>
                <a:cubicBezTo>
                  <a:pt x="3714140" y="324222"/>
                  <a:pt x="3720279" y="325041"/>
                  <a:pt x="3725339" y="326678"/>
                </a:cubicBezTo>
                <a:cubicBezTo>
                  <a:pt x="3730399" y="328315"/>
                  <a:pt x="3734492" y="330715"/>
                  <a:pt x="3737618" y="333878"/>
                </a:cubicBezTo>
                <a:cubicBezTo>
                  <a:pt x="3740743" y="337040"/>
                  <a:pt x="3743013" y="340966"/>
                  <a:pt x="3744427" y="345654"/>
                </a:cubicBezTo>
                <a:cubicBezTo>
                  <a:pt x="3745840" y="350342"/>
                  <a:pt x="3746547" y="355811"/>
                  <a:pt x="3746547" y="362062"/>
                </a:cubicBezTo>
                <a:lnTo>
                  <a:pt x="3746547" y="429816"/>
                </a:lnTo>
                <a:cubicBezTo>
                  <a:pt x="3746547" y="430709"/>
                  <a:pt x="3746250" y="431379"/>
                  <a:pt x="3745654" y="431825"/>
                </a:cubicBezTo>
                <a:cubicBezTo>
                  <a:pt x="3745059" y="432272"/>
                  <a:pt x="3744240" y="432606"/>
                  <a:pt x="3743199" y="432830"/>
                </a:cubicBezTo>
                <a:cubicBezTo>
                  <a:pt x="3742157" y="433053"/>
                  <a:pt x="3740631" y="433165"/>
                  <a:pt x="3738622" y="433165"/>
                </a:cubicBezTo>
                <a:cubicBezTo>
                  <a:pt x="3736687" y="433165"/>
                  <a:pt x="3735143" y="433053"/>
                  <a:pt x="3733990" y="432830"/>
                </a:cubicBezTo>
                <a:cubicBezTo>
                  <a:pt x="3732837" y="432606"/>
                  <a:pt x="3731999" y="432272"/>
                  <a:pt x="3731478" y="431825"/>
                </a:cubicBezTo>
                <a:cubicBezTo>
                  <a:pt x="3730958" y="431379"/>
                  <a:pt x="3730697" y="430709"/>
                  <a:pt x="3730697" y="429816"/>
                </a:cubicBezTo>
                <a:lnTo>
                  <a:pt x="3730697" y="419770"/>
                </a:lnTo>
                <a:cubicBezTo>
                  <a:pt x="3726307" y="424458"/>
                  <a:pt x="3721414" y="428104"/>
                  <a:pt x="3716019" y="430709"/>
                </a:cubicBezTo>
                <a:cubicBezTo>
                  <a:pt x="3710624" y="433313"/>
                  <a:pt x="3704913" y="434616"/>
                  <a:pt x="3698885" y="434616"/>
                </a:cubicBezTo>
                <a:cubicBezTo>
                  <a:pt x="3693602" y="434616"/>
                  <a:pt x="3688821" y="433927"/>
                  <a:pt x="3684542" y="432551"/>
                </a:cubicBezTo>
                <a:cubicBezTo>
                  <a:pt x="3680263" y="431174"/>
                  <a:pt x="3676617" y="429183"/>
                  <a:pt x="3673603" y="426579"/>
                </a:cubicBezTo>
                <a:cubicBezTo>
                  <a:pt x="3670589" y="423974"/>
                  <a:pt x="3668245" y="420775"/>
                  <a:pt x="3666571" y="416980"/>
                </a:cubicBezTo>
                <a:cubicBezTo>
                  <a:pt x="3664896" y="413184"/>
                  <a:pt x="3664059" y="408868"/>
                  <a:pt x="3664059" y="404031"/>
                </a:cubicBezTo>
                <a:cubicBezTo>
                  <a:pt x="3664059" y="398376"/>
                  <a:pt x="3665213" y="393465"/>
                  <a:pt x="3667520" y="389297"/>
                </a:cubicBezTo>
                <a:cubicBezTo>
                  <a:pt x="3669826" y="385130"/>
                  <a:pt x="3673138" y="381670"/>
                  <a:pt x="3677454" y="378917"/>
                </a:cubicBezTo>
                <a:cubicBezTo>
                  <a:pt x="3681770" y="376163"/>
                  <a:pt x="3687053" y="374098"/>
                  <a:pt x="3693304" y="372722"/>
                </a:cubicBezTo>
                <a:cubicBezTo>
                  <a:pt x="3699555" y="371345"/>
                  <a:pt x="3706587" y="370657"/>
                  <a:pt x="3714400" y="370657"/>
                </a:cubicBezTo>
                <a:lnTo>
                  <a:pt x="3728241" y="370657"/>
                </a:lnTo>
                <a:lnTo>
                  <a:pt x="3728241" y="362843"/>
                </a:lnTo>
                <a:cubicBezTo>
                  <a:pt x="3728241" y="358974"/>
                  <a:pt x="3727832" y="355551"/>
                  <a:pt x="3727014" y="352574"/>
                </a:cubicBezTo>
                <a:cubicBezTo>
                  <a:pt x="3726195" y="349598"/>
                  <a:pt x="3724874" y="347123"/>
                  <a:pt x="3723051" y="345151"/>
                </a:cubicBezTo>
                <a:cubicBezTo>
                  <a:pt x="3721228" y="343179"/>
                  <a:pt x="3718865" y="341691"/>
                  <a:pt x="3715963" y="340687"/>
                </a:cubicBezTo>
                <a:cubicBezTo>
                  <a:pt x="3713061" y="339682"/>
                  <a:pt x="3709489" y="339180"/>
                  <a:pt x="3705248" y="339180"/>
                </a:cubicBezTo>
                <a:cubicBezTo>
                  <a:pt x="3700708" y="339180"/>
                  <a:pt x="3696634" y="339719"/>
                  <a:pt x="3693025" y="340798"/>
                </a:cubicBezTo>
                <a:cubicBezTo>
                  <a:pt x="3689416" y="341877"/>
                  <a:pt x="3686253" y="343068"/>
                  <a:pt x="3683537" y="344370"/>
                </a:cubicBezTo>
                <a:cubicBezTo>
                  <a:pt x="3680821" y="345672"/>
                  <a:pt x="3678551" y="346863"/>
                  <a:pt x="3676728" y="347942"/>
                </a:cubicBezTo>
                <a:cubicBezTo>
                  <a:pt x="3674905" y="349021"/>
                  <a:pt x="3673547" y="349560"/>
                  <a:pt x="3672654" y="349560"/>
                </a:cubicBezTo>
                <a:cubicBezTo>
                  <a:pt x="3672059" y="349560"/>
                  <a:pt x="3671538" y="349412"/>
                  <a:pt x="3671091" y="349114"/>
                </a:cubicBezTo>
                <a:cubicBezTo>
                  <a:pt x="3670645" y="348816"/>
                  <a:pt x="3670254" y="348370"/>
                  <a:pt x="3669919" y="347774"/>
                </a:cubicBezTo>
                <a:cubicBezTo>
                  <a:pt x="3669585" y="347179"/>
                  <a:pt x="3669343" y="346416"/>
                  <a:pt x="3669194" y="345486"/>
                </a:cubicBezTo>
                <a:cubicBezTo>
                  <a:pt x="3669045" y="344556"/>
                  <a:pt x="3668971" y="343533"/>
                  <a:pt x="3668971" y="342417"/>
                </a:cubicBezTo>
                <a:cubicBezTo>
                  <a:pt x="3668971" y="340556"/>
                  <a:pt x="3669101" y="339087"/>
                  <a:pt x="3669361" y="338008"/>
                </a:cubicBezTo>
                <a:cubicBezTo>
                  <a:pt x="3669622" y="336929"/>
                  <a:pt x="3670254" y="335905"/>
                  <a:pt x="3671259" y="334938"/>
                </a:cubicBezTo>
                <a:cubicBezTo>
                  <a:pt x="3672263" y="333971"/>
                  <a:pt x="3673994" y="332836"/>
                  <a:pt x="3676449" y="331534"/>
                </a:cubicBezTo>
                <a:cubicBezTo>
                  <a:pt x="3678905" y="330231"/>
                  <a:pt x="3681733" y="329041"/>
                  <a:pt x="3684932" y="327962"/>
                </a:cubicBezTo>
                <a:cubicBezTo>
                  <a:pt x="3688132" y="326883"/>
                  <a:pt x="3691630" y="325990"/>
                  <a:pt x="3695425" y="325283"/>
                </a:cubicBezTo>
                <a:cubicBezTo>
                  <a:pt x="3699220" y="324576"/>
                  <a:pt x="3703052" y="324222"/>
                  <a:pt x="3706922" y="324222"/>
                </a:cubicBezTo>
                <a:close/>
                <a:moveTo>
                  <a:pt x="3539118" y="324222"/>
                </a:moveTo>
                <a:cubicBezTo>
                  <a:pt x="3543285" y="324222"/>
                  <a:pt x="3547025" y="324706"/>
                  <a:pt x="3550336" y="325673"/>
                </a:cubicBezTo>
                <a:cubicBezTo>
                  <a:pt x="3553647" y="326641"/>
                  <a:pt x="3556568" y="327999"/>
                  <a:pt x="3559098" y="329748"/>
                </a:cubicBezTo>
                <a:cubicBezTo>
                  <a:pt x="3561628" y="331496"/>
                  <a:pt x="3563786" y="333580"/>
                  <a:pt x="3565572" y="335998"/>
                </a:cubicBezTo>
                <a:cubicBezTo>
                  <a:pt x="3567358" y="338417"/>
                  <a:pt x="3568847" y="341114"/>
                  <a:pt x="3570037" y="344091"/>
                </a:cubicBezTo>
                <a:cubicBezTo>
                  <a:pt x="3573386" y="340445"/>
                  <a:pt x="3576567" y="337356"/>
                  <a:pt x="3579581" y="334826"/>
                </a:cubicBezTo>
                <a:cubicBezTo>
                  <a:pt x="3582595" y="332296"/>
                  <a:pt x="3585497" y="330250"/>
                  <a:pt x="3588287" y="328687"/>
                </a:cubicBezTo>
                <a:cubicBezTo>
                  <a:pt x="3591078" y="327125"/>
                  <a:pt x="3593794" y="325990"/>
                  <a:pt x="3596436" y="325283"/>
                </a:cubicBezTo>
                <a:cubicBezTo>
                  <a:pt x="3599077" y="324576"/>
                  <a:pt x="3601738" y="324222"/>
                  <a:pt x="3604416" y="324222"/>
                </a:cubicBezTo>
                <a:cubicBezTo>
                  <a:pt x="3610890" y="324222"/>
                  <a:pt x="3616323" y="325357"/>
                  <a:pt x="3620713" y="327627"/>
                </a:cubicBezTo>
                <a:cubicBezTo>
                  <a:pt x="3625104" y="329896"/>
                  <a:pt x="3628657" y="332929"/>
                  <a:pt x="3631373" y="336724"/>
                </a:cubicBezTo>
                <a:cubicBezTo>
                  <a:pt x="3634089" y="340519"/>
                  <a:pt x="3636024" y="344965"/>
                  <a:pt x="3637177" y="350063"/>
                </a:cubicBezTo>
                <a:cubicBezTo>
                  <a:pt x="3638331" y="355160"/>
                  <a:pt x="3638907" y="360536"/>
                  <a:pt x="3638907" y="366192"/>
                </a:cubicBezTo>
                <a:lnTo>
                  <a:pt x="3638907" y="429704"/>
                </a:lnTo>
                <a:cubicBezTo>
                  <a:pt x="3638907" y="430300"/>
                  <a:pt x="3638759" y="430802"/>
                  <a:pt x="3638461" y="431211"/>
                </a:cubicBezTo>
                <a:cubicBezTo>
                  <a:pt x="3638163" y="431620"/>
                  <a:pt x="3637680" y="431974"/>
                  <a:pt x="3637010" y="432272"/>
                </a:cubicBezTo>
                <a:cubicBezTo>
                  <a:pt x="3636340" y="432569"/>
                  <a:pt x="3635410" y="432792"/>
                  <a:pt x="3634219" y="432941"/>
                </a:cubicBezTo>
                <a:cubicBezTo>
                  <a:pt x="3633029" y="433090"/>
                  <a:pt x="3631540" y="433165"/>
                  <a:pt x="3629754" y="433165"/>
                </a:cubicBezTo>
                <a:cubicBezTo>
                  <a:pt x="3627894" y="433165"/>
                  <a:pt x="3626369" y="433090"/>
                  <a:pt x="3625178" y="432941"/>
                </a:cubicBezTo>
                <a:cubicBezTo>
                  <a:pt x="3623987" y="432792"/>
                  <a:pt x="3623039" y="432569"/>
                  <a:pt x="3622332" y="432272"/>
                </a:cubicBezTo>
                <a:cubicBezTo>
                  <a:pt x="3621625" y="431974"/>
                  <a:pt x="3621122" y="431620"/>
                  <a:pt x="3620825" y="431211"/>
                </a:cubicBezTo>
                <a:cubicBezTo>
                  <a:pt x="3620527" y="430802"/>
                  <a:pt x="3620378" y="430300"/>
                  <a:pt x="3620378" y="429704"/>
                </a:cubicBezTo>
                <a:lnTo>
                  <a:pt x="3620378" y="368648"/>
                </a:lnTo>
                <a:cubicBezTo>
                  <a:pt x="3620378" y="364406"/>
                  <a:pt x="3620006" y="360536"/>
                  <a:pt x="3619262" y="357039"/>
                </a:cubicBezTo>
                <a:cubicBezTo>
                  <a:pt x="3618518" y="353542"/>
                  <a:pt x="3617327" y="350528"/>
                  <a:pt x="3615690" y="347998"/>
                </a:cubicBezTo>
                <a:cubicBezTo>
                  <a:pt x="3614053" y="345468"/>
                  <a:pt x="3611969" y="343533"/>
                  <a:pt x="3609439" y="342193"/>
                </a:cubicBezTo>
                <a:cubicBezTo>
                  <a:pt x="3606909" y="340854"/>
                  <a:pt x="3603933" y="340184"/>
                  <a:pt x="3600510" y="340184"/>
                </a:cubicBezTo>
                <a:cubicBezTo>
                  <a:pt x="3596268" y="340184"/>
                  <a:pt x="3592008" y="341821"/>
                  <a:pt x="3587729" y="345096"/>
                </a:cubicBezTo>
                <a:cubicBezTo>
                  <a:pt x="3583450" y="348370"/>
                  <a:pt x="3578744" y="353169"/>
                  <a:pt x="3573609" y="359495"/>
                </a:cubicBezTo>
                <a:lnTo>
                  <a:pt x="3573609" y="429704"/>
                </a:lnTo>
                <a:cubicBezTo>
                  <a:pt x="3573609" y="430300"/>
                  <a:pt x="3573460" y="430802"/>
                  <a:pt x="3573163" y="431211"/>
                </a:cubicBezTo>
                <a:cubicBezTo>
                  <a:pt x="3572865" y="431620"/>
                  <a:pt x="3572363" y="431974"/>
                  <a:pt x="3571656" y="432272"/>
                </a:cubicBezTo>
                <a:cubicBezTo>
                  <a:pt x="3570949" y="432569"/>
                  <a:pt x="3570000" y="432792"/>
                  <a:pt x="3568809" y="432941"/>
                </a:cubicBezTo>
                <a:cubicBezTo>
                  <a:pt x="3567619" y="433090"/>
                  <a:pt x="3566130" y="433165"/>
                  <a:pt x="3564344" y="433165"/>
                </a:cubicBezTo>
                <a:cubicBezTo>
                  <a:pt x="3562633" y="433165"/>
                  <a:pt x="3561163" y="433090"/>
                  <a:pt x="3559935" y="432941"/>
                </a:cubicBezTo>
                <a:cubicBezTo>
                  <a:pt x="3558708" y="432792"/>
                  <a:pt x="3557740" y="432569"/>
                  <a:pt x="3557033" y="432272"/>
                </a:cubicBezTo>
                <a:cubicBezTo>
                  <a:pt x="3556326" y="431974"/>
                  <a:pt x="3555843" y="431620"/>
                  <a:pt x="3555582" y="431211"/>
                </a:cubicBezTo>
                <a:cubicBezTo>
                  <a:pt x="3555322" y="430802"/>
                  <a:pt x="3555192" y="430300"/>
                  <a:pt x="3555192" y="429704"/>
                </a:cubicBezTo>
                <a:lnTo>
                  <a:pt x="3555192" y="368648"/>
                </a:lnTo>
                <a:cubicBezTo>
                  <a:pt x="3555192" y="364406"/>
                  <a:pt x="3554782" y="360536"/>
                  <a:pt x="3553964" y="357039"/>
                </a:cubicBezTo>
                <a:cubicBezTo>
                  <a:pt x="3553145" y="353542"/>
                  <a:pt x="3551917" y="350528"/>
                  <a:pt x="3550280" y="347998"/>
                </a:cubicBezTo>
                <a:cubicBezTo>
                  <a:pt x="3548643" y="345468"/>
                  <a:pt x="3546578" y="343533"/>
                  <a:pt x="3544085" y="342193"/>
                </a:cubicBezTo>
                <a:cubicBezTo>
                  <a:pt x="3541592" y="340854"/>
                  <a:pt x="3538634" y="340184"/>
                  <a:pt x="3535211" y="340184"/>
                </a:cubicBezTo>
                <a:cubicBezTo>
                  <a:pt x="3530970" y="340184"/>
                  <a:pt x="3526691" y="341821"/>
                  <a:pt x="3522375" y="345096"/>
                </a:cubicBezTo>
                <a:cubicBezTo>
                  <a:pt x="3518059" y="348370"/>
                  <a:pt x="3513371" y="353169"/>
                  <a:pt x="3508311" y="359495"/>
                </a:cubicBezTo>
                <a:lnTo>
                  <a:pt x="3508311" y="429704"/>
                </a:lnTo>
                <a:cubicBezTo>
                  <a:pt x="3508311" y="430300"/>
                  <a:pt x="3508162" y="430802"/>
                  <a:pt x="3507864" y="431211"/>
                </a:cubicBezTo>
                <a:cubicBezTo>
                  <a:pt x="3507567" y="431620"/>
                  <a:pt x="3507083" y="431974"/>
                  <a:pt x="3506413" y="432272"/>
                </a:cubicBezTo>
                <a:cubicBezTo>
                  <a:pt x="3505743" y="432569"/>
                  <a:pt x="3504813" y="432792"/>
                  <a:pt x="3503623" y="432941"/>
                </a:cubicBezTo>
                <a:cubicBezTo>
                  <a:pt x="3502432" y="433090"/>
                  <a:pt x="3500906" y="433165"/>
                  <a:pt x="3499046" y="433165"/>
                </a:cubicBezTo>
                <a:cubicBezTo>
                  <a:pt x="3497260" y="433165"/>
                  <a:pt x="3495772" y="433090"/>
                  <a:pt x="3494581" y="432941"/>
                </a:cubicBezTo>
                <a:cubicBezTo>
                  <a:pt x="3493391" y="432792"/>
                  <a:pt x="3492442" y="432569"/>
                  <a:pt x="3491735" y="432272"/>
                </a:cubicBezTo>
                <a:cubicBezTo>
                  <a:pt x="3491028" y="431974"/>
                  <a:pt x="3490544" y="431620"/>
                  <a:pt x="3490284" y="431211"/>
                </a:cubicBezTo>
                <a:cubicBezTo>
                  <a:pt x="3490023" y="430802"/>
                  <a:pt x="3489893" y="430300"/>
                  <a:pt x="3489893" y="429704"/>
                </a:cubicBezTo>
                <a:lnTo>
                  <a:pt x="3489893" y="329245"/>
                </a:lnTo>
                <a:cubicBezTo>
                  <a:pt x="3489893" y="328650"/>
                  <a:pt x="3490005" y="328148"/>
                  <a:pt x="3490228" y="327738"/>
                </a:cubicBezTo>
                <a:cubicBezTo>
                  <a:pt x="3490451" y="327329"/>
                  <a:pt x="3490898" y="326957"/>
                  <a:pt x="3491568" y="326622"/>
                </a:cubicBezTo>
                <a:cubicBezTo>
                  <a:pt x="3492237" y="326287"/>
                  <a:pt x="3493093" y="326064"/>
                  <a:pt x="3494135" y="325953"/>
                </a:cubicBezTo>
                <a:cubicBezTo>
                  <a:pt x="3495177" y="325841"/>
                  <a:pt x="3496553" y="325785"/>
                  <a:pt x="3498265" y="325785"/>
                </a:cubicBezTo>
                <a:cubicBezTo>
                  <a:pt x="3499902" y="325785"/>
                  <a:pt x="3501260" y="325841"/>
                  <a:pt x="3502339" y="325953"/>
                </a:cubicBezTo>
                <a:cubicBezTo>
                  <a:pt x="3503418" y="326064"/>
                  <a:pt x="3504255" y="326287"/>
                  <a:pt x="3504850" y="326622"/>
                </a:cubicBezTo>
                <a:cubicBezTo>
                  <a:pt x="3505446" y="326957"/>
                  <a:pt x="3505874" y="327329"/>
                  <a:pt x="3506134" y="327738"/>
                </a:cubicBezTo>
                <a:cubicBezTo>
                  <a:pt x="3506395" y="328148"/>
                  <a:pt x="3506525" y="328650"/>
                  <a:pt x="3506525" y="329245"/>
                </a:cubicBezTo>
                <a:lnTo>
                  <a:pt x="3506525" y="342528"/>
                </a:lnTo>
                <a:cubicBezTo>
                  <a:pt x="3512180" y="336203"/>
                  <a:pt x="3517668" y="331571"/>
                  <a:pt x="3522989" y="328631"/>
                </a:cubicBezTo>
                <a:cubicBezTo>
                  <a:pt x="3528309" y="325692"/>
                  <a:pt x="3533686" y="324222"/>
                  <a:pt x="3539118" y="324222"/>
                </a:cubicBezTo>
                <a:close/>
                <a:moveTo>
                  <a:pt x="3295970" y="324222"/>
                </a:moveTo>
                <a:cubicBezTo>
                  <a:pt x="3304230" y="324222"/>
                  <a:pt x="3311430" y="325450"/>
                  <a:pt x="3317569" y="327906"/>
                </a:cubicBezTo>
                <a:cubicBezTo>
                  <a:pt x="3323708" y="330362"/>
                  <a:pt x="3328824" y="333933"/>
                  <a:pt x="3332917" y="338622"/>
                </a:cubicBezTo>
                <a:cubicBezTo>
                  <a:pt x="3337010" y="343310"/>
                  <a:pt x="3340079" y="349002"/>
                  <a:pt x="3342125" y="355700"/>
                </a:cubicBezTo>
                <a:cubicBezTo>
                  <a:pt x="3344172" y="362397"/>
                  <a:pt x="3345195" y="369950"/>
                  <a:pt x="3345195" y="378359"/>
                </a:cubicBezTo>
                <a:cubicBezTo>
                  <a:pt x="3345195" y="386544"/>
                  <a:pt x="3344116" y="394079"/>
                  <a:pt x="3341958" y="400962"/>
                </a:cubicBezTo>
                <a:cubicBezTo>
                  <a:pt x="3339800" y="407845"/>
                  <a:pt x="3336582" y="413780"/>
                  <a:pt x="3332303" y="418765"/>
                </a:cubicBezTo>
                <a:cubicBezTo>
                  <a:pt x="3328024" y="423751"/>
                  <a:pt x="3322666" y="427639"/>
                  <a:pt x="3316229" y="430430"/>
                </a:cubicBezTo>
                <a:cubicBezTo>
                  <a:pt x="3309793" y="433220"/>
                  <a:pt x="3302333" y="434616"/>
                  <a:pt x="3293850" y="434616"/>
                </a:cubicBezTo>
                <a:cubicBezTo>
                  <a:pt x="3285590" y="434616"/>
                  <a:pt x="3278390" y="433388"/>
                  <a:pt x="3272251" y="430932"/>
                </a:cubicBezTo>
                <a:cubicBezTo>
                  <a:pt x="3266112" y="428476"/>
                  <a:pt x="3260996" y="424905"/>
                  <a:pt x="3256903" y="420217"/>
                </a:cubicBezTo>
                <a:cubicBezTo>
                  <a:pt x="3252810" y="415528"/>
                  <a:pt x="3249759" y="409836"/>
                  <a:pt x="3247750" y="403139"/>
                </a:cubicBezTo>
                <a:cubicBezTo>
                  <a:pt x="3245741" y="396441"/>
                  <a:pt x="3244736" y="388851"/>
                  <a:pt x="3244736" y="380368"/>
                </a:cubicBezTo>
                <a:cubicBezTo>
                  <a:pt x="3244736" y="372182"/>
                  <a:pt x="3245797" y="364648"/>
                  <a:pt x="3247917" y="357765"/>
                </a:cubicBezTo>
                <a:cubicBezTo>
                  <a:pt x="3250038" y="350881"/>
                  <a:pt x="3253238" y="344947"/>
                  <a:pt x="3257517" y="339961"/>
                </a:cubicBezTo>
                <a:cubicBezTo>
                  <a:pt x="3261796" y="334975"/>
                  <a:pt x="3267135" y="331106"/>
                  <a:pt x="3273534" y="328352"/>
                </a:cubicBezTo>
                <a:cubicBezTo>
                  <a:pt x="3279934" y="325599"/>
                  <a:pt x="3287413" y="324222"/>
                  <a:pt x="3295970" y="324222"/>
                </a:cubicBezTo>
                <a:close/>
                <a:moveTo>
                  <a:pt x="3131366" y="324222"/>
                </a:moveTo>
                <a:cubicBezTo>
                  <a:pt x="3139254" y="324222"/>
                  <a:pt x="3145970" y="325487"/>
                  <a:pt x="3151514" y="328018"/>
                </a:cubicBezTo>
                <a:cubicBezTo>
                  <a:pt x="3157058" y="330548"/>
                  <a:pt x="3161616" y="333952"/>
                  <a:pt x="3165188" y="338231"/>
                </a:cubicBezTo>
                <a:cubicBezTo>
                  <a:pt x="3168759" y="342510"/>
                  <a:pt x="3171382" y="347533"/>
                  <a:pt x="3173057" y="353300"/>
                </a:cubicBezTo>
                <a:cubicBezTo>
                  <a:pt x="3174731" y="359067"/>
                  <a:pt x="3175568" y="365225"/>
                  <a:pt x="3175568" y="371773"/>
                </a:cubicBezTo>
                <a:lnTo>
                  <a:pt x="3175568" y="375122"/>
                </a:lnTo>
                <a:cubicBezTo>
                  <a:pt x="3175568" y="378024"/>
                  <a:pt x="3174839" y="380089"/>
                  <a:pt x="3173382" y="381317"/>
                </a:cubicBezTo>
                <a:cubicBezTo>
                  <a:pt x="3171925" y="382544"/>
                  <a:pt x="3170261" y="383158"/>
                  <a:pt x="3168392" y="383158"/>
                </a:cubicBezTo>
                <a:lnTo>
                  <a:pt x="3102233" y="383158"/>
                </a:lnTo>
                <a:cubicBezTo>
                  <a:pt x="3102233" y="388739"/>
                  <a:pt x="3102794" y="393762"/>
                  <a:pt x="3103916" y="398227"/>
                </a:cubicBezTo>
                <a:cubicBezTo>
                  <a:pt x="3105037" y="402692"/>
                  <a:pt x="3106906" y="406524"/>
                  <a:pt x="3109523" y="409724"/>
                </a:cubicBezTo>
                <a:cubicBezTo>
                  <a:pt x="3112141" y="412924"/>
                  <a:pt x="3115543" y="415380"/>
                  <a:pt x="3119731" y="417091"/>
                </a:cubicBezTo>
                <a:cubicBezTo>
                  <a:pt x="3123918" y="418803"/>
                  <a:pt x="3129040" y="419658"/>
                  <a:pt x="3135097" y="419658"/>
                </a:cubicBezTo>
                <a:cubicBezTo>
                  <a:pt x="3139883" y="419658"/>
                  <a:pt x="3144145" y="419268"/>
                  <a:pt x="3147884" y="418486"/>
                </a:cubicBezTo>
                <a:cubicBezTo>
                  <a:pt x="3151622" y="417705"/>
                  <a:pt x="3154857" y="416831"/>
                  <a:pt x="3157586" y="415863"/>
                </a:cubicBezTo>
                <a:cubicBezTo>
                  <a:pt x="3160316" y="414896"/>
                  <a:pt x="3162559" y="414022"/>
                  <a:pt x="3164317" y="413240"/>
                </a:cubicBezTo>
                <a:cubicBezTo>
                  <a:pt x="3166074" y="412459"/>
                  <a:pt x="3167401" y="412068"/>
                  <a:pt x="3168299" y="412068"/>
                </a:cubicBezTo>
                <a:cubicBezTo>
                  <a:pt x="3168822" y="412068"/>
                  <a:pt x="3169289" y="412198"/>
                  <a:pt x="3169700" y="412459"/>
                </a:cubicBezTo>
                <a:cubicBezTo>
                  <a:pt x="3170111" y="412719"/>
                  <a:pt x="3170429" y="413110"/>
                  <a:pt x="3170654" y="413631"/>
                </a:cubicBezTo>
                <a:cubicBezTo>
                  <a:pt x="3170878" y="414152"/>
                  <a:pt x="3171046" y="414877"/>
                  <a:pt x="3171158" y="415807"/>
                </a:cubicBezTo>
                <a:cubicBezTo>
                  <a:pt x="3171271" y="416738"/>
                  <a:pt x="3171327" y="417872"/>
                  <a:pt x="3171327" y="419212"/>
                </a:cubicBezTo>
                <a:cubicBezTo>
                  <a:pt x="3171327" y="420179"/>
                  <a:pt x="3171289" y="421016"/>
                  <a:pt x="3171215" y="421723"/>
                </a:cubicBezTo>
                <a:cubicBezTo>
                  <a:pt x="3171141" y="422430"/>
                  <a:pt x="3171048" y="423063"/>
                  <a:pt x="3170936" y="423621"/>
                </a:cubicBezTo>
                <a:cubicBezTo>
                  <a:pt x="3170824" y="424179"/>
                  <a:pt x="3170638" y="424681"/>
                  <a:pt x="3170378" y="425128"/>
                </a:cubicBezTo>
                <a:cubicBezTo>
                  <a:pt x="3170118" y="425574"/>
                  <a:pt x="3169783" y="426002"/>
                  <a:pt x="3169373" y="426411"/>
                </a:cubicBezTo>
                <a:cubicBezTo>
                  <a:pt x="3168964" y="426821"/>
                  <a:pt x="3167755" y="427490"/>
                  <a:pt x="3165746" y="428421"/>
                </a:cubicBezTo>
                <a:cubicBezTo>
                  <a:pt x="3163736" y="429351"/>
                  <a:pt x="3161132" y="430262"/>
                  <a:pt x="3157932" y="431155"/>
                </a:cubicBezTo>
                <a:cubicBezTo>
                  <a:pt x="3154732" y="432048"/>
                  <a:pt x="3151030" y="432848"/>
                  <a:pt x="3146826" y="433555"/>
                </a:cubicBezTo>
                <a:cubicBezTo>
                  <a:pt x="3142622" y="434262"/>
                  <a:pt x="3138138" y="434616"/>
                  <a:pt x="3133376" y="434616"/>
                </a:cubicBezTo>
                <a:cubicBezTo>
                  <a:pt x="3125116" y="434616"/>
                  <a:pt x="3117879" y="433462"/>
                  <a:pt x="3111665" y="431155"/>
                </a:cubicBezTo>
                <a:cubicBezTo>
                  <a:pt x="3105452" y="428849"/>
                  <a:pt x="3100224" y="425426"/>
                  <a:pt x="3095982" y="420886"/>
                </a:cubicBezTo>
                <a:cubicBezTo>
                  <a:pt x="3091741" y="416347"/>
                  <a:pt x="3088541" y="410654"/>
                  <a:pt x="3086383" y="403808"/>
                </a:cubicBezTo>
                <a:cubicBezTo>
                  <a:pt x="3084225" y="396962"/>
                  <a:pt x="3083146" y="389000"/>
                  <a:pt x="3083146" y="379921"/>
                </a:cubicBezTo>
                <a:cubicBezTo>
                  <a:pt x="3083146" y="371289"/>
                  <a:pt x="3084262" y="363532"/>
                  <a:pt x="3086495" y="356648"/>
                </a:cubicBezTo>
                <a:cubicBezTo>
                  <a:pt x="3088727" y="349765"/>
                  <a:pt x="3091945" y="343924"/>
                  <a:pt x="3096150" y="339124"/>
                </a:cubicBezTo>
                <a:cubicBezTo>
                  <a:pt x="3100354" y="334324"/>
                  <a:pt x="3105433" y="330641"/>
                  <a:pt x="3111386" y="328073"/>
                </a:cubicBezTo>
                <a:cubicBezTo>
                  <a:pt x="3117339" y="325506"/>
                  <a:pt x="3123999" y="324222"/>
                  <a:pt x="3131366" y="324222"/>
                </a:cubicBezTo>
                <a:close/>
                <a:moveTo>
                  <a:pt x="3016583" y="324222"/>
                </a:moveTo>
                <a:cubicBezTo>
                  <a:pt x="3023280" y="324222"/>
                  <a:pt x="3028917" y="325357"/>
                  <a:pt x="3033493" y="327627"/>
                </a:cubicBezTo>
                <a:cubicBezTo>
                  <a:pt x="3038070" y="329896"/>
                  <a:pt x="3041772" y="332929"/>
                  <a:pt x="3044600" y="336724"/>
                </a:cubicBezTo>
                <a:cubicBezTo>
                  <a:pt x="3047427" y="340519"/>
                  <a:pt x="3049455" y="344965"/>
                  <a:pt x="3050683" y="350063"/>
                </a:cubicBezTo>
                <a:cubicBezTo>
                  <a:pt x="3051911" y="355160"/>
                  <a:pt x="3052525" y="361281"/>
                  <a:pt x="3052525" y="368424"/>
                </a:cubicBezTo>
                <a:lnTo>
                  <a:pt x="3052525" y="429704"/>
                </a:lnTo>
                <a:cubicBezTo>
                  <a:pt x="3052525" y="430300"/>
                  <a:pt x="3052376" y="430802"/>
                  <a:pt x="3052078" y="431211"/>
                </a:cubicBezTo>
                <a:cubicBezTo>
                  <a:pt x="3051780" y="431620"/>
                  <a:pt x="3051297" y="431974"/>
                  <a:pt x="3050627" y="432272"/>
                </a:cubicBezTo>
                <a:cubicBezTo>
                  <a:pt x="3049957" y="432569"/>
                  <a:pt x="3049027" y="432792"/>
                  <a:pt x="3047836" y="432941"/>
                </a:cubicBezTo>
                <a:cubicBezTo>
                  <a:pt x="3046646" y="433090"/>
                  <a:pt x="3045158" y="433165"/>
                  <a:pt x="3043372" y="433165"/>
                </a:cubicBezTo>
                <a:cubicBezTo>
                  <a:pt x="3041511" y="433165"/>
                  <a:pt x="3039986" y="433090"/>
                  <a:pt x="3038795" y="432941"/>
                </a:cubicBezTo>
                <a:cubicBezTo>
                  <a:pt x="3037605" y="432792"/>
                  <a:pt x="3036674" y="432569"/>
                  <a:pt x="3036005" y="432272"/>
                </a:cubicBezTo>
                <a:cubicBezTo>
                  <a:pt x="3035335" y="431974"/>
                  <a:pt x="3034851" y="431620"/>
                  <a:pt x="3034554" y="431211"/>
                </a:cubicBezTo>
                <a:cubicBezTo>
                  <a:pt x="3034256" y="430802"/>
                  <a:pt x="3034107" y="430300"/>
                  <a:pt x="3034107" y="429704"/>
                </a:cubicBezTo>
                <a:lnTo>
                  <a:pt x="3034107" y="370880"/>
                </a:lnTo>
                <a:cubicBezTo>
                  <a:pt x="3034107" y="365150"/>
                  <a:pt x="3033661" y="360536"/>
                  <a:pt x="3032768" y="357039"/>
                </a:cubicBezTo>
                <a:cubicBezTo>
                  <a:pt x="3031875" y="353542"/>
                  <a:pt x="3030573" y="350528"/>
                  <a:pt x="3028861" y="347998"/>
                </a:cubicBezTo>
                <a:cubicBezTo>
                  <a:pt x="3027150" y="345468"/>
                  <a:pt x="3024936" y="343533"/>
                  <a:pt x="3022220" y="342193"/>
                </a:cubicBezTo>
                <a:cubicBezTo>
                  <a:pt x="3019503" y="340854"/>
                  <a:pt x="3016359" y="340184"/>
                  <a:pt x="3012788" y="340184"/>
                </a:cubicBezTo>
                <a:cubicBezTo>
                  <a:pt x="3008174" y="340184"/>
                  <a:pt x="3003560" y="341821"/>
                  <a:pt x="2998946" y="345096"/>
                </a:cubicBezTo>
                <a:cubicBezTo>
                  <a:pt x="2994333" y="348370"/>
                  <a:pt x="2989496" y="353169"/>
                  <a:pt x="2984436" y="359495"/>
                </a:cubicBezTo>
                <a:lnTo>
                  <a:pt x="2984436" y="429704"/>
                </a:lnTo>
                <a:cubicBezTo>
                  <a:pt x="2984436" y="430300"/>
                  <a:pt x="2984287" y="430802"/>
                  <a:pt x="2983989" y="431211"/>
                </a:cubicBezTo>
                <a:cubicBezTo>
                  <a:pt x="2983692" y="431620"/>
                  <a:pt x="2983208" y="431974"/>
                  <a:pt x="2982538" y="432272"/>
                </a:cubicBezTo>
                <a:cubicBezTo>
                  <a:pt x="2981869" y="432569"/>
                  <a:pt x="2980938" y="432792"/>
                  <a:pt x="2979748" y="432941"/>
                </a:cubicBezTo>
                <a:cubicBezTo>
                  <a:pt x="2978557" y="433090"/>
                  <a:pt x="2977032" y="433165"/>
                  <a:pt x="2975171" y="433165"/>
                </a:cubicBezTo>
                <a:cubicBezTo>
                  <a:pt x="2973385" y="433165"/>
                  <a:pt x="2971897" y="433090"/>
                  <a:pt x="2970706" y="432941"/>
                </a:cubicBezTo>
                <a:cubicBezTo>
                  <a:pt x="2969516" y="432792"/>
                  <a:pt x="2968567" y="432569"/>
                  <a:pt x="2967860" y="432272"/>
                </a:cubicBezTo>
                <a:cubicBezTo>
                  <a:pt x="2967153" y="431974"/>
                  <a:pt x="2966669" y="431620"/>
                  <a:pt x="2966409" y="431211"/>
                </a:cubicBezTo>
                <a:cubicBezTo>
                  <a:pt x="2966148" y="430802"/>
                  <a:pt x="2966018" y="430300"/>
                  <a:pt x="2966018" y="429704"/>
                </a:cubicBezTo>
                <a:lnTo>
                  <a:pt x="2966018" y="329245"/>
                </a:lnTo>
                <a:cubicBezTo>
                  <a:pt x="2966018" y="328650"/>
                  <a:pt x="2966130" y="328148"/>
                  <a:pt x="2966353" y="327738"/>
                </a:cubicBezTo>
                <a:cubicBezTo>
                  <a:pt x="2966576" y="327329"/>
                  <a:pt x="2967023" y="326957"/>
                  <a:pt x="2967693" y="326622"/>
                </a:cubicBezTo>
                <a:cubicBezTo>
                  <a:pt x="2968363" y="326287"/>
                  <a:pt x="2969218" y="326064"/>
                  <a:pt x="2970260" y="325953"/>
                </a:cubicBezTo>
                <a:cubicBezTo>
                  <a:pt x="2971302" y="325841"/>
                  <a:pt x="2972679" y="325785"/>
                  <a:pt x="2974390" y="325785"/>
                </a:cubicBezTo>
                <a:cubicBezTo>
                  <a:pt x="2976027" y="325785"/>
                  <a:pt x="2977385" y="325841"/>
                  <a:pt x="2978464" y="325953"/>
                </a:cubicBezTo>
                <a:cubicBezTo>
                  <a:pt x="2979543" y="326064"/>
                  <a:pt x="2980380" y="326287"/>
                  <a:pt x="2980975" y="326622"/>
                </a:cubicBezTo>
                <a:cubicBezTo>
                  <a:pt x="2981571" y="326957"/>
                  <a:pt x="2981999" y="327329"/>
                  <a:pt x="2982259" y="327738"/>
                </a:cubicBezTo>
                <a:cubicBezTo>
                  <a:pt x="2982520" y="328148"/>
                  <a:pt x="2982650" y="328650"/>
                  <a:pt x="2982650" y="329245"/>
                </a:cubicBezTo>
                <a:lnTo>
                  <a:pt x="2982650" y="342528"/>
                </a:lnTo>
                <a:cubicBezTo>
                  <a:pt x="2988305" y="336203"/>
                  <a:pt x="2993942" y="331571"/>
                  <a:pt x="2999561" y="328631"/>
                </a:cubicBezTo>
                <a:cubicBezTo>
                  <a:pt x="3005179" y="325692"/>
                  <a:pt x="3010853" y="324222"/>
                  <a:pt x="3016583" y="324222"/>
                </a:cubicBezTo>
                <a:close/>
                <a:moveTo>
                  <a:pt x="2886395" y="324222"/>
                </a:moveTo>
                <a:cubicBezTo>
                  <a:pt x="2894655" y="324222"/>
                  <a:pt x="2901855" y="325450"/>
                  <a:pt x="2907994" y="327906"/>
                </a:cubicBezTo>
                <a:cubicBezTo>
                  <a:pt x="2914133" y="330362"/>
                  <a:pt x="2919249" y="333933"/>
                  <a:pt x="2923342" y="338622"/>
                </a:cubicBezTo>
                <a:cubicBezTo>
                  <a:pt x="2927435" y="343310"/>
                  <a:pt x="2930504" y="349002"/>
                  <a:pt x="2932551" y="355700"/>
                </a:cubicBezTo>
                <a:cubicBezTo>
                  <a:pt x="2934597" y="362397"/>
                  <a:pt x="2935620" y="369950"/>
                  <a:pt x="2935620" y="378359"/>
                </a:cubicBezTo>
                <a:cubicBezTo>
                  <a:pt x="2935620" y="386544"/>
                  <a:pt x="2934541" y="394079"/>
                  <a:pt x="2932383" y="400962"/>
                </a:cubicBezTo>
                <a:cubicBezTo>
                  <a:pt x="2930225" y="407845"/>
                  <a:pt x="2927007" y="413780"/>
                  <a:pt x="2922728" y="418765"/>
                </a:cubicBezTo>
                <a:cubicBezTo>
                  <a:pt x="2918449" y="423751"/>
                  <a:pt x="2913091" y="427639"/>
                  <a:pt x="2906655" y="430430"/>
                </a:cubicBezTo>
                <a:cubicBezTo>
                  <a:pt x="2900218" y="433220"/>
                  <a:pt x="2892758" y="434616"/>
                  <a:pt x="2884275" y="434616"/>
                </a:cubicBezTo>
                <a:cubicBezTo>
                  <a:pt x="2876014" y="434616"/>
                  <a:pt x="2868815" y="433388"/>
                  <a:pt x="2862676" y="430932"/>
                </a:cubicBezTo>
                <a:cubicBezTo>
                  <a:pt x="2856537" y="428476"/>
                  <a:pt x="2851421" y="424905"/>
                  <a:pt x="2847328" y="420217"/>
                </a:cubicBezTo>
                <a:cubicBezTo>
                  <a:pt x="2843235" y="415528"/>
                  <a:pt x="2840184" y="409836"/>
                  <a:pt x="2838175" y="403139"/>
                </a:cubicBezTo>
                <a:cubicBezTo>
                  <a:pt x="2836166" y="396441"/>
                  <a:pt x="2835161" y="388851"/>
                  <a:pt x="2835161" y="380368"/>
                </a:cubicBezTo>
                <a:cubicBezTo>
                  <a:pt x="2835161" y="372182"/>
                  <a:pt x="2836221" y="364648"/>
                  <a:pt x="2838343" y="357765"/>
                </a:cubicBezTo>
                <a:cubicBezTo>
                  <a:pt x="2840463" y="350881"/>
                  <a:pt x="2843663" y="344947"/>
                  <a:pt x="2847942" y="339961"/>
                </a:cubicBezTo>
                <a:cubicBezTo>
                  <a:pt x="2852221" y="334975"/>
                  <a:pt x="2857560" y="331106"/>
                  <a:pt x="2863959" y="328352"/>
                </a:cubicBezTo>
                <a:cubicBezTo>
                  <a:pt x="2870359" y="325599"/>
                  <a:pt x="2877838" y="324222"/>
                  <a:pt x="2886395" y="324222"/>
                </a:cubicBezTo>
                <a:close/>
                <a:moveTo>
                  <a:pt x="2711299" y="324222"/>
                </a:moveTo>
                <a:cubicBezTo>
                  <a:pt x="2713978" y="324222"/>
                  <a:pt x="2716657" y="324446"/>
                  <a:pt x="2719336" y="324892"/>
                </a:cubicBezTo>
                <a:cubicBezTo>
                  <a:pt x="2722014" y="325339"/>
                  <a:pt x="2724433" y="325897"/>
                  <a:pt x="2726591" y="326566"/>
                </a:cubicBezTo>
                <a:cubicBezTo>
                  <a:pt x="2728749" y="327236"/>
                  <a:pt x="2730591" y="327962"/>
                  <a:pt x="2732116" y="328743"/>
                </a:cubicBezTo>
                <a:cubicBezTo>
                  <a:pt x="2733642" y="329524"/>
                  <a:pt x="2734795" y="330213"/>
                  <a:pt x="2735576" y="330808"/>
                </a:cubicBezTo>
                <a:cubicBezTo>
                  <a:pt x="2736358" y="331403"/>
                  <a:pt x="2736879" y="331924"/>
                  <a:pt x="2737139" y="332371"/>
                </a:cubicBezTo>
                <a:cubicBezTo>
                  <a:pt x="2737400" y="332817"/>
                  <a:pt x="2737586" y="333320"/>
                  <a:pt x="2737697" y="333878"/>
                </a:cubicBezTo>
                <a:cubicBezTo>
                  <a:pt x="2737809" y="334436"/>
                  <a:pt x="2737921" y="335124"/>
                  <a:pt x="2738032" y="335943"/>
                </a:cubicBezTo>
                <a:cubicBezTo>
                  <a:pt x="2738144" y="336761"/>
                  <a:pt x="2738200" y="337766"/>
                  <a:pt x="2738200" y="338956"/>
                </a:cubicBezTo>
                <a:cubicBezTo>
                  <a:pt x="2738200" y="340221"/>
                  <a:pt x="2738144" y="341319"/>
                  <a:pt x="2738032" y="342249"/>
                </a:cubicBezTo>
                <a:cubicBezTo>
                  <a:pt x="2737921" y="343179"/>
                  <a:pt x="2737734" y="343942"/>
                  <a:pt x="2737474" y="344537"/>
                </a:cubicBezTo>
                <a:cubicBezTo>
                  <a:pt x="2737214" y="345133"/>
                  <a:pt x="2736898" y="345561"/>
                  <a:pt x="2736525" y="345821"/>
                </a:cubicBezTo>
                <a:cubicBezTo>
                  <a:pt x="2736153" y="346082"/>
                  <a:pt x="2735744" y="346212"/>
                  <a:pt x="2735297" y="346212"/>
                </a:cubicBezTo>
                <a:cubicBezTo>
                  <a:pt x="2734628" y="346212"/>
                  <a:pt x="2733660" y="345802"/>
                  <a:pt x="2732396" y="344984"/>
                </a:cubicBezTo>
                <a:cubicBezTo>
                  <a:pt x="2731130" y="344165"/>
                  <a:pt x="2729493" y="343291"/>
                  <a:pt x="2727484" y="342361"/>
                </a:cubicBezTo>
                <a:cubicBezTo>
                  <a:pt x="2725475" y="341431"/>
                  <a:pt x="2723112" y="340556"/>
                  <a:pt x="2720396" y="339738"/>
                </a:cubicBezTo>
                <a:cubicBezTo>
                  <a:pt x="2717680" y="338919"/>
                  <a:pt x="2714573" y="338510"/>
                  <a:pt x="2711076" y="338510"/>
                </a:cubicBezTo>
                <a:cubicBezTo>
                  <a:pt x="2707950" y="338510"/>
                  <a:pt x="2705197" y="338863"/>
                  <a:pt x="2702816" y="339570"/>
                </a:cubicBezTo>
                <a:cubicBezTo>
                  <a:pt x="2700435" y="340277"/>
                  <a:pt x="2698481" y="341282"/>
                  <a:pt x="2696956" y="342584"/>
                </a:cubicBezTo>
                <a:cubicBezTo>
                  <a:pt x="2695430" y="343886"/>
                  <a:pt x="2694277" y="345430"/>
                  <a:pt x="2693495" y="347216"/>
                </a:cubicBezTo>
                <a:cubicBezTo>
                  <a:pt x="2692714" y="349002"/>
                  <a:pt x="2692324" y="350937"/>
                  <a:pt x="2692324" y="353021"/>
                </a:cubicBezTo>
                <a:cubicBezTo>
                  <a:pt x="2692324" y="355923"/>
                  <a:pt x="2693067" y="358360"/>
                  <a:pt x="2694556" y="360332"/>
                </a:cubicBezTo>
                <a:cubicBezTo>
                  <a:pt x="2696044" y="362304"/>
                  <a:pt x="2697979" y="364034"/>
                  <a:pt x="2700360" y="365522"/>
                </a:cubicBezTo>
                <a:cubicBezTo>
                  <a:pt x="2702741" y="367010"/>
                  <a:pt x="2705458" y="368350"/>
                  <a:pt x="2708508" y="369541"/>
                </a:cubicBezTo>
                <a:cubicBezTo>
                  <a:pt x="2711559" y="370731"/>
                  <a:pt x="2714666" y="371959"/>
                  <a:pt x="2717829" y="373224"/>
                </a:cubicBezTo>
                <a:cubicBezTo>
                  <a:pt x="2720991" y="374489"/>
                  <a:pt x="2724117" y="375903"/>
                  <a:pt x="2727205" y="377466"/>
                </a:cubicBezTo>
                <a:cubicBezTo>
                  <a:pt x="2730293" y="379028"/>
                  <a:pt x="2733028" y="380926"/>
                  <a:pt x="2735409" y="383158"/>
                </a:cubicBezTo>
                <a:cubicBezTo>
                  <a:pt x="2737790" y="385391"/>
                  <a:pt x="2739706" y="388070"/>
                  <a:pt x="2741158" y="391195"/>
                </a:cubicBezTo>
                <a:cubicBezTo>
                  <a:pt x="2742609" y="394320"/>
                  <a:pt x="2743334" y="398041"/>
                  <a:pt x="2743334" y="402357"/>
                </a:cubicBezTo>
                <a:cubicBezTo>
                  <a:pt x="2743334" y="407492"/>
                  <a:pt x="2742385" y="412068"/>
                  <a:pt x="2740488" y="416087"/>
                </a:cubicBezTo>
                <a:cubicBezTo>
                  <a:pt x="2738590" y="420105"/>
                  <a:pt x="2735893" y="423491"/>
                  <a:pt x="2732396" y="426244"/>
                </a:cubicBezTo>
                <a:cubicBezTo>
                  <a:pt x="2728898" y="428997"/>
                  <a:pt x="2724731" y="431081"/>
                  <a:pt x="2719894" y="432495"/>
                </a:cubicBezTo>
                <a:cubicBezTo>
                  <a:pt x="2715057" y="433909"/>
                  <a:pt x="2709736" y="434616"/>
                  <a:pt x="2703932" y="434616"/>
                </a:cubicBezTo>
                <a:cubicBezTo>
                  <a:pt x="2700360" y="434616"/>
                  <a:pt x="2696956" y="434337"/>
                  <a:pt x="2693719" y="433778"/>
                </a:cubicBezTo>
                <a:cubicBezTo>
                  <a:pt x="2690482" y="433220"/>
                  <a:pt x="2687580" y="432513"/>
                  <a:pt x="2685012" y="431658"/>
                </a:cubicBezTo>
                <a:cubicBezTo>
                  <a:pt x="2682445" y="430802"/>
                  <a:pt x="2680268" y="429909"/>
                  <a:pt x="2678483" y="428979"/>
                </a:cubicBezTo>
                <a:cubicBezTo>
                  <a:pt x="2676696" y="428049"/>
                  <a:pt x="2675394" y="427211"/>
                  <a:pt x="2674576" y="426467"/>
                </a:cubicBezTo>
                <a:cubicBezTo>
                  <a:pt x="2673757" y="425723"/>
                  <a:pt x="2673162" y="424681"/>
                  <a:pt x="2672790" y="423342"/>
                </a:cubicBezTo>
                <a:cubicBezTo>
                  <a:pt x="2672418" y="422002"/>
                  <a:pt x="2672231" y="420179"/>
                  <a:pt x="2672231" y="417872"/>
                </a:cubicBezTo>
                <a:cubicBezTo>
                  <a:pt x="2672231" y="416459"/>
                  <a:pt x="2672306" y="415268"/>
                  <a:pt x="2672455" y="414301"/>
                </a:cubicBezTo>
                <a:cubicBezTo>
                  <a:pt x="2672604" y="413333"/>
                  <a:pt x="2672790" y="412552"/>
                  <a:pt x="2673013" y="411957"/>
                </a:cubicBezTo>
                <a:cubicBezTo>
                  <a:pt x="2673236" y="411361"/>
                  <a:pt x="2673553" y="410933"/>
                  <a:pt x="2673962" y="410673"/>
                </a:cubicBezTo>
                <a:cubicBezTo>
                  <a:pt x="2674371" y="410412"/>
                  <a:pt x="2674836" y="410282"/>
                  <a:pt x="2675357" y="410282"/>
                </a:cubicBezTo>
                <a:cubicBezTo>
                  <a:pt x="2676175" y="410282"/>
                  <a:pt x="2677385" y="410785"/>
                  <a:pt x="2678985" y="411789"/>
                </a:cubicBezTo>
                <a:cubicBezTo>
                  <a:pt x="2680584" y="412794"/>
                  <a:pt x="2682557" y="413891"/>
                  <a:pt x="2684900" y="415082"/>
                </a:cubicBezTo>
                <a:cubicBezTo>
                  <a:pt x="2687245" y="416273"/>
                  <a:pt x="2690016" y="417370"/>
                  <a:pt x="2693216" y="418375"/>
                </a:cubicBezTo>
                <a:cubicBezTo>
                  <a:pt x="2696416" y="419379"/>
                  <a:pt x="2700100" y="419882"/>
                  <a:pt x="2704267" y="419882"/>
                </a:cubicBezTo>
                <a:cubicBezTo>
                  <a:pt x="2707392" y="419882"/>
                  <a:pt x="2710220" y="419547"/>
                  <a:pt x="2712750" y="418877"/>
                </a:cubicBezTo>
                <a:cubicBezTo>
                  <a:pt x="2715280" y="418207"/>
                  <a:pt x="2717475" y="417221"/>
                  <a:pt x="2719336" y="415919"/>
                </a:cubicBezTo>
                <a:cubicBezTo>
                  <a:pt x="2721196" y="414617"/>
                  <a:pt x="2722629" y="412961"/>
                  <a:pt x="2723633" y="410952"/>
                </a:cubicBezTo>
                <a:cubicBezTo>
                  <a:pt x="2724638" y="408943"/>
                  <a:pt x="2725140" y="406562"/>
                  <a:pt x="2725140" y="403808"/>
                </a:cubicBezTo>
                <a:cubicBezTo>
                  <a:pt x="2725140" y="400980"/>
                  <a:pt x="2724414" y="398599"/>
                  <a:pt x="2722964" y="396664"/>
                </a:cubicBezTo>
                <a:cubicBezTo>
                  <a:pt x="2721512" y="394730"/>
                  <a:pt x="2719596" y="393018"/>
                  <a:pt x="2717215" y="391530"/>
                </a:cubicBezTo>
                <a:cubicBezTo>
                  <a:pt x="2714834" y="390042"/>
                  <a:pt x="2712155" y="388721"/>
                  <a:pt x="2709178" y="387567"/>
                </a:cubicBezTo>
                <a:cubicBezTo>
                  <a:pt x="2706202" y="386414"/>
                  <a:pt x="2703132" y="385205"/>
                  <a:pt x="2699970" y="383940"/>
                </a:cubicBezTo>
                <a:cubicBezTo>
                  <a:pt x="2696807" y="382675"/>
                  <a:pt x="2693719" y="381242"/>
                  <a:pt x="2690705" y="379642"/>
                </a:cubicBezTo>
                <a:cubicBezTo>
                  <a:pt x="2687691" y="378042"/>
                  <a:pt x="2684994" y="376089"/>
                  <a:pt x="2682613" y="373782"/>
                </a:cubicBezTo>
                <a:cubicBezTo>
                  <a:pt x="2680231" y="371475"/>
                  <a:pt x="2678315" y="368722"/>
                  <a:pt x="2676864" y="365522"/>
                </a:cubicBezTo>
                <a:cubicBezTo>
                  <a:pt x="2675413" y="362322"/>
                  <a:pt x="2674687" y="358490"/>
                  <a:pt x="2674687" y="354025"/>
                </a:cubicBezTo>
                <a:cubicBezTo>
                  <a:pt x="2674687" y="350081"/>
                  <a:pt x="2675450" y="346305"/>
                  <a:pt x="2676975" y="342696"/>
                </a:cubicBezTo>
                <a:cubicBezTo>
                  <a:pt x="2678501" y="339087"/>
                  <a:pt x="2680789" y="335924"/>
                  <a:pt x="2683840" y="333208"/>
                </a:cubicBezTo>
                <a:cubicBezTo>
                  <a:pt x="2686891" y="330492"/>
                  <a:pt x="2690705" y="328315"/>
                  <a:pt x="2695281" y="326678"/>
                </a:cubicBezTo>
                <a:cubicBezTo>
                  <a:pt x="2699858" y="325041"/>
                  <a:pt x="2705197" y="324222"/>
                  <a:pt x="2711299" y="324222"/>
                </a:cubicBezTo>
                <a:close/>
                <a:moveTo>
                  <a:pt x="2648159" y="324222"/>
                </a:moveTo>
                <a:cubicBezTo>
                  <a:pt x="2649126" y="324222"/>
                  <a:pt x="2650224" y="324278"/>
                  <a:pt x="2651452" y="324390"/>
                </a:cubicBezTo>
                <a:cubicBezTo>
                  <a:pt x="2652679" y="324501"/>
                  <a:pt x="2653963" y="324706"/>
                  <a:pt x="2655303" y="325004"/>
                </a:cubicBezTo>
                <a:cubicBezTo>
                  <a:pt x="2656642" y="325301"/>
                  <a:pt x="2657851" y="325636"/>
                  <a:pt x="2658930" y="326008"/>
                </a:cubicBezTo>
                <a:cubicBezTo>
                  <a:pt x="2660009" y="326380"/>
                  <a:pt x="2660772" y="326752"/>
                  <a:pt x="2661218" y="327125"/>
                </a:cubicBezTo>
                <a:cubicBezTo>
                  <a:pt x="2661665" y="327497"/>
                  <a:pt x="2661962" y="327850"/>
                  <a:pt x="2662111" y="328185"/>
                </a:cubicBezTo>
                <a:cubicBezTo>
                  <a:pt x="2662260" y="328520"/>
                  <a:pt x="2662390" y="328948"/>
                  <a:pt x="2662502" y="329469"/>
                </a:cubicBezTo>
                <a:cubicBezTo>
                  <a:pt x="2662613" y="329989"/>
                  <a:pt x="2662688" y="330752"/>
                  <a:pt x="2662725" y="331757"/>
                </a:cubicBezTo>
                <a:cubicBezTo>
                  <a:pt x="2662762" y="332761"/>
                  <a:pt x="2662781" y="334119"/>
                  <a:pt x="2662781" y="335831"/>
                </a:cubicBezTo>
                <a:cubicBezTo>
                  <a:pt x="2662781" y="337468"/>
                  <a:pt x="2662744" y="338845"/>
                  <a:pt x="2662669" y="339961"/>
                </a:cubicBezTo>
                <a:cubicBezTo>
                  <a:pt x="2662595" y="341077"/>
                  <a:pt x="2662446" y="341952"/>
                  <a:pt x="2662223" y="342584"/>
                </a:cubicBezTo>
                <a:cubicBezTo>
                  <a:pt x="2662000" y="343217"/>
                  <a:pt x="2661721" y="343700"/>
                  <a:pt x="2661386" y="344035"/>
                </a:cubicBezTo>
                <a:cubicBezTo>
                  <a:pt x="2661051" y="344370"/>
                  <a:pt x="2660586" y="344537"/>
                  <a:pt x="2659991" y="344537"/>
                </a:cubicBezTo>
                <a:cubicBezTo>
                  <a:pt x="2659395" y="344537"/>
                  <a:pt x="2658670" y="344370"/>
                  <a:pt x="2657814" y="344035"/>
                </a:cubicBezTo>
                <a:cubicBezTo>
                  <a:pt x="2656958" y="343700"/>
                  <a:pt x="2655991" y="343365"/>
                  <a:pt x="2654912" y="343031"/>
                </a:cubicBezTo>
                <a:cubicBezTo>
                  <a:pt x="2653833" y="342696"/>
                  <a:pt x="2652623" y="342379"/>
                  <a:pt x="2651284" y="342082"/>
                </a:cubicBezTo>
                <a:cubicBezTo>
                  <a:pt x="2649944" y="341784"/>
                  <a:pt x="2648493" y="341635"/>
                  <a:pt x="2646931" y="341635"/>
                </a:cubicBezTo>
                <a:cubicBezTo>
                  <a:pt x="2645070" y="341635"/>
                  <a:pt x="2643247" y="342007"/>
                  <a:pt x="2641461" y="342751"/>
                </a:cubicBezTo>
                <a:cubicBezTo>
                  <a:pt x="2639675" y="343496"/>
                  <a:pt x="2637797" y="344723"/>
                  <a:pt x="2635824" y="346435"/>
                </a:cubicBezTo>
                <a:cubicBezTo>
                  <a:pt x="2633853" y="348147"/>
                  <a:pt x="2631787" y="350416"/>
                  <a:pt x="2629630" y="353244"/>
                </a:cubicBezTo>
                <a:cubicBezTo>
                  <a:pt x="2627471" y="356072"/>
                  <a:pt x="2625090" y="359532"/>
                  <a:pt x="2622486" y="363625"/>
                </a:cubicBezTo>
                <a:lnTo>
                  <a:pt x="2622486" y="429704"/>
                </a:lnTo>
                <a:cubicBezTo>
                  <a:pt x="2622486" y="430300"/>
                  <a:pt x="2622337" y="430802"/>
                  <a:pt x="2622039" y="431211"/>
                </a:cubicBezTo>
                <a:cubicBezTo>
                  <a:pt x="2621742" y="431620"/>
                  <a:pt x="2621258" y="431974"/>
                  <a:pt x="2620588" y="432272"/>
                </a:cubicBezTo>
                <a:cubicBezTo>
                  <a:pt x="2619919" y="432569"/>
                  <a:pt x="2618988" y="432792"/>
                  <a:pt x="2617798" y="432941"/>
                </a:cubicBezTo>
                <a:cubicBezTo>
                  <a:pt x="2616607" y="433090"/>
                  <a:pt x="2615081" y="433165"/>
                  <a:pt x="2613221" y="433165"/>
                </a:cubicBezTo>
                <a:cubicBezTo>
                  <a:pt x="2611435" y="433165"/>
                  <a:pt x="2609947" y="433090"/>
                  <a:pt x="2608756" y="432941"/>
                </a:cubicBezTo>
                <a:cubicBezTo>
                  <a:pt x="2607566" y="432792"/>
                  <a:pt x="2606617" y="432569"/>
                  <a:pt x="2605910" y="432272"/>
                </a:cubicBezTo>
                <a:cubicBezTo>
                  <a:pt x="2605203" y="431974"/>
                  <a:pt x="2604719" y="431620"/>
                  <a:pt x="2604459" y="431211"/>
                </a:cubicBezTo>
                <a:cubicBezTo>
                  <a:pt x="2604198" y="430802"/>
                  <a:pt x="2604068" y="430300"/>
                  <a:pt x="2604068" y="429704"/>
                </a:cubicBezTo>
                <a:lnTo>
                  <a:pt x="2604068" y="329245"/>
                </a:lnTo>
                <a:cubicBezTo>
                  <a:pt x="2604068" y="328650"/>
                  <a:pt x="2604180" y="328148"/>
                  <a:pt x="2604403" y="327738"/>
                </a:cubicBezTo>
                <a:cubicBezTo>
                  <a:pt x="2604626" y="327329"/>
                  <a:pt x="2605073" y="326957"/>
                  <a:pt x="2605743" y="326622"/>
                </a:cubicBezTo>
                <a:cubicBezTo>
                  <a:pt x="2606413" y="326287"/>
                  <a:pt x="2607268" y="326064"/>
                  <a:pt x="2608310" y="325953"/>
                </a:cubicBezTo>
                <a:cubicBezTo>
                  <a:pt x="2609352" y="325841"/>
                  <a:pt x="2610729" y="325785"/>
                  <a:pt x="2612440" y="325785"/>
                </a:cubicBezTo>
                <a:cubicBezTo>
                  <a:pt x="2614077" y="325785"/>
                  <a:pt x="2615435" y="325841"/>
                  <a:pt x="2616514" y="325953"/>
                </a:cubicBezTo>
                <a:cubicBezTo>
                  <a:pt x="2617593" y="326064"/>
                  <a:pt x="2618430" y="326287"/>
                  <a:pt x="2619025" y="326622"/>
                </a:cubicBezTo>
                <a:cubicBezTo>
                  <a:pt x="2619621" y="326957"/>
                  <a:pt x="2620049" y="327329"/>
                  <a:pt x="2620309" y="327738"/>
                </a:cubicBezTo>
                <a:cubicBezTo>
                  <a:pt x="2620570" y="328148"/>
                  <a:pt x="2620700" y="328650"/>
                  <a:pt x="2620700" y="329245"/>
                </a:cubicBezTo>
                <a:lnTo>
                  <a:pt x="2620700" y="343868"/>
                </a:lnTo>
                <a:cubicBezTo>
                  <a:pt x="2623453" y="339849"/>
                  <a:pt x="2626039" y="336575"/>
                  <a:pt x="2628457" y="334045"/>
                </a:cubicBezTo>
                <a:cubicBezTo>
                  <a:pt x="2630876" y="331515"/>
                  <a:pt x="2633164" y="329524"/>
                  <a:pt x="2635322" y="328073"/>
                </a:cubicBezTo>
                <a:cubicBezTo>
                  <a:pt x="2637480" y="326622"/>
                  <a:pt x="2639620" y="325618"/>
                  <a:pt x="2641740" y="325060"/>
                </a:cubicBezTo>
                <a:cubicBezTo>
                  <a:pt x="2643861" y="324501"/>
                  <a:pt x="2646001" y="324222"/>
                  <a:pt x="2648159" y="324222"/>
                </a:cubicBezTo>
                <a:close/>
                <a:moveTo>
                  <a:pt x="2531292" y="324222"/>
                </a:moveTo>
                <a:cubicBezTo>
                  <a:pt x="2539179" y="324222"/>
                  <a:pt x="2545895" y="325487"/>
                  <a:pt x="2551439" y="328018"/>
                </a:cubicBezTo>
                <a:cubicBezTo>
                  <a:pt x="2556983" y="330548"/>
                  <a:pt x="2561541" y="333952"/>
                  <a:pt x="2565112" y="338231"/>
                </a:cubicBezTo>
                <a:cubicBezTo>
                  <a:pt x="2568684" y="342510"/>
                  <a:pt x="2571308" y="347533"/>
                  <a:pt x="2572982" y="353300"/>
                </a:cubicBezTo>
                <a:cubicBezTo>
                  <a:pt x="2574656" y="359067"/>
                  <a:pt x="2575493" y="365225"/>
                  <a:pt x="2575493" y="371773"/>
                </a:cubicBezTo>
                <a:lnTo>
                  <a:pt x="2575493" y="375122"/>
                </a:lnTo>
                <a:cubicBezTo>
                  <a:pt x="2575493" y="378024"/>
                  <a:pt x="2574764" y="380089"/>
                  <a:pt x="2573307" y="381317"/>
                </a:cubicBezTo>
                <a:cubicBezTo>
                  <a:pt x="2571850" y="382544"/>
                  <a:pt x="2570186" y="383158"/>
                  <a:pt x="2568316" y="383158"/>
                </a:cubicBezTo>
                <a:lnTo>
                  <a:pt x="2502158" y="383158"/>
                </a:lnTo>
                <a:cubicBezTo>
                  <a:pt x="2502158" y="388739"/>
                  <a:pt x="2502719" y="393762"/>
                  <a:pt x="2503840" y="398227"/>
                </a:cubicBezTo>
                <a:cubicBezTo>
                  <a:pt x="2504962" y="402692"/>
                  <a:pt x="2506831" y="406524"/>
                  <a:pt x="2509449" y="409724"/>
                </a:cubicBezTo>
                <a:cubicBezTo>
                  <a:pt x="2512066" y="412924"/>
                  <a:pt x="2515468" y="415380"/>
                  <a:pt x="2519656" y="417091"/>
                </a:cubicBezTo>
                <a:cubicBezTo>
                  <a:pt x="2523843" y="418803"/>
                  <a:pt x="2528965" y="419658"/>
                  <a:pt x="2535022" y="419658"/>
                </a:cubicBezTo>
                <a:cubicBezTo>
                  <a:pt x="2539808" y="419658"/>
                  <a:pt x="2544070" y="419268"/>
                  <a:pt x="2547809" y="418486"/>
                </a:cubicBezTo>
                <a:cubicBezTo>
                  <a:pt x="2551547" y="417705"/>
                  <a:pt x="2554781" y="416831"/>
                  <a:pt x="2557511" y="415863"/>
                </a:cubicBezTo>
                <a:cubicBezTo>
                  <a:pt x="2560240" y="414896"/>
                  <a:pt x="2562484" y="414022"/>
                  <a:pt x="2564241" y="413240"/>
                </a:cubicBezTo>
                <a:cubicBezTo>
                  <a:pt x="2565999" y="412459"/>
                  <a:pt x="2567327" y="412068"/>
                  <a:pt x="2568224" y="412068"/>
                </a:cubicBezTo>
                <a:cubicBezTo>
                  <a:pt x="2568747" y="412068"/>
                  <a:pt x="2569214" y="412198"/>
                  <a:pt x="2569625" y="412459"/>
                </a:cubicBezTo>
                <a:cubicBezTo>
                  <a:pt x="2570037" y="412719"/>
                  <a:pt x="2570354" y="413110"/>
                  <a:pt x="2570578" y="413631"/>
                </a:cubicBezTo>
                <a:cubicBezTo>
                  <a:pt x="2570803" y="414152"/>
                  <a:pt x="2570971" y="414877"/>
                  <a:pt x="2571084" y="415807"/>
                </a:cubicBezTo>
                <a:cubicBezTo>
                  <a:pt x="2571196" y="416738"/>
                  <a:pt x="2571252" y="417872"/>
                  <a:pt x="2571252" y="419212"/>
                </a:cubicBezTo>
                <a:cubicBezTo>
                  <a:pt x="2571252" y="420179"/>
                  <a:pt x="2571215" y="421016"/>
                  <a:pt x="2571140" y="421723"/>
                </a:cubicBezTo>
                <a:cubicBezTo>
                  <a:pt x="2571066" y="422430"/>
                  <a:pt x="2570973" y="423063"/>
                  <a:pt x="2570861" y="423621"/>
                </a:cubicBezTo>
                <a:cubicBezTo>
                  <a:pt x="2570750" y="424179"/>
                  <a:pt x="2570564" y="424681"/>
                  <a:pt x="2570303" y="425128"/>
                </a:cubicBezTo>
                <a:cubicBezTo>
                  <a:pt x="2570042" y="425574"/>
                  <a:pt x="2569708" y="426002"/>
                  <a:pt x="2569298" y="426411"/>
                </a:cubicBezTo>
                <a:cubicBezTo>
                  <a:pt x="2568889" y="426821"/>
                  <a:pt x="2567680" y="427490"/>
                  <a:pt x="2565671" y="428421"/>
                </a:cubicBezTo>
                <a:cubicBezTo>
                  <a:pt x="2563661" y="429351"/>
                  <a:pt x="2561057" y="430262"/>
                  <a:pt x="2557857" y="431155"/>
                </a:cubicBezTo>
                <a:cubicBezTo>
                  <a:pt x="2554657" y="432048"/>
                  <a:pt x="2550955" y="432848"/>
                  <a:pt x="2546751" y="433555"/>
                </a:cubicBezTo>
                <a:cubicBezTo>
                  <a:pt x="2542546" y="434262"/>
                  <a:pt x="2538063" y="434616"/>
                  <a:pt x="2533300" y="434616"/>
                </a:cubicBezTo>
                <a:cubicBezTo>
                  <a:pt x="2525040" y="434616"/>
                  <a:pt x="2517804" y="433462"/>
                  <a:pt x="2511590" y="431155"/>
                </a:cubicBezTo>
                <a:cubicBezTo>
                  <a:pt x="2505377" y="428849"/>
                  <a:pt x="2500149" y="425426"/>
                  <a:pt x="2495908" y="420886"/>
                </a:cubicBezTo>
                <a:cubicBezTo>
                  <a:pt x="2491666" y="416347"/>
                  <a:pt x="2488466" y="410654"/>
                  <a:pt x="2486308" y="403808"/>
                </a:cubicBezTo>
                <a:cubicBezTo>
                  <a:pt x="2484150" y="396962"/>
                  <a:pt x="2483071" y="389000"/>
                  <a:pt x="2483071" y="379921"/>
                </a:cubicBezTo>
                <a:cubicBezTo>
                  <a:pt x="2483071" y="371289"/>
                  <a:pt x="2484187" y="363532"/>
                  <a:pt x="2486420" y="356648"/>
                </a:cubicBezTo>
                <a:cubicBezTo>
                  <a:pt x="2488652" y="349765"/>
                  <a:pt x="2491870" y="343924"/>
                  <a:pt x="2496075" y="339124"/>
                </a:cubicBezTo>
                <a:cubicBezTo>
                  <a:pt x="2500279" y="334324"/>
                  <a:pt x="2505358" y="330641"/>
                  <a:pt x="2511311" y="328073"/>
                </a:cubicBezTo>
                <a:cubicBezTo>
                  <a:pt x="2517264" y="325506"/>
                  <a:pt x="2523924" y="324222"/>
                  <a:pt x="2531292" y="324222"/>
                </a:cubicBezTo>
                <a:close/>
                <a:moveTo>
                  <a:pt x="2416508" y="324222"/>
                </a:moveTo>
                <a:cubicBezTo>
                  <a:pt x="2423205" y="324222"/>
                  <a:pt x="2428842" y="325357"/>
                  <a:pt x="2433418" y="327627"/>
                </a:cubicBezTo>
                <a:cubicBezTo>
                  <a:pt x="2437995" y="329896"/>
                  <a:pt x="2441697" y="332929"/>
                  <a:pt x="2444524" y="336724"/>
                </a:cubicBezTo>
                <a:cubicBezTo>
                  <a:pt x="2447352" y="340519"/>
                  <a:pt x="2449380" y="344965"/>
                  <a:pt x="2450608" y="350063"/>
                </a:cubicBezTo>
                <a:cubicBezTo>
                  <a:pt x="2451836" y="355160"/>
                  <a:pt x="2452450" y="361281"/>
                  <a:pt x="2452450" y="368424"/>
                </a:cubicBezTo>
                <a:lnTo>
                  <a:pt x="2452450" y="429704"/>
                </a:lnTo>
                <a:cubicBezTo>
                  <a:pt x="2452450" y="430300"/>
                  <a:pt x="2452301" y="430802"/>
                  <a:pt x="2452003" y="431211"/>
                </a:cubicBezTo>
                <a:cubicBezTo>
                  <a:pt x="2451705" y="431620"/>
                  <a:pt x="2451222" y="431974"/>
                  <a:pt x="2450552" y="432272"/>
                </a:cubicBezTo>
                <a:cubicBezTo>
                  <a:pt x="2449883" y="432569"/>
                  <a:pt x="2448952" y="432792"/>
                  <a:pt x="2447761" y="432941"/>
                </a:cubicBezTo>
                <a:cubicBezTo>
                  <a:pt x="2446571" y="433090"/>
                  <a:pt x="2445083" y="433165"/>
                  <a:pt x="2443297" y="433165"/>
                </a:cubicBezTo>
                <a:cubicBezTo>
                  <a:pt x="2441437" y="433165"/>
                  <a:pt x="2439911" y="433090"/>
                  <a:pt x="2438720" y="432941"/>
                </a:cubicBezTo>
                <a:cubicBezTo>
                  <a:pt x="2437530" y="432792"/>
                  <a:pt x="2436600" y="432569"/>
                  <a:pt x="2435930" y="432272"/>
                </a:cubicBezTo>
                <a:cubicBezTo>
                  <a:pt x="2435260" y="431974"/>
                  <a:pt x="2434776" y="431620"/>
                  <a:pt x="2434479" y="431211"/>
                </a:cubicBezTo>
                <a:cubicBezTo>
                  <a:pt x="2434181" y="430802"/>
                  <a:pt x="2434032" y="430300"/>
                  <a:pt x="2434032" y="429704"/>
                </a:cubicBezTo>
                <a:lnTo>
                  <a:pt x="2434032" y="370880"/>
                </a:lnTo>
                <a:cubicBezTo>
                  <a:pt x="2434032" y="365150"/>
                  <a:pt x="2433586" y="360536"/>
                  <a:pt x="2432693" y="357039"/>
                </a:cubicBezTo>
                <a:cubicBezTo>
                  <a:pt x="2431800" y="353542"/>
                  <a:pt x="2430497" y="350528"/>
                  <a:pt x="2428786" y="347998"/>
                </a:cubicBezTo>
                <a:cubicBezTo>
                  <a:pt x="2427074" y="345468"/>
                  <a:pt x="2424861" y="343533"/>
                  <a:pt x="2422144" y="342193"/>
                </a:cubicBezTo>
                <a:cubicBezTo>
                  <a:pt x="2419429" y="340854"/>
                  <a:pt x="2416284" y="340184"/>
                  <a:pt x="2412712" y="340184"/>
                </a:cubicBezTo>
                <a:cubicBezTo>
                  <a:pt x="2408099" y="340184"/>
                  <a:pt x="2403485" y="341821"/>
                  <a:pt x="2398871" y="345096"/>
                </a:cubicBezTo>
                <a:cubicBezTo>
                  <a:pt x="2394258" y="348370"/>
                  <a:pt x="2389421" y="353169"/>
                  <a:pt x="2384361" y="359495"/>
                </a:cubicBezTo>
                <a:lnTo>
                  <a:pt x="2384361" y="429704"/>
                </a:lnTo>
                <a:cubicBezTo>
                  <a:pt x="2384361" y="430300"/>
                  <a:pt x="2384212" y="430802"/>
                  <a:pt x="2383914" y="431211"/>
                </a:cubicBezTo>
                <a:cubicBezTo>
                  <a:pt x="2383617" y="431620"/>
                  <a:pt x="2383133" y="431974"/>
                  <a:pt x="2382463" y="432272"/>
                </a:cubicBezTo>
                <a:cubicBezTo>
                  <a:pt x="2381793" y="432569"/>
                  <a:pt x="2380863" y="432792"/>
                  <a:pt x="2379673" y="432941"/>
                </a:cubicBezTo>
                <a:cubicBezTo>
                  <a:pt x="2378482" y="433090"/>
                  <a:pt x="2376956" y="433165"/>
                  <a:pt x="2375096" y="433165"/>
                </a:cubicBezTo>
                <a:cubicBezTo>
                  <a:pt x="2373310" y="433165"/>
                  <a:pt x="2371822" y="433090"/>
                  <a:pt x="2370632" y="432941"/>
                </a:cubicBezTo>
                <a:cubicBezTo>
                  <a:pt x="2369441" y="432792"/>
                  <a:pt x="2368492" y="432569"/>
                  <a:pt x="2367785" y="432272"/>
                </a:cubicBezTo>
                <a:cubicBezTo>
                  <a:pt x="2367078" y="431974"/>
                  <a:pt x="2366594" y="431620"/>
                  <a:pt x="2366334" y="431211"/>
                </a:cubicBezTo>
                <a:cubicBezTo>
                  <a:pt x="2366074" y="430802"/>
                  <a:pt x="2365943" y="430300"/>
                  <a:pt x="2365943" y="429704"/>
                </a:cubicBezTo>
                <a:lnTo>
                  <a:pt x="2365943" y="329245"/>
                </a:lnTo>
                <a:cubicBezTo>
                  <a:pt x="2365943" y="328650"/>
                  <a:pt x="2366055" y="328148"/>
                  <a:pt x="2366278" y="327738"/>
                </a:cubicBezTo>
                <a:cubicBezTo>
                  <a:pt x="2366502" y="327329"/>
                  <a:pt x="2366948" y="326957"/>
                  <a:pt x="2367618" y="326622"/>
                </a:cubicBezTo>
                <a:cubicBezTo>
                  <a:pt x="2368287" y="326287"/>
                  <a:pt x="2369143" y="326064"/>
                  <a:pt x="2370185" y="325953"/>
                </a:cubicBezTo>
                <a:cubicBezTo>
                  <a:pt x="2371227" y="325841"/>
                  <a:pt x="2372603" y="325785"/>
                  <a:pt x="2374315" y="325785"/>
                </a:cubicBezTo>
                <a:cubicBezTo>
                  <a:pt x="2375952" y="325785"/>
                  <a:pt x="2377310" y="325841"/>
                  <a:pt x="2378389" y="325953"/>
                </a:cubicBezTo>
                <a:cubicBezTo>
                  <a:pt x="2379468" y="326064"/>
                  <a:pt x="2380305" y="326287"/>
                  <a:pt x="2380900" y="326622"/>
                </a:cubicBezTo>
                <a:cubicBezTo>
                  <a:pt x="2381496" y="326957"/>
                  <a:pt x="2381924" y="327329"/>
                  <a:pt x="2382184" y="327738"/>
                </a:cubicBezTo>
                <a:cubicBezTo>
                  <a:pt x="2382445" y="328148"/>
                  <a:pt x="2382575" y="328650"/>
                  <a:pt x="2382575" y="329245"/>
                </a:cubicBezTo>
                <a:lnTo>
                  <a:pt x="2382575" y="342528"/>
                </a:lnTo>
                <a:cubicBezTo>
                  <a:pt x="2388230" y="336203"/>
                  <a:pt x="2393867" y="331571"/>
                  <a:pt x="2399485" y="328631"/>
                </a:cubicBezTo>
                <a:cubicBezTo>
                  <a:pt x="2405104" y="325692"/>
                  <a:pt x="2410778" y="324222"/>
                  <a:pt x="2416508" y="324222"/>
                </a:cubicBezTo>
                <a:close/>
                <a:moveTo>
                  <a:pt x="2333834" y="324222"/>
                </a:moveTo>
                <a:cubicBezTo>
                  <a:pt x="2334801" y="324222"/>
                  <a:pt x="2335899" y="324278"/>
                  <a:pt x="2337127" y="324390"/>
                </a:cubicBezTo>
                <a:cubicBezTo>
                  <a:pt x="2338354" y="324501"/>
                  <a:pt x="2339638" y="324706"/>
                  <a:pt x="2340977" y="325004"/>
                </a:cubicBezTo>
                <a:cubicBezTo>
                  <a:pt x="2342317" y="325301"/>
                  <a:pt x="2343526" y="325636"/>
                  <a:pt x="2344605" y="326008"/>
                </a:cubicBezTo>
                <a:cubicBezTo>
                  <a:pt x="2345684" y="326380"/>
                  <a:pt x="2346447" y="326752"/>
                  <a:pt x="2346893" y="327125"/>
                </a:cubicBezTo>
                <a:cubicBezTo>
                  <a:pt x="2347340" y="327497"/>
                  <a:pt x="2347638" y="327850"/>
                  <a:pt x="2347786" y="328185"/>
                </a:cubicBezTo>
                <a:cubicBezTo>
                  <a:pt x="2347935" y="328520"/>
                  <a:pt x="2348065" y="328948"/>
                  <a:pt x="2348177" y="329469"/>
                </a:cubicBezTo>
                <a:cubicBezTo>
                  <a:pt x="2348289" y="329989"/>
                  <a:pt x="2348363" y="330752"/>
                  <a:pt x="2348400" y="331757"/>
                </a:cubicBezTo>
                <a:cubicBezTo>
                  <a:pt x="2348438" y="332761"/>
                  <a:pt x="2348456" y="334119"/>
                  <a:pt x="2348456" y="335831"/>
                </a:cubicBezTo>
                <a:cubicBezTo>
                  <a:pt x="2348456" y="337468"/>
                  <a:pt x="2348419" y="338845"/>
                  <a:pt x="2348345" y="339961"/>
                </a:cubicBezTo>
                <a:cubicBezTo>
                  <a:pt x="2348270" y="341077"/>
                  <a:pt x="2348121" y="341952"/>
                  <a:pt x="2347898" y="342584"/>
                </a:cubicBezTo>
                <a:cubicBezTo>
                  <a:pt x="2347675" y="343217"/>
                  <a:pt x="2347396" y="343700"/>
                  <a:pt x="2347061" y="344035"/>
                </a:cubicBezTo>
                <a:cubicBezTo>
                  <a:pt x="2346726" y="344370"/>
                  <a:pt x="2346261" y="344537"/>
                  <a:pt x="2345665" y="344537"/>
                </a:cubicBezTo>
                <a:cubicBezTo>
                  <a:pt x="2345070" y="344537"/>
                  <a:pt x="2344345" y="344370"/>
                  <a:pt x="2343489" y="344035"/>
                </a:cubicBezTo>
                <a:cubicBezTo>
                  <a:pt x="2342633" y="343700"/>
                  <a:pt x="2341666" y="343365"/>
                  <a:pt x="2340587" y="343031"/>
                </a:cubicBezTo>
                <a:cubicBezTo>
                  <a:pt x="2339508" y="342696"/>
                  <a:pt x="2338299" y="342379"/>
                  <a:pt x="2336959" y="342082"/>
                </a:cubicBezTo>
                <a:cubicBezTo>
                  <a:pt x="2335619" y="341784"/>
                  <a:pt x="2334169" y="341635"/>
                  <a:pt x="2332606" y="341635"/>
                </a:cubicBezTo>
                <a:cubicBezTo>
                  <a:pt x="2330746" y="341635"/>
                  <a:pt x="2328922" y="342007"/>
                  <a:pt x="2327136" y="342751"/>
                </a:cubicBezTo>
                <a:cubicBezTo>
                  <a:pt x="2325351" y="343496"/>
                  <a:pt x="2323472" y="344723"/>
                  <a:pt x="2321500" y="346435"/>
                </a:cubicBezTo>
                <a:cubicBezTo>
                  <a:pt x="2319527" y="348147"/>
                  <a:pt x="2317463" y="350416"/>
                  <a:pt x="2315304" y="353244"/>
                </a:cubicBezTo>
                <a:cubicBezTo>
                  <a:pt x="2313146" y="356072"/>
                  <a:pt x="2310765" y="359532"/>
                  <a:pt x="2308161" y="363625"/>
                </a:cubicBezTo>
                <a:lnTo>
                  <a:pt x="2308161" y="429704"/>
                </a:lnTo>
                <a:cubicBezTo>
                  <a:pt x="2308161" y="430300"/>
                  <a:pt x="2308012" y="430802"/>
                  <a:pt x="2307714" y="431211"/>
                </a:cubicBezTo>
                <a:cubicBezTo>
                  <a:pt x="2307417" y="431620"/>
                  <a:pt x="2306933" y="431974"/>
                  <a:pt x="2306263" y="432272"/>
                </a:cubicBezTo>
                <a:cubicBezTo>
                  <a:pt x="2305593" y="432569"/>
                  <a:pt x="2304663" y="432792"/>
                  <a:pt x="2303473" y="432941"/>
                </a:cubicBezTo>
                <a:cubicBezTo>
                  <a:pt x="2302282" y="433090"/>
                  <a:pt x="2300756" y="433165"/>
                  <a:pt x="2298896" y="433165"/>
                </a:cubicBezTo>
                <a:cubicBezTo>
                  <a:pt x="2297110" y="433165"/>
                  <a:pt x="2295622" y="433090"/>
                  <a:pt x="2294432" y="432941"/>
                </a:cubicBezTo>
                <a:cubicBezTo>
                  <a:pt x="2293241" y="432792"/>
                  <a:pt x="2292292" y="432569"/>
                  <a:pt x="2291585" y="432272"/>
                </a:cubicBezTo>
                <a:cubicBezTo>
                  <a:pt x="2290878" y="431974"/>
                  <a:pt x="2290395" y="431620"/>
                  <a:pt x="2290134" y="431211"/>
                </a:cubicBezTo>
                <a:cubicBezTo>
                  <a:pt x="2289874" y="430802"/>
                  <a:pt x="2289743" y="430300"/>
                  <a:pt x="2289743" y="429704"/>
                </a:cubicBezTo>
                <a:lnTo>
                  <a:pt x="2289743" y="329245"/>
                </a:lnTo>
                <a:cubicBezTo>
                  <a:pt x="2289743" y="328650"/>
                  <a:pt x="2289855" y="328148"/>
                  <a:pt x="2290078" y="327738"/>
                </a:cubicBezTo>
                <a:cubicBezTo>
                  <a:pt x="2290302" y="327329"/>
                  <a:pt x="2290748" y="326957"/>
                  <a:pt x="2291418" y="326622"/>
                </a:cubicBezTo>
                <a:cubicBezTo>
                  <a:pt x="2292087" y="326287"/>
                  <a:pt x="2292943" y="326064"/>
                  <a:pt x="2293985" y="325953"/>
                </a:cubicBezTo>
                <a:cubicBezTo>
                  <a:pt x="2295027" y="325841"/>
                  <a:pt x="2296403" y="325785"/>
                  <a:pt x="2298115" y="325785"/>
                </a:cubicBezTo>
                <a:cubicBezTo>
                  <a:pt x="2299752" y="325785"/>
                  <a:pt x="2301110" y="325841"/>
                  <a:pt x="2302189" y="325953"/>
                </a:cubicBezTo>
                <a:cubicBezTo>
                  <a:pt x="2303268" y="326064"/>
                  <a:pt x="2304105" y="326287"/>
                  <a:pt x="2304700" y="326622"/>
                </a:cubicBezTo>
                <a:cubicBezTo>
                  <a:pt x="2305296" y="326957"/>
                  <a:pt x="2305724" y="327329"/>
                  <a:pt x="2305984" y="327738"/>
                </a:cubicBezTo>
                <a:cubicBezTo>
                  <a:pt x="2306245" y="328148"/>
                  <a:pt x="2306375" y="328650"/>
                  <a:pt x="2306375" y="329245"/>
                </a:cubicBezTo>
                <a:lnTo>
                  <a:pt x="2306375" y="343868"/>
                </a:lnTo>
                <a:cubicBezTo>
                  <a:pt x="2309128" y="339849"/>
                  <a:pt x="2311714" y="336575"/>
                  <a:pt x="2314133" y="334045"/>
                </a:cubicBezTo>
                <a:cubicBezTo>
                  <a:pt x="2316551" y="331515"/>
                  <a:pt x="2318839" y="329524"/>
                  <a:pt x="2320997" y="328073"/>
                </a:cubicBezTo>
                <a:cubicBezTo>
                  <a:pt x="2323155" y="326622"/>
                  <a:pt x="2325295" y="325618"/>
                  <a:pt x="2327415" y="325060"/>
                </a:cubicBezTo>
                <a:cubicBezTo>
                  <a:pt x="2329536" y="324501"/>
                  <a:pt x="2331676" y="324222"/>
                  <a:pt x="2333834" y="324222"/>
                </a:cubicBezTo>
                <a:close/>
                <a:moveTo>
                  <a:pt x="2210120" y="324222"/>
                </a:moveTo>
                <a:cubicBezTo>
                  <a:pt x="2218380" y="324222"/>
                  <a:pt x="2225580" y="325450"/>
                  <a:pt x="2231719" y="327906"/>
                </a:cubicBezTo>
                <a:cubicBezTo>
                  <a:pt x="2237858" y="330362"/>
                  <a:pt x="2242974" y="333933"/>
                  <a:pt x="2247067" y="338622"/>
                </a:cubicBezTo>
                <a:cubicBezTo>
                  <a:pt x="2251160" y="343310"/>
                  <a:pt x="2254229" y="349002"/>
                  <a:pt x="2256275" y="355700"/>
                </a:cubicBezTo>
                <a:cubicBezTo>
                  <a:pt x="2258322" y="362397"/>
                  <a:pt x="2259345" y="369950"/>
                  <a:pt x="2259345" y="378359"/>
                </a:cubicBezTo>
                <a:cubicBezTo>
                  <a:pt x="2259345" y="386544"/>
                  <a:pt x="2258266" y="394079"/>
                  <a:pt x="2256108" y="400962"/>
                </a:cubicBezTo>
                <a:cubicBezTo>
                  <a:pt x="2253950" y="407845"/>
                  <a:pt x="2250732" y="413780"/>
                  <a:pt x="2246453" y="418765"/>
                </a:cubicBezTo>
                <a:cubicBezTo>
                  <a:pt x="2242174" y="423751"/>
                  <a:pt x="2236816" y="427639"/>
                  <a:pt x="2230379" y="430430"/>
                </a:cubicBezTo>
                <a:cubicBezTo>
                  <a:pt x="2223943" y="433220"/>
                  <a:pt x="2216483" y="434616"/>
                  <a:pt x="2207999" y="434616"/>
                </a:cubicBezTo>
                <a:cubicBezTo>
                  <a:pt x="2199740" y="434616"/>
                  <a:pt x="2192540" y="433388"/>
                  <a:pt x="2186401" y="430932"/>
                </a:cubicBezTo>
                <a:cubicBezTo>
                  <a:pt x="2180262" y="428476"/>
                  <a:pt x="2175146" y="424905"/>
                  <a:pt x="2171053" y="420217"/>
                </a:cubicBezTo>
                <a:cubicBezTo>
                  <a:pt x="2166960" y="415528"/>
                  <a:pt x="2163909" y="409836"/>
                  <a:pt x="2161900" y="403139"/>
                </a:cubicBezTo>
                <a:cubicBezTo>
                  <a:pt x="2159891" y="396441"/>
                  <a:pt x="2158886" y="388851"/>
                  <a:pt x="2158886" y="380368"/>
                </a:cubicBezTo>
                <a:cubicBezTo>
                  <a:pt x="2158886" y="372182"/>
                  <a:pt x="2159947" y="364648"/>
                  <a:pt x="2162067" y="357765"/>
                </a:cubicBezTo>
                <a:cubicBezTo>
                  <a:pt x="2164188" y="350881"/>
                  <a:pt x="2167388" y="344947"/>
                  <a:pt x="2171667" y="339961"/>
                </a:cubicBezTo>
                <a:cubicBezTo>
                  <a:pt x="2175946" y="334975"/>
                  <a:pt x="2181285" y="331106"/>
                  <a:pt x="2187685" y="328352"/>
                </a:cubicBezTo>
                <a:cubicBezTo>
                  <a:pt x="2194084" y="325599"/>
                  <a:pt x="2201563" y="324222"/>
                  <a:pt x="2210120" y="324222"/>
                </a:cubicBezTo>
                <a:close/>
                <a:moveTo>
                  <a:pt x="1944797" y="324222"/>
                </a:moveTo>
                <a:cubicBezTo>
                  <a:pt x="1952015" y="324222"/>
                  <a:pt x="1958154" y="325041"/>
                  <a:pt x="1963214" y="326678"/>
                </a:cubicBezTo>
                <a:cubicBezTo>
                  <a:pt x="1968275" y="328315"/>
                  <a:pt x="1972367" y="330715"/>
                  <a:pt x="1975493" y="333878"/>
                </a:cubicBezTo>
                <a:cubicBezTo>
                  <a:pt x="1978618" y="337040"/>
                  <a:pt x="1980888" y="340966"/>
                  <a:pt x="1982302" y="345654"/>
                </a:cubicBezTo>
                <a:cubicBezTo>
                  <a:pt x="1983716" y="350342"/>
                  <a:pt x="1984423" y="355811"/>
                  <a:pt x="1984423" y="362062"/>
                </a:cubicBezTo>
                <a:lnTo>
                  <a:pt x="1984423" y="429816"/>
                </a:lnTo>
                <a:cubicBezTo>
                  <a:pt x="1984423" y="430709"/>
                  <a:pt x="1984125" y="431379"/>
                  <a:pt x="1983529" y="431825"/>
                </a:cubicBezTo>
                <a:cubicBezTo>
                  <a:pt x="1982934" y="432272"/>
                  <a:pt x="1982116" y="432606"/>
                  <a:pt x="1981074" y="432830"/>
                </a:cubicBezTo>
                <a:cubicBezTo>
                  <a:pt x="1980032" y="433053"/>
                  <a:pt x="1978506" y="433165"/>
                  <a:pt x="1976498" y="433165"/>
                </a:cubicBezTo>
                <a:cubicBezTo>
                  <a:pt x="1974563" y="433165"/>
                  <a:pt x="1973019" y="433053"/>
                  <a:pt x="1971865" y="432830"/>
                </a:cubicBezTo>
                <a:cubicBezTo>
                  <a:pt x="1970712" y="432606"/>
                  <a:pt x="1969874" y="432272"/>
                  <a:pt x="1969354" y="431825"/>
                </a:cubicBezTo>
                <a:cubicBezTo>
                  <a:pt x="1968833" y="431379"/>
                  <a:pt x="1968572" y="430709"/>
                  <a:pt x="1968572" y="429816"/>
                </a:cubicBezTo>
                <a:lnTo>
                  <a:pt x="1968572" y="419770"/>
                </a:lnTo>
                <a:cubicBezTo>
                  <a:pt x="1964182" y="424458"/>
                  <a:pt x="1959289" y="428104"/>
                  <a:pt x="1953894" y="430709"/>
                </a:cubicBezTo>
                <a:cubicBezTo>
                  <a:pt x="1948499" y="433313"/>
                  <a:pt x="1942788" y="434616"/>
                  <a:pt x="1936760" y="434616"/>
                </a:cubicBezTo>
                <a:cubicBezTo>
                  <a:pt x="1931477" y="434616"/>
                  <a:pt x="1926696" y="433927"/>
                  <a:pt x="1922417" y="432551"/>
                </a:cubicBezTo>
                <a:cubicBezTo>
                  <a:pt x="1918138" y="431174"/>
                  <a:pt x="1914492" y="429183"/>
                  <a:pt x="1911478" y="426579"/>
                </a:cubicBezTo>
                <a:cubicBezTo>
                  <a:pt x="1908464" y="423974"/>
                  <a:pt x="1906120" y="420775"/>
                  <a:pt x="1904446" y="416980"/>
                </a:cubicBezTo>
                <a:cubicBezTo>
                  <a:pt x="1902772" y="413184"/>
                  <a:pt x="1901935" y="408868"/>
                  <a:pt x="1901935" y="404031"/>
                </a:cubicBezTo>
                <a:cubicBezTo>
                  <a:pt x="1901935" y="398376"/>
                  <a:pt x="1903088" y="393465"/>
                  <a:pt x="1905395" y="389297"/>
                </a:cubicBezTo>
                <a:cubicBezTo>
                  <a:pt x="1907701" y="385130"/>
                  <a:pt x="1911013" y="381670"/>
                  <a:pt x="1915329" y="378917"/>
                </a:cubicBezTo>
                <a:cubicBezTo>
                  <a:pt x="1919645" y="376163"/>
                  <a:pt x="1924928" y="374098"/>
                  <a:pt x="1931179" y="372722"/>
                </a:cubicBezTo>
                <a:cubicBezTo>
                  <a:pt x="1937430" y="371345"/>
                  <a:pt x="1944462" y="370657"/>
                  <a:pt x="1952275" y="370657"/>
                </a:cubicBezTo>
                <a:lnTo>
                  <a:pt x="1966117" y="370657"/>
                </a:lnTo>
                <a:lnTo>
                  <a:pt x="1966117" y="362843"/>
                </a:lnTo>
                <a:cubicBezTo>
                  <a:pt x="1966117" y="358974"/>
                  <a:pt x="1965707" y="355551"/>
                  <a:pt x="1964889" y="352574"/>
                </a:cubicBezTo>
                <a:cubicBezTo>
                  <a:pt x="1964070" y="349598"/>
                  <a:pt x="1962749" y="347123"/>
                  <a:pt x="1960926" y="345151"/>
                </a:cubicBezTo>
                <a:cubicBezTo>
                  <a:pt x="1959103" y="343179"/>
                  <a:pt x="1956740" y="341691"/>
                  <a:pt x="1953838" y="340687"/>
                </a:cubicBezTo>
                <a:cubicBezTo>
                  <a:pt x="1950936" y="339682"/>
                  <a:pt x="1947364" y="339180"/>
                  <a:pt x="1943123" y="339180"/>
                </a:cubicBezTo>
                <a:cubicBezTo>
                  <a:pt x="1938583" y="339180"/>
                  <a:pt x="1934509" y="339719"/>
                  <a:pt x="1930900" y="340798"/>
                </a:cubicBezTo>
                <a:cubicBezTo>
                  <a:pt x="1927291" y="341877"/>
                  <a:pt x="1924129" y="343068"/>
                  <a:pt x="1921412" y="344370"/>
                </a:cubicBezTo>
                <a:cubicBezTo>
                  <a:pt x="1918696" y="345672"/>
                  <a:pt x="1916427" y="346863"/>
                  <a:pt x="1914604" y="347942"/>
                </a:cubicBezTo>
                <a:cubicBezTo>
                  <a:pt x="1912780" y="349021"/>
                  <a:pt x="1911422" y="349560"/>
                  <a:pt x="1910529" y="349560"/>
                </a:cubicBezTo>
                <a:cubicBezTo>
                  <a:pt x="1909934" y="349560"/>
                  <a:pt x="1909413" y="349412"/>
                  <a:pt x="1908967" y="349114"/>
                </a:cubicBezTo>
                <a:cubicBezTo>
                  <a:pt x="1908520" y="348816"/>
                  <a:pt x="1908129" y="348370"/>
                  <a:pt x="1907794" y="347774"/>
                </a:cubicBezTo>
                <a:cubicBezTo>
                  <a:pt x="1907460" y="347179"/>
                  <a:pt x="1907218" y="346416"/>
                  <a:pt x="1907069" y="345486"/>
                </a:cubicBezTo>
                <a:cubicBezTo>
                  <a:pt x="1906920" y="344556"/>
                  <a:pt x="1906846" y="343533"/>
                  <a:pt x="1906846" y="342417"/>
                </a:cubicBezTo>
                <a:cubicBezTo>
                  <a:pt x="1906846" y="340556"/>
                  <a:pt x="1906976" y="339087"/>
                  <a:pt x="1907236" y="338008"/>
                </a:cubicBezTo>
                <a:cubicBezTo>
                  <a:pt x="1907497" y="336929"/>
                  <a:pt x="1908129" y="335905"/>
                  <a:pt x="1909134" y="334938"/>
                </a:cubicBezTo>
                <a:cubicBezTo>
                  <a:pt x="1910139" y="333971"/>
                  <a:pt x="1911869" y="332836"/>
                  <a:pt x="1914324" y="331534"/>
                </a:cubicBezTo>
                <a:cubicBezTo>
                  <a:pt x="1916780" y="330231"/>
                  <a:pt x="1919608" y="329041"/>
                  <a:pt x="1922808" y="327962"/>
                </a:cubicBezTo>
                <a:cubicBezTo>
                  <a:pt x="1926007" y="326883"/>
                  <a:pt x="1929505" y="325990"/>
                  <a:pt x="1933300" y="325283"/>
                </a:cubicBezTo>
                <a:cubicBezTo>
                  <a:pt x="1937095" y="324576"/>
                  <a:pt x="1940927" y="324222"/>
                  <a:pt x="1944797" y="324222"/>
                </a:cubicBezTo>
                <a:close/>
                <a:moveTo>
                  <a:pt x="1806424" y="324222"/>
                </a:moveTo>
                <a:cubicBezTo>
                  <a:pt x="1809103" y="324222"/>
                  <a:pt x="1811782" y="324446"/>
                  <a:pt x="1814461" y="324892"/>
                </a:cubicBezTo>
                <a:cubicBezTo>
                  <a:pt x="1817140" y="325339"/>
                  <a:pt x="1819558" y="325897"/>
                  <a:pt x="1821716" y="326566"/>
                </a:cubicBezTo>
                <a:cubicBezTo>
                  <a:pt x="1823874" y="327236"/>
                  <a:pt x="1825716" y="327962"/>
                  <a:pt x="1827241" y="328743"/>
                </a:cubicBezTo>
                <a:cubicBezTo>
                  <a:pt x="1828767" y="329524"/>
                  <a:pt x="1829920" y="330213"/>
                  <a:pt x="1830702" y="330808"/>
                </a:cubicBezTo>
                <a:cubicBezTo>
                  <a:pt x="1831483" y="331403"/>
                  <a:pt x="1832004" y="331924"/>
                  <a:pt x="1832264" y="332371"/>
                </a:cubicBezTo>
                <a:cubicBezTo>
                  <a:pt x="1832525" y="332817"/>
                  <a:pt x="1832711" y="333320"/>
                  <a:pt x="1832822" y="333878"/>
                </a:cubicBezTo>
                <a:cubicBezTo>
                  <a:pt x="1832934" y="334436"/>
                  <a:pt x="1833046" y="335124"/>
                  <a:pt x="1833157" y="335943"/>
                </a:cubicBezTo>
                <a:cubicBezTo>
                  <a:pt x="1833269" y="336761"/>
                  <a:pt x="1833325" y="337766"/>
                  <a:pt x="1833325" y="338956"/>
                </a:cubicBezTo>
                <a:cubicBezTo>
                  <a:pt x="1833325" y="340221"/>
                  <a:pt x="1833269" y="341319"/>
                  <a:pt x="1833157" y="342249"/>
                </a:cubicBezTo>
                <a:cubicBezTo>
                  <a:pt x="1833046" y="343179"/>
                  <a:pt x="1832860" y="343942"/>
                  <a:pt x="1832599" y="344537"/>
                </a:cubicBezTo>
                <a:cubicBezTo>
                  <a:pt x="1832339" y="345133"/>
                  <a:pt x="1832022" y="345561"/>
                  <a:pt x="1831650" y="345821"/>
                </a:cubicBezTo>
                <a:cubicBezTo>
                  <a:pt x="1831278" y="346082"/>
                  <a:pt x="1830869" y="346212"/>
                  <a:pt x="1830423" y="346212"/>
                </a:cubicBezTo>
                <a:cubicBezTo>
                  <a:pt x="1829753" y="346212"/>
                  <a:pt x="1828785" y="345802"/>
                  <a:pt x="1827520" y="344984"/>
                </a:cubicBezTo>
                <a:cubicBezTo>
                  <a:pt x="1826255" y="344165"/>
                  <a:pt x="1824618" y="343291"/>
                  <a:pt x="1822609" y="342361"/>
                </a:cubicBezTo>
                <a:cubicBezTo>
                  <a:pt x="1820600" y="341431"/>
                  <a:pt x="1818237" y="340556"/>
                  <a:pt x="1815521" y="339738"/>
                </a:cubicBezTo>
                <a:cubicBezTo>
                  <a:pt x="1812805" y="338919"/>
                  <a:pt x="1809698" y="338510"/>
                  <a:pt x="1806201" y="338510"/>
                </a:cubicBezTo>
                <a:cubicBezTo>
                  <a:pt x="1803075" y="338510"/>
                  <a:pt x="1800322" y="338863"/>
                  <a:pt x="1797941" y="339570"/>
                </a:cubicBezTo>
                <a:cubicBezTo>
                  <a:pt x="1795560" y="340277"/>
                  <a:pt x="1793606" y="341282"/>
                  <a:pt x="1792081" y="342584"/>
                </a:cubicBezTo>
                <a:cubicBezTo>
                  <a:pt x="1790555" y="343886"/>
                  <a:pt x="1789402" y="345430"/>
                  <a:pt x="1788620" y="347216"/>
                </a:cubicBezTo>
                <a:cubicBezTo>
                  <a:pt x="1787839" y="349002"/>
                  <a:pt x="1787448" y="350937"/>
                  <a:pt x="1787448" y="353021"/>
                </a:cubicBezTo>
                <a:cubicBezTo>
                  <a:pt x="1787448" y="355923"/>
                  <a:pt x="1788192" y="358360"/>
                  <a:pt x="1789681" y="360332"/>
                </a:cubicBezTo>
                <a:cubicBezTo>
                  <a:pt x="1791169" y="362304"/>
                  <a:pt x="1793104" y="364034"/>
                  <a:pt x="1795485" y="365522"/>
                </a:cubicBezTo>
                <a:cubicBezTo>
                  <a:pt x="1797866" y="367010"/>
                  <a:pt x="1800583" y="368350"/>
                  <a:pt x="1803634" y="369541"/>
                </a:cubicBezTo>
                <a:cubicBezTo>
                  <a:pt x="1806684" y="370731"/>
                  <a:pt x="1809791" y="371959"/>
                  <a:pt x="1812954" y="373224"/>
                </a:cubicBezTo>
                <a:cubicBezTo>
                  <a:pt x="1816117" y="374489"/>
                  <a:pt x="1819242" y="375903"/>
                  <a:pt x="1822330" y="377466"/>
                </a:cubicBezTo>
                <a:cubicBezTo>
                  <a:pt x="1825418" y="379028"/>
                  <a:pt x="1828153" y="380926"/>
                  <a:pt x="1830534" y="383158"/>
                </a:cubicBezTo>
                <a:cubicBezTo>
                  <a:pt x="1832915" y="385391"/>
                  <a:pt x="1834832" y="388070"/>
                  <a:pt x="1836283" y="391195"/>
                </a:cubicBezTo>
                <a:cubicBezTo>
                  <a:pt x="1837734" y="394320"/>
                  <a:pt x="1838459" y="398041"/>
                  <a:pt x="1838459" y="402357"/>
                </a:cubicBezTo>
                <a:cubicBezTo>
                  <a:pt x="1838459" y="407492"/>
                  <a:pt x="1837510" y="412068"/>
                  <a:pt x="1835613" y="416087"/>
                </a:cubicBezTo>
                <a:cubicBezTo>
                  <a:pt x="1833715" y="420105"/>
                  <a:pt x="1831018" y="423491"/>
                  <a:pt x="1827520" y="426244"/>
                </a:cubicBezTo>
                <a:cubicBezTo>
                  <a:pt x="1824023" y="428997"/>
                  <a:pt x="1819856" y="431081"/>
                  <a:pt x="1815019" y="432495"/>
                </a:cubicBezTo>
                <a:cubicBezTo>
                  <a:pt x="1810182" y="433909"/>
                  <a:pt x="1804861" y="434616"/>
                  <a:pt x="1799057" y="434616"/>
                </a:cubicBezTo>
                <a:cubicBezTo>
                  <a:pt x="1795485" y="434616"/>
                  <a:pt x="1792081" y="434337"/>
                  <a:pt x="1788844" y="433778"/>
                </a:cubicBezTo>
                <a:cubicBezTo>
                  <a:pt x="1785607" y="433220"/>
                  <a:pt x="1782704" y="432513"/>
                  <a:pt x="1780137" y="431658"/>
                </a:cubicBezTo>
                <a:cubicBezTo>
                  <a:pt x="1777570" y="430802"/>
                  <a:pt x="1775393" y="429909"/>
                  <a:pt x="1773607" y="428979"/>
                </a:cubicBezTo>
                <a:cubicBezTo>
                  <a:pt x="1771822" y="428049"/>
                  <a:pt x="1770519" y="427211"/>
                  <a:pt x="1769701" y="426467"/>
                </a:cubicBezTo>
                <a:cubicBezTo>
                  <a:pt x="1768882" y="425723"/>
                  <a:pt x="1768287" y="424681"/>
                  <a:pt x="1767915" y="423342"/>
                </a:cubicBezTo>
                <a:cubicBezTo>
                  <a:pt x="1767543" y="422002"/>
                  <a:pt x="1767357" y="420179"/>
                  <a:pt x="1767357" y="417872"/>
                </a:cubicBezTo>
                <a:cubicBezTo>
                  <a:pt x="1767357" y="416459"/>
                  <a:pt x="1767431" y="415268"/>
                  <a:pt x="1767580" y="414301"/>
                </a:cubicBezTo>
                <a:cubicBezTo>
                  <a:pt x="1767729" y="413333"/>
                  <a:pt x="1767915" y="412552"/>
                  <a:pt x="1768138" y="411957"/>
                </a:cubicBezTo>
                <a:cubicBezTo>
                  <a:pt x="1768361" y="411361"/>
                  <a:pt x="1768677" y="410933"/>
                  <a:pt x="1769087" y="410673"/>
                </a:cubicBezTo>
                <a:cubicBezTo>
                  <a:pt x="1769496" y="410412"/>
                  <a:pt x="1769961" y="410282"/>
                  <a:pt x="1770482" y="410282"/>
                </a:cubicBezTo>
                <a:cubicBezTo>
                  <a:pt x="1771301" y="410282"/>
                  <a:pt x="1772510" y="410785"/>
                  <a:pt x="1774110" y="411789"/>
                </a:cubicBezTo>
                <a:cubicBezTo>
                  <a:pt x="1775710" y="412794"/>
                  <a:pt x="1777682" y="413891"/>
                  <a:pt x="1780026" y="415082"/>
                </a:cubicBezTo>
                <a:cubicBezTo>
                  <a:pt x="1782370" y="416273"/>
                  <a:pt x="1785142" y="417370"/>
                  <a:pt x="1788341" y="418375"/>
                </a:cubicBezTo>
                <a:cubicBezTo>
                  <a:pt x="1791541" y="419379"/>
                  <a:pt x="1795225" y="419882"/>
                  <a:pt x="1799392" y="419882"/>
                </a:cubicBezTo>
                <a:cubicBezTo>
                  <a:pt x="1802517" y="419882"/>
                  <a:pt x="1805345" y="419547"/>
                  <a:pt x="1807875" y="418877"/>
                </a:cubicBezTo>
                <a:cubicBezTo>
                  <a:pt x="1810405" y="418207"/>
                  <a:pt x="1812600" y="417221"/>
                  <a:pt x="1814461" y="415919"/>
                </a:cubicBezTo>
                <a:cubicBezTo>
                  <a:pt x="1816321" y="414617"/>
                  <a:pt x="1817753" y="412961"/>
                  <a:pt x="1818758" y="410952"/>
                </a:cubicBezTo>
                <a:cubicBezTo>
                  <a:pt x="1819763" y="408943"/>
                  <a:pt x="1820265" y="406562"/>
                  <a:pt x="1820265" y="403808"/>
                </a:cubicBezTo>
                <a:cubicBezTo>
                  <a:pt x="1820265" y="400980"/>
                  <a:pt x="1819539" y="398599"/>
                  <a:pt x="1818088" y="396664"/>
                </a:cubicBezTo>
                <a:cubicBezTo>
                  <a:pt x="1816637" y="394730"/>
                  <a:pt x="1814721" y="393018"/>
                  <a:pt x="1812340" y="391530"/>
                </a:cubicBezTo>
                <a:cubicBezTo>
                  <a:pt x="1809959" y="390042"/>
                  <a:pt x="1807280" y="388721"/>
                  <a:pt x="1804303" y="387567"/>
                </a:cubicBezTo>
                <a:cubicBezTo>
                  <a:pt x="1801327" y="386414"/>
                  <a:pt x="1798257" y="385205"/>
                  <a:pt x="1795095" y="383940"/>
                </a:cubicBezTo>
                <a:cubicBezTo>
                  <a:pt x="1791932" y="382675"/>
                  <a:pt x="1788844" y="381242"/>
                  <a:pt x="1785830" y="379642"/>
                </a:cubicBezTo>
                <a:cubicBezTo>
                  <a:pt x="1782816" y="378042"/>
                  <a:pt x="1780119" y="376089"/>
                  <a:pt x="1777737" y="373782"/>
                </a:cubicBezTo>
                <a:cubicBezTo>
                  <a:pt x="1775356" y="371475"/>
                  <a:pt x="1773440" y="368722"/>
                  <a:pt x="1771989" y="365522"/>
                </a:cubicBezTo>
                <a:cubicBezTo>
                  <a:pt x="1770538" y="362322"/>
                  <a:pt x="1769812" y="358490"/>
                  <a:pt x="1769812" y="354025"/>
                </a:cubicBezTo>
                <a:cubicBezTo>
                  <a:pt x="1769812" y="350081"/>
                  <a:pt x="1770575" y="346305"/>
                  <a:pt x="1772101" y="342696"/>
                </a:cubicBezTo>
                <a:cubicBezTo>
                  <a:pt x="1773626" y="339087"/>
                  <a:pt x="1775914" y="335924"/>
                  <a:pt x="1778965" y="333208"/>
                </a:cubicBezTo>
                <a:cubicBezTo>
                  <a:pt x="1782016" y="330492"/>
                  <a:pt x="1785830" y="328315"/>
                  <a:pt x="1790406" y="326678"/>
                </a:cubicBezTo>
                <a:cubicBezTo>
                  <a:pt x="1794983" y="325041"/>
                  <a:pt x="1800322" y="324222"/>
                  <a:pt x="1806424" y="324222"/>
                </a:cubicBezTo>
                <a:close/>
                <a:moveTo>
                  <a:pt x="1606883" y="324222"/>
                </a:moveTo>
                <a:cubicBezTo>
                  <a:pt x="1613580" y="324222"/>
                  <a:pt x="1619217" y="325357"/>
                  <a:pt x="1623793" y="327627"/>
                </a:cubicBezTo>
                <a:cubicBezTo>
                  <a:pt x="1628370" y="329896"/>
                  <a:pt x="1632072" y="332929"/>
                  <a:pt x="1634900" y="336724"/>
                </a:cubicBezTo>
                <a:cubicBezTo>
                  <a:pt x="1637727" y="340519"/>
                  <a:pt x="1639755" y="344965"/>
                  <a:pt x="1640983" y="350063"/>
                </a:cubicBezTo>
                <a:cubicBezTo>
                  <a:pt x="1642211" y="355160"/>
                  <a:pt x="1642825" y="361281"/>
                  <a:pt x="1642825" y="368424"/>
                </a:cubicBezTo>
                <a:lnTo>
                  <a:pt x="1642825" y="429704"/>
                </a:lnTo>
                <a:cubicBezTo>
                  <a:pt x="1642825" y="430300"/>
                  <a:pt x="1642676" y="430802"/>
                  <a:pt x="1642378" y="431211"/>
                </a:cubicBezTo>
                <a:cubicBezTo>
                  <a:pt x="1642081" y="431620"/>
                  <a:pt x="1641597" y="431974"/>
                  <a:pt x="1640927" y="432272"/>
                </a:cubicBezTo>
                <a:cubicBezTo>
                  <a:pt x="1640257" y="432569"/>
                  <a:pt x="1639327" y="432792"/>
                  <a:pt x="1638137" y="432941"/>
                </a:cubicBezTo>
                <a:cubicBezTo>
                  <a:pt x="1636946" y="433090"/>
                  <a:pt x="1635458" y="433165"/>
                  <a:pt x="1633672" y="433165"/>
                </a:cubicBezTo>
                <a:cubicBezTo>
                  <a:pt x="1631811" y="433165"/>
                  <a:pt x="1630286" y="433090"/>
                  <a:pt x="1629095" y="432941"/>
                </a:cubicBezTo>
                <a:cubicBezTo>
                  <a:pt x="1627905" y="432792"/>
                  <a:pt x="1626974" y="432569"/>
                  <a:pt x="1626305" y="432272"/>
                </a:cubicBezTo>
                <a:cubicBezTo>
                  <a:pt x="1625635" y="431974"/>
                  <a:pt x="1625151" y="431620"/>
                  <a:pt x="1624854" y="431211"/>
                </a:cubicBezTo>
                <a:cubicBezTo>
                  <a:pt x="1624556" y="430802"/>
                  <a:pt x="1624407" y="430300"/>
                  <a:pt x="1624407" y="429704"/>
                </a:cubicBezTo>
                <a:lnTo>
                  <a:pt x="1624407" y="370880"/>
                </a:lnTo>
                <a:cubicBezTo>
                  <a:pt x="1624407" y="365150"/>
                  <a:pt x="1623961" y="360536"/>
                  <a:pt x="1623068" y="357039"/>
                </a:cubicBezTo>
                <a:cubicBezTo>
                  <a:pt x="1622175" y="353542"/>
                  <a:pt x="1620872" y="350528"/>
                  <a:pt x="1619161" y="347998"/>
                </a:cubicBezTo>
                <a:cubicBezTo>
                  <a:pt x="1617449" y="345468"/>
                  <a:pt x="1615236" y="343533"/>
                  <a:pt x="1612519" y="342193"/>
                </a:cubicBezTo>
                <a:cubicBezTo>
                  <a:pt x="1609803" y="340854"/>
                  <a:pt x="1606660" y="340184"/>
                  <a:pt x="1603088" y="340184"/>
                </a:cubicBezTo>
                <a:cubicBezTo>
                  <a:pt x="1598474" y="340184"/>
                  <a:pt x="1593860" y="341821"/>
                  <a:pt x="1589247" y="345096"/>
                </a:cubicBezTo>
                <a:cubicBezTo>
                  <a:pt x="1584633" y="348370"/>
                  <a:pt x="1579796" y="353169"/>
                  <a:pt x="1574736" y="359495"/>
                </a:cubicBezTo>
                <a:lnTo>
                  <a:pt x="1574736" y="429704"/>
                </a:lnTo>
                <a:cubicBezTo>
                  <a:pt x="1574736" y="430300"/>
                  <a:pt x="1574587" y="430802"/>
                  <a:pt x="1574289" y="431211"/>
                </a:cubicBezTo>
                <a:cubicBezTo>
                  <a:pt x="1573992" y="431620"/>
                  <a:pt x="1573508" y="431974"/>
                  <a:pt x="1572838" y="432272"/>
                </a:cubicBezTo>
                <a:cubicBezTo>
                  <a:pt x="1572168" y="432569"/>
                  <a:pt x="1571238" y="432792"/>
                  <a:pt x="1570048" y="432941"/>
                </a:cubicBezTo>
                <a:cubicBezTo>
                  <a:pt x="1568857" y="433090"/>
                  <a:pt x="1567332" y="433165"/>
                  <a:pt x="1565471" y="433165"/>
                </a:cubicBezTo>
                <a:cubicBezTo>
                  <a:pt x="1563685" y="433165"/>
                  <a:pt x="1562197" y="433090"/>
                  <a:pt x="1561006" y="432941"/>
                </a:cubicBezTo>
                <a:cubicBezTo>
                  <a:pt x="1559816" y="432792"/>
                  <a:pt x="1558867" y="432569"/>
                  <a:pt x="1558160" y="432272"/>
                </a:cubicBezTo>
                <a:cubicBezTo>
                  <a:pt x="1557453" y="431974"/>
                  <a:pt x="1556970" y="431620"/>
                  <a:pt x="1556709" y="431211"/>
                </a:cubicBezTo>
                <a:cubicBezTo>
                  <a:pt x="1556448" y="430802"/>
                  <a:pt x="1556318" y="430300"/>
                  <a:pt x="1556318" y="429704"/>
                </a:cubicBezTo>
                <a:lnTo>
                  <a:pt x="1556318" y="329245"/>
                </a:lnTo>
                <a:cubicBezTo>
                  <a:pt x="1556318" y="328650"/>
                  <a:pt x="1556430" y="328148"/>
                  <a:pt x="1556653" y="327738"/>
                </a:cubicBezTo>
                <a:cubicBezTo>
                  <a:pt x="1556877" y="327329"/>
                  <a:pt x="1557323" y="326957"/>
                  <a:pt x="1557993" y="326622"/>
                </a:cubicBezTo>
                <a:cubicBezTo>
                  <a:pt x="1558662" y="326287"/>
                  <a:pt x="1559518" y="326064"/>
                  <a:pt x="1560560" y="325953"/>
                </a:cubicBezTo>
                <a:cubicBezTo>
                  <a:pt x="1561602" y="325841"/>
                  <a:pt x="1562978" y="325785"/>
                  <a:pt x="1564690" y="325785"/>
                </a:cubicBezTo>
                <a:cubicBezTo>
                  <a:pt x="1566327" y="325785"/>
                  <a:pt x="1567685" y="325841"/>
                  <a:pt x="1568764" y="325953"/>
                </a:cubicBezTo>
                <a:cubicBezTo>
                  <a:pt x="1569843" y="326064"/>
                  <a:pt x="1570680" y="326287"/>
                  <a:pt x="1571276" y="326622"/>
                </a:cubicBezTo>
                <a:cubicBezTo>
                  <a:pt x="1571871" y="326957"/>
                  <a:pt x="1572299" y="327329"/>
                  <a:pt x="1572559" y="327738"/>
                </a:cubicBezTo>
                <a:cubicBezTo>
                  <a:pt x="1572820" y="328148"/>
                  <a:pt x="1572950" y="328650"/>
                  <a:pt x="1572950" y="329245"/>
                </a:cubicBezTo>
                <a:lnTo>
                  <a:pt x="1572950" y="342528"/>
                </a:lnTo>
                <a:cubicBezTo>
                  <a:pt x="1578605" y="336203"/>
                  <a:pt x="1584242" y="331571"/>
                  <a:pt x="1589860" y="328631"/>
                </a:cubicBezTo>
                <a:cubicBezTo>
                  <a:pt x="1595479" y="325692"/>
                  <a:pt x="1601153" y="324222"/>
                  <a:pt x="1606883" y="324222"/>
                </a:cubicBezTo>
                <a:close/>
                <a:moveTo>
                  <a:pt x="1476695" y="324222"/>
                </a:moveTo>
                <a:cubicBezTo>
                  <a:pt x="1484955" y="324222"/>
                  <a:pt x="1492155" y="325450"/>
                  <a:pt x="1498294" y="327906"/>
                </a:cubicBezTo>
                <a:cubicBezTo>
                  <a:pt x="1504433" y="330362"/>
                  <a:pt x="1509549" y="333933"/>
                  <a:pt x="1513642" y="338622"/>
                </a:cubicBezTo>
                <a:cubicBezTo>
                  <a:pt x="1517735" y="343310"/>
                  <a:pt x="1520804" y="349002"/>
                  <a:pt x="1522851" y="355700"/>
                </a:cubicBezTo>
                <a:cubicBezTo>
                  <a:pt x="1524897" y="362397"/>
                  <a:pt x="1525920" y="369950"/>
                  <a:pt x="1525920" y="378359"/>
                </a:cubicBezTo>
                <a:cubicBezTo>
                  <a:pt x="1525920" y="386544"/>
                  <a:pt x="1524841" y="394079"/>
                  <a:pt x="1522683" y="400962"/>
                </a:cubicBezTo>
                <a:cubicBezTo>
                  <a:pt x="1520525" y="407845"/>
                  <a:pt x="1517307" y="413780"/>
                  <a:pt x="1513028" y="418765"/>
                </a:cubicBezTo>
                <a:cubicBezTo>
                  <a:pt x="1508749" y="423751"/>
                  <a:pt x="1503391" y="427639"/>
                  <a:pt x="1496954" y="430430"/>
                </a:cubicBezTo>
                <a:cubicBezTo>
                  <a:pt x="1490518" y="433220"/>
                  <a:pt x="1483058" y="434616"/>
                  <a:pt x="1474574" y="434616"/>
                </a:cubicBezTo>
                <a:cubicBezTo>
                  <a:pt x="1466314" y="434616"/>
                  <a:pt x="1459115" y="433388"/>
                  <a:pt x="1452976" y="430932"/>
                </a:cubicBezTo>
                <a:cubicBezTo>
                  <a:pt x="1446837" y="428476"/>
                  <a:pt x="1441721" y="424905"/>
                  <a:pt x="1437628" y="420217"/>
                </a:cubicBezTo>
                <a:cubicBezTo>
                  <a:pt x="1433535" y="415528"/>
                  <a:pt x="1430484" y="409836"/>
                  <a:pt x="1428475" y="403139"/>
                </a:cubicBezTo>
                <a:cubicBezTo>
                  <a:pt x="1426466" y="396441"/>
                  <a:pt x="1425461" y="388851"/>
                  <a:pt x="1425461" y="380368"/>
                </a:cubicBezTo>
                <a:cubicBezTo>
                  <a:pt x="1425461" y="372182"/>
                  <a:pt x="1426522" y="364648"/>
                  <a:pt x="1428642" y="357765"/>
                </a:cubicBezTo>
                <a:cubicBezTo>
                  <a:pt x="1430763" y="350881"/>
                  <a:pt x="1433963" y="344947"/>
                  <a:pt x="1438242" y="339961"/>
                </a:cubicBezTo>
                <a:cubicBezTo>
                  <a:pt x="1442521" y="334975"/>
                  <a:pt x="1447860" y="331106"/>
                  <a:pt x="1454260" y="328352"/>
                </a:cubicBezTo>
                <a:cubicBezTo>
                  <a:pt x="1460659" y="325599"/>
                  <a:pt x="1468138" y="324222"/>
                  <a:pt x="1476695" y="324222"/>
                </a:cubicBezTo>
                <a:close/>
                <a:moveTo>
                  <a:pt x="1220897" y="324222"/>
                </a:moveTo>
                <a:cubicBezTo>
                  <a:pt x="1228115" y="324222"/>
                  <a:pt x="1234254" y="325041"/>
                  <a:pt x="1239314" y="326678"/>
                </a:cubicBezTo>
                <a:cubicBezTo>
                  <a:pt x="1244375" y="328315"/>
                  <a:pt x="1248467" y="330715"/>
                  <a:pt x="1251593" y="333878"/>
                </a:cubicBezTo>
                <a:cubicBezTo>
                  <a:pt x="1254718" y="337040"/>
                  <a:pt x="1256988" y="340966"/>
                  <a:pt x="1258402" y="345654"/>
                </a:cubicBezTo>
                <a:cubicBezTo>
                  <a:pt x="1259815" y="350342"/>
                  <a:pt x="1260522" y="355811"/>
                  <a:pt x="1260522" y="362062"/>
                </a:cubicBezTo>
                <a:lnTo>
                  <a:pt x="1260522" y="429816"/>
                </a:lnTo>
                <a:cubicBezTo>
                  <a:pt x="1260522" y="430709"/>
                  <a:pt x="1260225" y="431379"/>
                  <a:pt x="1259629" y="431825"/>
                </a:cubicBezTo>
                <a:cubicBezTo>
                  <a:pt x="1259034" y="432272"/>
                  <a:pt x="1258216" y="432606"/>
                  <a:pt x="1257174" y="432830"/>
                </a:cubicBezTo>
                <a:cubicBezTo>
                  <a:pt x="1256132" y="433053"/>
                  <a:pt x="1254607" y="433165"/>
                  <a:pt x="1252597" y="433165"/>
                </a:cubicBezTo>
                <a:cubicBezTo>
                  <a:pt x="1250663" y="433165"/>
                  <a:pt x="1249119" y="433053"/>
                  <a:pt x="1247965" y="432830"/>
                </a:cubicBezTo>
                <a:cubicBezTo>
                  <a:pt x="1246812" y="432606"/>
                  <a:pt x="1245974" y="432272"/>
                  <a:pt x="1245454" y="431825"/>
                </a:cubicBezTo>
                <a:cubicBezTo>
                  <a:pt x="1244933" y="431379"/>
                  <a:pt x="1244672" y="430709"/>
                  <a:pt x="1244672" y="429816"/>
                </a:cubicBezTo>
                <a:lnTo>
                  <a:pt x="1244672" y="419770"/>
                </a:lnTo>
                <a:cubicBezTo>
                  <a:pt x="1240282" y="424458"/>
                  <a:pt x="1235389" y="428104"/>
                  <a:pt x="1229994" y="430709"/>
                </a:cubicBezTo>
                <a:cubicBezTo>
                  <a:pt x="1224599" y="433313"/>
                  <a:pt x="1218888" y="434616"/>
                  <a:pt x="1212860" y="434616"/>
                </a:cubicBezTo>
                <a:cubicBezTo>
                  <a:pt x="1207577" y="434616"/>
                  <a:pt x="1202796" y="433927"/>
                  <a:pt x="1198517" y="432551"/>
                </a:cubicBezTo>
                <a:cubicBezTo>
                  <a:pt x="1194238" y="431174"/>
                  <a:pt x="1190592" y="429183"/>
                  <a:pt x="1187578" y="426579"/>
                </a:cubicBezTo>
                <a:cubicBezTo>
                  <a:pt x="1184564" y="423974"/>
                  <a:pt x="1182220" y="420775"/>
                  <a:pt x="1180546" y="416980"/>
                </a:cubicBezTo>
                <a:cubicBezTo>
                  <a:pt x="1178872" y="413184"/>
                  <a:pt x="1178035" y="408868"/>
                  <a:pt x="1178035" y="404031"/>
                </a:cubicBezTo>
                <a:cubicBezTo>
                  <a:pt x="1178035" y="398376"/>
                  <a:pt x="1179188" y="393465"/>
                  <a:pt x="1181495" y="389297"/>
                </a:cubicBezTo>
                <a:cubicBezTo>
                  <a:pt x="1183802" y="385130"/>
                  <a:pt x="1187113" y="381670"/>
                  <a:pt x="1191429" y="378917"/>
                </a:cubicBezTo>
                <a:cubicBezTo>
                  <a:pt x="1195745" y="376163"/>
                  <a:pt x="1201029" y="374098"/>
                  <a:pt x="1207279" y="372722"/>
                </a:cubicBezTo>
                <a:cubicBezTo>
                  <a:pt x="1213530" y="371345"/>
                  <a:pt x="1220562" y="370657"/>
                  <a:pt x="1228375" y="370657"/>
                </a:cubicBezTo>
                <a:lnTo>
                  <a:pt x="1242217" y="370657"/>
                </a:lnTo>
                <a:lnTo>
                  <a:pt x="1242217" y="362843"/>
                </a:lnTo>
                <a:cubicBezTo>
                  <a:pt x="1242217" y="358974"/>
                  <a:pt x="1241807" y="355551"/>
                  <a:pt x="1240989" y="352574"/>
                </a:cubicBezTo>
                <a:cubicBezTo>
                  <a:pt x="1240170" y="349598"/>
                  <a:pt x="1238849" y="347123"/>
                  <a:pt x="1237026" y="345151"/>
                </a:cubicBezTo>
                <a:cubicBezTo>
                  <a:pt x="1235203" y="343179"/>
                  <a:pt x="1232840" y="341691"/>
                  <a:pt x="1229938" y="340687"/>
                </a:cubicBezTo>
                <a:cubicBezTo>
                  <a:pt x="1227036" y="339682"/>
                  <a:pt x="1223464" y="339180"/>
                  <a:pt x="1219223" y="339180"/>
                </a:cubicBezTo>
                <a:cubicBezTo>
                  <a:pt x="1214683" y="339180"/>
                  <a:pt x="1210609" y="339719"/>
                  <a:pt x="1207000" y="340798"/>
                </a:cubicBezTo>
                <a:cubicBezTo>
                  <a:pt x="1203391" y="341877"/>
                  <a:pt x="1200229" y="343068"/>
                  <a:pt x="1197512" y="344370"/>
                </a:cubicBezTo>
                <a:cubicBezTo>
                  <a:pt x="1194796" y="345672"/>
                  <a:pt x="1192527" y="346863"/>
                  <a:pt x="1190704" y="347942"/>
                </a:cubicBezTo>
                <a:cubicBezTo>
                  <a:pt x="1188880" y="349021"/>
                  <a:pt x="1187522" y="349560"/>
                  <a:pt x="1186629" y="349560"/>
                </a:cubicBezTo>
                <a:cubicBezTo>
                  <a:pt x="1186034" y="349560"/>
                  <a:pt x="1185513" y="349412"/>
                  <a:pt x="1185067" y="349114"/>
                </a:cubicBezTo>
                <a:cubicBezTo>
                  <a:pt x="1184620" y="348816"/>
                  <a:pt x="1184230" y="348370"/>
                  <a:pt x="1183895" y="347774"/>
                </a:cubicBezTo>
                <a:cubicBezTo>
                  <a:pt x="1183560" y="347179"/>
                  <a:pt x="1183318" y="346416"/>
                  <a:pt x="1183169" y="345486"/>
                </a:cubicBezTo>
                <a:cubicBezTo>
                  <a:pt x="1183020" y="344556"/>
                  <a:pt x="1182946" y="343533"/>
                  <a:pt x="1182946" y="342417"/>
                </a:cubicBezTo>
                <a:cubicBezTo>
                  <a:pt x="1182946" y="340556"/>
                  <a:pt x="1183076" y="339087"/>
                  <a:pt x="1183337" y="338008"/>
                </a:cubicBezTo>
                <a:cubicBezTo>
                  <a:pt x="1183597" y="336929"/>
                  <a:pt x="1184230" y="335905"/>
                  <a:pt x="1185234" y="334938"/>
                </a:cubicBezTo>
                <a:cubicBezTo>
                  <a:pt x="1186239" y="333971"/>
                  <a:pt x="1187969" y="332836"/>
                  <a:pt x="1190424" y="331534"/>
                </a:cubicBezTo>
                <a:cubicBezTo>
                  <a:pt x="1192880" y="330231"/>
                  <a:pt x="1195708" y="329041"/>
                  <a:pt x="1198908" y="327962"/>
                </a:cubicBezTo>
                <a:cubicBezTo>
                  <a:pt x="1202108" y="326883"/>
                  <a:pt x="1205605" y="325990"/>
                  <a:pt x="1209400" y="325283"/>
                </a:cubicBezTo>
                <a:cubicBezTo>
                  <a:pt x="1213195" y="324576"/>
                  <a:pt x="1217027" y="324222"/>
                  <a:pt x="1220897" y="324222"/>
                </a:cubicBezTo>
                <a:close/>
                <a:moveTo>
                  <a:pt x="1053093" y="324222"/>
                </a:moveTo>
                <a:cubicBezTo>
                  <a:pt x="1057261" y="324222"/>
                  <a:pt x="1061000" y="324706"/>
                  <a:pt x="1064311" y="325673"/>
                </a:cubicBezTo>
                <a:cubicBezTo>
                  <a:pt x="1067623" y="326641"/>
                  <a:pt x="1070544" y="327999"/>
                  <a:pt x="1073074" y="329748"/>
                </a:cubicBezTo>
                <a:cubicBezTo>
                  <a:pt x="1075604" y="331496"/>
                  <a:pt x="1077762" y="333580"/>
                  <a:pt x="1079548" y="335998"/>
                </a:cubicBezTo>
                <a:cubicBezTo>
                  <a:pt x="1081334" y="338417"/>
                  <a:pt x="1082822" y="341114"/>
                  <a:pt x="1084012" y="344091"/>
                </a:cubicBezTo>
                <a:cubicBezTo>
                  <a:pt x="1087361" y="340445"/>
                  <a:pt x="1090542" y="337356"/>
                  <a:pt x="1093556" y="334826"/>
                </a:cubicBezTo>
                <a:cubicBezTo>
                  <a:pt x="1096570" y="332296"/>
                  <a:pt x="1099472" y="330250"/>
                  <a:pt x="1102263" y="328687"/>
                </a:cubicBezTo>
                <a:cubicBezTo>
                  <a:pt x="1105053" y="327125"/>
                  <a:pt x="1107769" y="325990"/>
                  <a:pt x="1110411" y="325283"/>
                </a:cubicBezTo>
                <a:cubicBezTo>
                  <a:pt x="1113053" y="324576"/>
                  <a:pt x="1115713" y="324222"/>
                  <a:pt x="1118392" y="324222"/>
                </a:cubicBezTo>
                <a:cubicBezTo>
                  <a:pt x="1124866" y="324222"/>
                  <a:pt x="1130298" y="325357"/>
                  <a:pt x="1134688" y="327627"/>
                </a:cubicBezTo>
                <a:cubicBezTo>
                  <a:pt x="1139079" y="329896"/>
                  <a:pt x="1142632" y="332929"/>
                  <a:pt x="1145348" y="336724"/>
                </a:cubicBezTo>
                <a:cubicBezTo>
                  <a:pt x="1148064" y="340519"/>
                  <a:pt x="1149999" y="344965"/>
                  <a:pt x="1151153" y="350063"/>
                </a:cubicBezTo>
                <a:cubicBezTo>
                  <a:pt x="1152306" y="355160"/>
                  <a:pt x="1152883" y="360536"/>
                  <a:pt x="1152883" y="366192"/>
                </a:cubicBezTo>
                <a:lnTo>
                  <a:pt x="1152883" y="429704"/>
                </a:lnTo>
                <a:cubicBezTo>
                  <a:pt x="1152883" y="430300"/>
                  <a:pt x="1152734" y="430802"/>
                  <a:pt x="1152436" y="431211"/>
                </a:cubicBezTo>
                <a:cubicBezTo>
                  <a:pt x="1152139" y="431620"/>
                  <a:pt x="1151655" y="431974"/>
                  <a:pt x="1150985" y="432272"/>
                </a:cubicBezTo>
                <a:cubicBezTo>
                  <a:pt x="1150315" y="432569"/>
                  <a:pt x="1149385" y="432792"/>
                  <a:pt x="1148195" y="432941"/>
                </a:cubicBezTo>
                <a:cubicBezTo>
                  <a:pt x="1147004" y="433090"/>
                  <a:pt x="1145516" y="433165"/>
                  <a:pt x="1143730" y="433165"/>
                </a:cubicBezTo>
                <a:cubicBezTo>
                  <a:pt x="1141869" y="433165"/>
                  <a:pt x="1140344" y="433090"/>
                  <a:pt x="1139153" y="432941"/>
                </a:cubicBezTo>
                <a:cubicBezTo>
                  <a:pt x="1137963" y="432792"/>
                  <a:pt x="1137014" y="432569"/>
                  <a:pt x="1136307" y="432272"/>
                </a:cubicBezTo>
                <a:cubicBezTo>
                  <a:pt x="1135600" y="431974"/>
                  <a:pt x="1135098" y="431620"/>
                  <a:pt x="1134800" y="431211"/>
                </a:cubicBezTo>
                <a:cubicBezTo>
                  <a:pt x="1134502" y="430802"/>
                  <a:pt x="1134353" y="430300"/>
                  <a:pt x="1134353" y="429704"/>
                </a:cubicBezTo>
                <a:lnTo>
                  <a:pt x="1134353" y="368648"/>
                </a:lnTo>
                <a:cubicBezTo>
                  <a:pt x="1134353" y="364406"/>
                  <a:pt x="1133982" y="360536"/>
                  <a:pt x="1133237" y="357039"/>
                </a:cubicBezTo>
                <a:cubicBezTo>
                  <a:pt x="1132493" y="353542"/>
                  <a:pt x="1131303" y="350528"/>
                  <a:pt x="1129665" y="347998"/>
                </a:cubicBezTo>
                <a:cubicBezTo>
                  <a:pt x="1128028" y="345468"/>
                  <a:pt x="1125945" y="343533"/>
                  <a:pt x="1123415" y="342193"/>
                </a:cubicBezTo>
                <a:cubicBezTo>
                  <a:pt x="1120885" y="340854"/>
                  <a:pt x="1117908" y="340184"/>
                  <a:pt x="1114485" y="340184"/>
                </a:cubicBezTo>
                <a:cubicBezTo>
                  <a:pt x="1110243" y="340184"/>
                  <a:pt x="1105983" y="341821"/>
                  <a:pt x="1101704" y="345096"/>
                </a:cubicBezTo>
                <a:cubicBezTo>
                  <a:pt x="1097426" y="348370"/>
                  <a:pt x="1092719" y="353169"/>
                  <a:pt x="1087584" y="359495"/>
                </a:cubicBezTo>
                <a:lnTo>
                  <a:pt x="1087584" y="429704"/>
                </a:lnTo>
                <a:cubicBezTo>
                  <a:pt x="1087584" y="430300"/>
                  <a:pt x="1087436" y="430802"/>
                  <a:pt x="1087138" y="431211"/>
                </a:cubicBezTo>
                <a:cubicBezTo>
                  <a:pt x="1086840" y="431620"/>
                  <a:pt x="1086338" y="431974"/>
                  <a:pt x="1085631" y="432272"/>
                </a:cubicBezTo>
                <a:cubicBezTo>
                  <a:pt x="1084924" y="432569"/>
                  <a:pt x="1083975" y="432792"/>
                  <a:pt x="1082785" y="432941"/>
                </a:cubicBezTo>
                <a:cubicBezTo>
                  <a:pt x="1081594" y="433090"/>
                  <a:pt x="1080106" y="433165"/>
                  <a:pt x="1078320" y="433165"/>
                </a:cubicBezTo>
                <a:cubicBezTo>
                  <a:pt x="1076608" y="433165"/>
                  <a:pt x="1075139" y="433090"/>
                  <a:pt x="1073911" y="432941"/>
                </a:cubicBezTo>
                <a:cubicBezTo>
                  <a:pt x="1072683" y="432792"/>
                  <a:pt x="1071716" y="432569"/>
                  <a:pt x="1071009" y="432272"/>
                </a:cubicBezTo>
                <a:cubicBezTo>
                  <a:pt x="1070302" y="431974"/>
                  <a:pt x="1069818" y="431620"/>
                  <a:pt x="1069558" y="431211"/>
                </a:cubicBezTo>
                <a:cubicBezTo>
                  <a:pt x="1069297" y="430802"/>
                  <a:pt x="1069167" y="430300"/>
                  <a:pt x="1069167" y="429704"/>
                </a:cubicBezTo>
                <a:lnTo>
                  <a:pt x="1069167" y="368648"/>
                </a:lnTo>
                <a:cubicBezTo>
                  <a:pt x="1069167" y="364406"/>
                  <a:pt x="1068758" y="360536"/>
                  <a:pt x="1067939" y="357039"/>
                </a:cubicBezTo>
                <a:cubicBezTo>
                  <a:pt x="1067120" y="353542"/>
                  <a:pt x="1065893" y="350528"/>
                  <a:pt x="1064256" y="347998"/>
                </a:cubicBezTo>
                <a:cubicBezTo>
                  <a:pt x="1062618" y="345468"/>
                  <a:pt x="1060553" y="343533"/>
                  <a:pt x="1058061" y="342193"/>
                </a:cubicBezTo>
                <a:cubicBezTo>
                  <a:pt x="1055568" y="340854"/>
                  <a:pt x="1052610" y="340184"/>
                  <a:pt x="1049187" y="340184"/>
                </a:cubicBezTo>
                <a:cubicBezTo>
                  <a:pt x="1044945" y="340184"/>
                  <a:pt x="1040666" y="341821"/>
                  <a:pt x="1036350" y="345096"/>
                </a:cubicBezTo>
                <a:cubicBezTo>
                  <a:pt x="1032034" y="348370"/>
                  <a:pt x="1027346" y="353169"/>
                  <a:pt x="1022286" y="359495"/>
                </a:cubicBezTo>
                <a:lnTo>
                  <a:pt x="1022286" y="429704"/>
                </a:lnTo>
                <a:cubicBezTo>
                  <a:pt x="1022286" y="430300"/>
                  <a:pt x="1022137" y="430802"/>
                  <a:pt x="1021839" y="431211"/>
                </a:cubicBezTo>
                <a:cubicBezTo>
                  <a:pt x="1021542" y="431620"/>
                  <a:pt x="1021058" y="431974"/>
                  <a:pt x="1020388" y="432272"/>
                </a:cubicBezTo>
                <a:cubicBezTo>
                  <a:pt x="1019719" y="432569"/>
                  <a:pt x="1018789" y="432792"/>
                  <a:pt x="1017598" y="432941"/>
                </a:cubicBezTo>
                <a:cubicBezTo>
                  <a:pt x="1016407" y="433090"/>
                  <a:pt x="1014882" y="433165"/>
                  <a:pt x="1013021" y="433165"/>
                </a:cubicBezTo>
                <a:cubicBezTo>
                  <a:pt x="1011235" y="433165"/>
                  <a:pt x="1009747" y="433090"/>
                  <a:pt x="1008557" y="432941"/>
                </a:cubicBezTo>
                <a:cubicBezTo>
                  <a:pt x="1007366" y="432792"/>
                  <a:pt x="1006417" y="432569"/>
                  <a:pt x="1005710" y="432272"/>
                </a:cubicBezTo>
                <a:cubicBezTo>
                  <a:pt x="1005003" y="431974"/>
                  <a:pt x="1004520" y="431620"/>
                  <a:pt x="1004259" y="431211"/>
                </a:cubicBezTo>
                <a:cubicBezTo>
                  <a:pt x="1003999" y="430802"/>
                  <a:pt x="1003868" y="430300"/>
                  <a:pt x="1003868" y="429704"/>
                </a:cubicBezTo>
                <a:lnTo>
                  <a:pt x="1003868" y="329245"/>
                </a:lnTo>
                <a:cubicBezTo>
                  <a:pt x="1003868" y="328650"/>
                  <a:pt x="1003980" y="328148"/>
                  <a:pt x="1004203" y="327738"/>
                </a:cubicBezTo>
                <a:cubicBezTo>
                  <a:pt x="1004427" y="327329"/>
                  <a:pt x="1004873" y="326957"/>
                  <a:pt x="1005543" y="326622"/>
                </a:cubicBezTo>
                <a:cubicBezTo>
                  <a:pt x="1006213" y="326287"/>
                  <a:pt x="1007068" y="326064"/>
                  <a:pt x="1008110" y="325953"/>
                </a:cubicBezTo>
                <a:cubicBezTo>
                  <a:pt x="1009152" y="325841"/>
                  <a:pt x="1010529" y="325785"/>
                  <a:pt x="1012240" y="325785"/>
                </a:cubicBezTo>
                <a:cubicBezTo>
                  <a:pt x="1013877" y="325785"/>
                  <a:pt x="1015235" y="325841"/>
                  <a:pt x="1016314" y="325953"/>
                </a:cubicBezTo>
                <a:cubicBezTo>
                  <a:pt x="1017393" y="326064"/>
                  <a:pt x="1018230" y="326287"/>
                  <a:pt x="1018826" y="326622"/>
                </a:cubicBezTo>
                <a:cubicBezTo>
                  <a:pt x="1019421" y="326957"/>
                  <a:pt x="1019849" y="327329"/>
                  <a:pt x="1020109" y="327738"/>
                </a:cubicBezTo>
                <a:cubicBezTo>
                  <a:pt x="1020370" y="328148"/>
                  <a:pt x="1020500" y="328650"/>
                  <a:pt x="1020500" y="329245"/>
                </a:cubicBezTo>
                <a:lnTo>
                  <a:pt x="1020500" y="342528"/>
                </a:lnTo>
                <a:cubicBezTo>
                  <a:pt x="1026156" y="336203"/>
                  <a:pt x="1031644" y="331571"/>
                  <a:pt x="1036964" y="328631"/>
                </a:cubicBezTo>
                <a:cubicBezTo>
                  <a:pt x="1042285" y="325692"/>
                  <a:pt x="1047661" y="324222"/>
                  <a:pt x="1053093" y="324222"/>
                </a:cubicBezTo>
                <a:close/>
                <a:moveTo>
                  <a:pt x="971759" y="324222"/>
                </a:moveTo>
                <a:cubicBezTo>
                  <a:pt x="972726" y="324222"/>
                  <a:pt x="973824" y="324278"/>
                  <a:pt x="975052" y="324390"/>
                </a:cubicBezTo>
                <a:cubicBezTo>
                  <a:pt x="976279" y="324501"/>
                  <a:pt x="977563" y="324706"/>
                  <a:pt x="978903" y="325004"/>
                </a:cubicBezTo>
                <a:cubicBezTo>
                  <a:pt x="980242" y="325301"/>
                  <a:pt x="981451" y="325636"/>
                  <a:pt x="982530" y="326008"/>
                </a:cubicBezTo>
                <a:cubicBezTo>
                  <a:pt x="983609" y="326380"/>
                  <a:pt x="984372" y="326752"/>
                  <a:pt x="984818" y="327125"/>
                </a:cubicBezTo>
                <a:cubicBezTo>
                  <a:pt x="985265" y="327497"/>
                  <a:pt x="985563" y="327850"/>
                  <a:pt x="985711" y="328185"/>
                </a:cubicBezTo>
                <a:cubicBezTo>
                  <a:pt x="985860" y="328520"/>
                  <a:pt x="985991" y="328948"/>
                  <a:pt x="986102" y="329469"/>
                </a:cubicBezTo>
                <a:cubicBezTo>
                  <a:pt x="986214" y="329989"/>
                  <a:pt x="986288" y="330752"/>
                  <a:pt x="986325" y="331757"/>
                </a:cubicBezTo>
                <a:cubicBezTo>
                  <a:pt x="986363" y="332761"/>
                  <a:pt x="986381" y="334119"/>
                  <a:pt x="986381" y="335831"/>
                </a:cubicBezTo>
                <a:cubicBezTo>
                  <a:pt x="986381" y="337468"/>
                  <a:pt x="986344" y="338845"/>
                  <a:pt x="986270" y="339961"/>
                </a:cubicBezTo>
                <a:cubicBezTo>
                  <a:pt x="986195" y="341077"/>
                  <a:pt x="986046" y="341952"/>
                  <a:pt x="985823" y="342584"/>
                </a:cubicBezTo>
                <a:cubicBezTo>
                  <a:pt x="985600" y="343217"/>
                  <a:pt x="985321" y="343700"/>
                  <a:pt x="984986" y="344035"/>
                </a:cubicBezTo>
                <a:cubicBezTo>
                  <a:pt x="984651" y="344370"/>
                  <a:pt x="984186" y="344537"/>
                  <a:pt x="983591" y="344537"/>
                </a:cubicBezTo>
                <a:cubicBezTo>
                  <a:pt x="982995" y="344537"/>
                  <a:pt x="982270" y="344370"/>
                  <a:pt x="981414" y="344035"/>
                </a:cubicBezTo>
                <a:cubicBezTo>
                  <a:pt x="980558" y="343700"/>
                  <a:pt x="979591" y="343365"/>
                  <a:pt x="978512" y="343031"/>
                </a:cubicBezTo>
                <a:cubicBezTo>
                  <a:pt x="977433" y="342696"/>
                  <a:pt x="976224" y="342379"/>
                  <a:pt x="974884" y="342082"/>
                </a:cubicBezTo>
                <a:cubicBezTo>
                  <a:pt x="973545" y="341784"/>
                  <a:pt x="972094" y="341635"/>
                  <a:pt x="970531" y="341635"/>
                </a:cubicBezTo>
                <a:cubicBezTo>
                  <a:pt x="968671" y="341635"/>
                  <a:pt x="966847" y="342007"/>
                  <a:pt x="965061" y="342751"/>
                </a:cubicBezTo>
                <a:cubicBezTo>
                  <a:pt x="963276" y="343496"/>
                  <a:pt x="961397" y="344723"/>
                  <a:pt x="959425" y="346435"/>
                </a:cubicBezTo>
                <a:cubicBezTo>
                  <a:pt x="957453" y="348147"/>
                  <a:pt x="955388" y="350416"/>
                  <a:pt x="953230" y="353244"/>
                </a:cubicBezTo>
                <a:cubicBezTo>
                  <a:pt x="951072" y="356072"/>
                  <a:pt x="948690" y="359532"/>
                  <a:pt x="946086" y="363625"/>
                </a:cubicBezTo>
                <a:lnTo>
                  <a:pt x="946086" y="429704"/>
                </a:lnTo>
                <a:cubicBezTo>
                  <a:pt x="946086" y="430300"/>
                  <a:pt x="945937" y="430802"/>
                  <a:pt x="945639" y="431211"/>
                </a:cubicBezTo>
                <a:cubicBezTo>
                  <a:pt x="945342" y="431620"/>
                  <a:pt x="944858" y="431974"/>
                  <a:pt x="944188" y="432272"/>
                </a:cubicBezTo>
                <a:cubicBezTo>
                  <a:pt x="943519" y="432569"/>
                  <a:pt x="942588" y="432792"/>
                  <a:pt x="941398" y="432941"/>
                </a:cubicBezTo>
                <a:cubicBezTo>
                  <a:pt x="940207" y="433090"/>
                  <a:pt x="938682" y="433165"/>
                  <a:pt x="936821" y="433165"/>
                </a:cubicBezTo>
                <a:cubicBezTo>
                  <a:pt x="935035" y="433165"/>
                  <a:pt x="933547" y="433090"/>
                  <a:pt x="932357" y="432941"/>
                </a:cubicBezTo>
                <a:cubicBezTo>
                  <a:pt x="931166" y="432792"/>
                  <a:pt x="930217" y="432569"/>
                  <a:pt x="929510" y="432272"/>
                </a:cubicBezTo>
                <a:cubicBezTo>
                  <a:pt x="928803" y="431974"/>
                  <a:pt x="928320" y="431620"/>
                  <a:pt x="928059" y="431211"/>
                </a:cubicBezTo>
                <a:cubicBezTo>
                  <a:pt x="927799" y="430802"/>
                  <a:pt x="927668" y="430300"/>
                  <a:pt x="927668" y="429704"/>
                </a:cubicBezTo>
                <a:lnTo>
                  <a:pt x="927668" y="329245"/>
                </a:lnTo>
                <a:cubicBezTo>
                  <a:pt x="927668" y="328650"/>
                  <a:pt x="927780" y="328148"/>
                  <a:pt x="928003" y="327738"/>
                </a:cubicBezTo>
                <a:cubicBezTo>
                  <a:pt x="928227" y="327329"/>
                  <a:pt x="928673" y="326957"/>
                  <a:pt x="929343" y="326622"/>
                </a:cubicBezTo>
                <a:cubicBezTo>
                  <a:pt x="930012" y="326287"/>
                  <a:pt x="930868" y="326064"/>
                  <a:pt x="931910" y="325953"/>
                </a:cubicBezTo>
                <a:cubicBezTo>
                  <a:pt x="932952" y="325841"/>
                  <a:pt x="934329" y="325785"/>
                  <a:pt x="936040" y="325785"/>
                </a:cubicBezTo>
                <a:cubicBezTo>
                  <a:pt x="937677" y="325785"/>
                  <a:pt x="939035" y="325841"/>
                  <a:pt x="940114" y="325953"/>
                </a:cubicBezTo>
                <a:cubicBezTo>
                  <a:pt x="941193" y="326064"/>
                  <a:pt x="942030" y="326287"/>
                  <a:pt x="942626" y="326622"/>
                </a:cubicBezTo>
                <a:cubicBezTo>
                  <a:pt x="943221" y="326957"/>
                  <a:pt x="943649" y="327329"/>
                  <a:pt x="943909" y="327738"/>
                </a:cubicBezTo>
                <a:cubicBezTo>
                  <a:pt x="944170" y="328148"/>
                  <a:pt x="944300" y="328650"/>
                  <a:pt x="944300" y="329245"/>
                </a:cubicBezTo>
                <a:lnTo>
                  <a:pt x="944300" y="343868"/>
                </a:lnTo>
                <a:cubicBezTo>
                  <a:pt x="947053" y="339849"/>
                  <a:pt x="949639" y="336575"/>
                  <a:pt x="952058" y="334045"/>
                </a:cubicBezTo>
                <a:cubicBezTo>
                  <a:pt x="954476" y="331515"/>
                  <a:pt x="956764" y="329524"/>
                  <a:pt x="958922" y="328073"/>
                </a:cubicBezTo>
                <a:cubicBezTo>
                  <a:pt x="961080" y="326622"/>
                  <a:pt x="963220" y="325618"/>
                  <a:pt x="965341" y="325060"/>
                </a:cubicBezTo>
                <a:cubicBezTo>
                  <a:pt x="967461" y="324501"/>
                  <a:pt x="969601" y="324222"/>
                  <a:pt x="971759" y="324222"/>
                </a:cubicBezTo>
                <a:close/>
                <a:moveTo>
                  <a:pt x="848045" y="324222"/>
                </a:moveTo>
                <a:cubicBezTo>
                  <a:pt x="856305" y="324222"/>
                  <a:pt x="863505" y="325450"/>
                  <a:pt x="869644" y="327906"/>
                </a:cubicBezTo>
                <a:cubicBezTo>
                  <a:pt x="875783" y="330362"/>
                  <a:pt x="880899" y="333933"/>
                  <a:pt x="884992" y="338622"/>
                </a:cubicBezTo>
                <a:cubicBezTo>
                  <a:pt x="889085" y="343310"/>
                  <a:pt x="892154" y="349002"/>
                  <a:pt x="894201" y="355700"/>
                </a:cubicBezTo>
                <a:cubicBezTo>
                  <a:pt x="896247" y="362397"/>
                  <a:pt x="897270" y="369950"/>
                  <a:pt x="897270" y="378359"/>
                </a:cubicBezTo>
                <a:cubicBezTo>
                  <a:pt x="897270" y="386544"/>
                  <a:pt x="896191" y="394079"/>
                  <a:pt x="894033" y="400962"/>
                </a:cubicBezTo>
                <a:cubicBezTo>
                  <a:pt x="891875" y="407845"/>
                  <a:pt x="888657" y="413780"/>
                  <a:pt x="884378" y="418765"/>
                </a:cubicBezTo>
                <a:cubicBezTo>
                  <a:pt x="880099" y="423751"/>
                  <a:pt x="874741" y="427639"/>
                  <a:pt x="868305" y="430430"/>
                </a:cubicBezTo>
                <a:cubicBezTo>
                  <a:pt x="861868" y="433220"/>
                  <a:pt x="854408" y="434616"/>
                  <a:pt x="845925" y="434616"/>
                </a:cubicBezTo>
                <a:cubicBezTo>
                  <a:pt x="837665" y="434616"/>
                  <a:pt x="830465" y="433388"/>
                  <a:pt x="824326" y="430932"/>
                </a:cubicBezTo>
                <a:cubicBezTo>
                  <a:pt x="818187" y="428476"/>
                  <a:pt x="813071" y="424905"/>
                  <a:pt x="808978" y="420217"/>
                </a:cubicBezTo>
                <a:cubicBezTo>
                  <a:pt x="804885" y="415528"/>
                  <a:pt x="801834" y="409836"/>
                  <a:pt x="799825" y="403139"/>
                </a:cubicBezTo>
                <a:cubicBezTo>
                  <a:pt x="797816" y="396441"/>
                  <a:pt x="796811" y="388851"/>
                  <a:pt x="796811" y="380368"/>
                </a:cubicBezTo>
                <a:cubicBezTo>
                  <a:pt x="796811" y="372182"/>
                  <a:pt x="797872" y="364648"/>
                  <a:pt x="799993" y="357765"/>
                </a:cubicBezTo>
                <a:cubicBezTo>
                  <a:pt x="802113" y="350881"/>
                  <a:pt x="805313" y="344947"/>
                  <a:pt x="809592" y="339961"/>
                </a:cubicBezTo>
                <a:cubicBezTo>
                  <a:pt x="813871" y="334975"/>
                  <a:pt x="819210" y="331106"/>
                  <a:pt x="825610" y="328352"/>
                </a:cubicBezTo>
                <a:cubicBezTo>
                  <a:pt x="832009" y="325599"/>
                  <a:pt x="839488" y="324222"/>
                  <a:pt x="848045" y="324222"/>
                </a:cubicBezTo>
                <a:close/>
                <a:moveTo>
                  <a:pt x="673433" y="324222"/>
                </a:moveTo>
                <a:cubicBezTo>
                  <a:pt x="680130" y="324222"/>
                  <a:pt x="685767" y="325357"/>
                  <a:pt x="690343" y="327627"/>
                </a:cubicBezTo>
                <a:cubicBezTo>
                  <a:pt x="694920" y="329896"/>
                  <a:pt x="698622" y="332929"/>
                  <a:pt x="701450" y="336724"/>
                </a:cubicBezTo>
                <a:cubicBezTo>
                  <a:pt x="704277" y="340519"/>
                  <a:pt x="706305" y="344965"/>
                  <a:pt x="707533" y="350063"/>
                </a:cubicBezTo>
                <a:cubicBezTo>
                  <a:pt x="708761" y="355160"/>
                  <a:pt x="709375" y="361281"/>
                  <a:pt x="709375" y="368424"/>
                </a:cubicBezTo>
                <a:lnTo>
                  <a:pt x="709375" y="429704"/>
                </a:lnTo>
                <a:cubicBezTo>
                  <a:pt x="709375" y="430300"/>
                  <a:pt x="709226" y="430802"/>
                  <a:pt x="708928" y="431211"/>
                </a:cubicBezTo>
                <a:cubicBezTo>
                  <a:pt x="708631" y="431620"/>
                  <a:pt x="708147" y="431974"/>
                  <a:pt x="707477" y="432272"/>
                </a:cubicBezTo>
                <a:cubicBezTo>
                  <a:pt x="706808" y="432569"/>
                  <a:pt x="705877" y="432792"/>
                  <a:pt x="704687" y="432941"/>
                </a:cubicBezTo>
                <a:cubicBezTo>
                  <a:pt x="703496" y="433090"/>
                  <a:pt x="702008" y="433165"/>
                  <a:pt x="700222" y="433165"/>
                </a:cubicBezTo>
                <a:cubicBezTo>
                  <a:pt x="698361" y="433165"/>
                  <a:pt x="696836" y="433090"/>
                  <a:pt x="695645" y="432941"/>
                </a:cubicBezTo>
                <a:cubicBezTo>
                  <a:pt x="694455" y="432792"/>
                  <a:pt x="693525" y="432569"/>
                  <a:pt x="692855" y="432272"/>
                </a:cubicBezTo>
                <a:cubicBezTo>
                  <a:pt x="692185" y="431974"/>
                  <a:pt x="691701" y="431620"/>
                  <a:pt x="691404" y="431211"/>
                </a:cubicBezTo>
                <a:cubicBezTo>
                  <a:pt x="691106" y="430802"/>
                  <a:pt x="690957" y="430300"/>
                  <a:pt x="690957" y="429704"/>
                </a:cubicBezTo>
                <a:lnTo>
                  <a:pt x="690957" y="370880"/>
                </a:lnTo>
                <a:cubicBezTo>
                  <a:pt x="690957" y="365150"/>
                  <a:pt x="690511" y="360536"/>
                  <a:pt x="689618" y="357039"/>
                </a:cubicBezTo>
                <a:cubicBezTo>
                  <a:pt x="688725" y="353542"/>
                  <a:pt x="687423" y="350528"/>
                  <a:pt x="685711" y="347998"/>
                </a:cubicBezTo>
                <a:cubicBezTo>
                  <a:pt x="684000" y="345468"/>
                  <a:pt x="681786" y="343533"/>
                  <a:pt x="679070" y="342193"/>
                </a:cubicBezTo>
                <a:cubicBezTo>
                  <a:pt x="676354" y="340854"/>
                  <a:pt x="673210" y="340184"/>
                  <a:pt x="669638" y="340184"/>
                </a:cubicBezTo>
                <a:cubicBezTo>
                  <a:pt x="665024" y="340184"/>
                  <a:pt x="660410" y="341821"/>
                  <a:pt x="655797" y="345096"/>
                </a:cubicBezTo>
                <a:cubicBezTo>
                  <a:pt x="651183" y="348370"/>
                  <a:pt x="646346" y="353169"/>
                  <a:pt x="641286" y="359495"/>
                </a:cubicBezTo>
                <a:lnTo>
                  <a:pt x="641286" y="429704"/>
                </a:lnTo>
                <a:cubicBezTo>
                  <a:pt x="641286" y="430300"/>
                  <a:pt x="641137" y="430802"/>
                  <a:pt x="640839" y="431211"/>
                </a:cubicBezTo>
                <a:cubicBezTo>
                  <a:pt x="640542" y="431620"/>
                  <a:pt x="640058" y="431974"/>
                  <a:pt x="639388" y="432272"/>
                </a:cubicBezTo>
                <a:cubicBezTo>
                  <a:pt x="638719" y="432569"/>
                  <a:pt x="637789" y="432792"/>
                  <a:pt x="636598" y="432941"/>
                </a:cubicBezTo>
                <a:cubicBezTo>
                  <a:pt x="635407" y="433090"/>
                  <a:pt x="633882" y="433165"/>
                  <a:pt x="632021" y="433165"/>
                </a:cubicBezTo>
                <a:cubicBezTo>
                  <a:pt x="630235" y="433165"/>
                  <a:pt x="628747" y="433090"/>
                  <a:pt x="627557" y="432941"/>
                </a:cubicBezTo>
                <a:cubicBezTo>
                  <a:pt x="626366" y="432792"/>
                  <a:pt x="625417" y="432569"/>
                  <a:pt x="624710" y="432272"/>
                </a:cubicBezTo>
                <a:cubicBezTo>
                  <a:pt x="624003" y="431974"/>
                  <a:pt x="623520" y="431620"/>
                  <a:pt x="623259" y="431211"/>
                </a:cubicBezTo>
                <a:cubicBezTo>
                  <a:pt x="622999" y="430802"/>
                  <a:pt x="622868" y="430300"/>
                  <a:pt x="622868" y="429704"/>
                </a:cubicBezTo>
                <a:lnTo>
                  <a:pt x="622868" y="329245"/>
                </a:lnTo>
                <a:cubicBezTo>
                  <a:pt x="622868" y="328650"/>
                  <a:pt x="622980" y="328148"/>
                  <a:pt x="623204" y="327738"/>
                </a:cubicBezTo>
                <a:cubicBezTo>
                  <a:pt x="623427" y="327329"/>
                  <a:pt x="623873" y="326957"/>
                  <a:pt x="624543" y="326622"/>
                </a:cubicBezTo>
                <a:cubicBezTo>
                  <a:pt x="625213" y="326287"/>
                  <a:pt x="626068" y="326064"/>
                  <a:pt x="627110" y="325953"/>
                </a:cubicBezTo>
                <a:cubicBezTo>
                  <a:pt x="628152" y="325841"/>
                  <a:pt x="629529" y="325785"/>
                  <a:pt x="631240" y="325785"/>
                </a:cubicBezTo>
                <a:cubicBezTo>
                  <a:pt x="632877" y="325785"/>
                  <a:pt x="634235" y="325841"/>
                  <a:pt x="635314" y="325953"/>
                </a:cubicBezTo>
                <a:cubicBezTo>
                  <a:pt x="636393" y="326064"/>
                  <a:pt x="637230" y="326287"/>
                  <a:pt x="637826" y="326622"/>
                </a:cubicBezTo>
                <a:cubicBezTo>
                  <a:pt x="638421" y="326957"/>
                  <a:pt x="638849" y="327329"/>
                  <a:pt x="639109" y="327738"/>
                </a:cubicBezTo>
                <a:cubicBezTo>
                  <a:pt x="639370" y="328148"/>
                  <a:pt x="639500" y="328650"/>
                  <a:pt x="639500" y="329245"/>
                </a:cubicBezTo>
                <a:lnTo>
                  <a:pt x="639500" y="342528"/>
                </a:lnTo>
                <a:cubicBezTo>
                  <a:pt x="645156" y="336203"/>
                  <a:pt x="650792" y="331571"/>
                  <a:pt x="656411" y="328631"/>
                </a:cubicBezTo>
                <a:cubicBezTo>
                  <a:pt x="662029" y="325692"/>
                  <a:pt x="667703" y="324222"/>
                  <a:pt x="673433" y="324222"/>
                </a:cubicBezTo>
                <a:close/>
                <a:moveTo>
                  <a:pt x="4084424" y="298884"/>
                </a:moveTo>
                <a:cubicBezTo>
                  <a:pt x="4086285" y="298884"/>
                  <a:pt x="4087810" y="298959"/>
                  <a:pt x="4089001" y="299108"/>
                </a:cubicBezTo>
                <a:cubicBezTo>
                  <a:pt x="4090191" y="299257"/>
                  <a:pt x="4091122" y="299499"/>
                  <a:pt x="4091791" y="299833"/>
                </a:cubicBezTo>
                <a:cubicBezTo>
                  <a:pt x="4092461" y="300168"/>
                  <a:pt x="4092945" y="300559"/>
                  <a:pt x="4093242" y="301005"/>
                </a:cubicBezTo>
                <a:cubicBezTo>
                  <a:pt x="4093540" y="301452"/>
                  <a:pt x="4093689" y="301935"/>
                  <a:pt x="4093689" y="302456"/>
                </a:cubicBezTo>
                <a:lnTo>
                  <a:pt x="4093689" y="326343"/>
                </a:lnTo>
                <a:lnTo>
                  <a:pt x="4119473" y="326343"/>
                </a:lnTo>
                <a:cubicBezTo>
                  <a:pt x="4120069" y="326343"/>
                  <a:pt x="4120590" y="326473"/>
                  <a:pt x="4121036" y="326734"/>
                </a:cubicBezTo>
                <a:cubicBezTo>
                  <a:pt x="4121483" y="326994"/>
                  <a:pt x="4121873" y="327441"/>
                  <a:pt x="4122208" y="328073"/>
                </a:cubicBezTo>
                <a:cubicBezTo>
                  <a:pt x="4122543" y="328706"/>
                  <a:pt x="4122785" y="329506"/>
                  <a:pt x="4122934" y="330473"/>
                </a:cubicBezTo>
                <a:cubicBezTo>
                  <a:pt x="4123082" y="331441"/>
                  <a:pt x="4123157" y="332631"/>
                  <a:pt x="4123157" y="334045"/>
                </a:cubicBezTo>
                <a:cubicBezTo>
                  <a:pt x="4123157" y="336724"/>
                  <a:pt x="4122822" y="338659"/>
                  <a:pt x="4122152" y="339849"/>
                </a:cubicBezTo>
                <a:cubicBezTo>
                  <a:pt x="4121483" y="341040"/>
                  <a:pt x="4120590" y="341635"/>
                  <a:pt x="4119473" y="341635"/>
                </a:cubicBezTo>
                <a:lnTo>
                  <a:pt x="4093689" y="341635"/>
                </a:lnTo>
                <a:lnTo>
                  <a:pt x="4093689" y="397669"/>
                </a:lnTo>
                <a:cubicBezTo>
                  <a:pt x="4093689" y="404590"/>
                  <a:pt x="4094712" y="409817"/>
                  <a:pt x="4096758" y="413352"/>
                </a:cubicBezTo>
                <a:cubicBezTo>
                  <a:pt x="4098805" y="416887"/>
                  <a:pt x="4102470" y="418654"/>
                  <a:pt x="4107753" y="418654"/>
                </a:cubicBezTo>
                <a:cubicBezTo>
                  <a:pt x="4109465" y="418654"/>
                  <a:pt x="4110990" y="418486"/>
                  <a:pt x="4112330" y="418152"/>
                </a:cubicBezTo>
                <a:cubicBezTo>
                  <a:pt x="4113669" y="417817"/>
                  <a:pt x="4114860" y="417463"/>
                  <a:pt x="4115902" y="417091"/>
                </a:cubicBezTo>
                <a:cubicBezTo>
                  <a:pt x="4116943" y="416719"/>
                  <a:pt x="4117836" y="416366"/>
                  <a:pt x="4118580" y="416031"/>
                </a:cubicBezTo>
                <a:cubicBezTo>
                  <a:pt x="4119325" y="415696"/>
                  <a:pt x="4119994" y="415528"/>
                  <a:pt x="4120590" y="415528"/>
                </a:cubicBezTo>
                <a:cubicBezTo>
                  <a:pt x="4120962" y="415528"/>
                  <a:pt x="4121315" y="415621"/>
                  <a:pt x="4121650" y="415807"/>
                </a:cubicBezTo>
                <a:cubicBezTo>
                  <a:pt x="4121985" y="415994"/>
                  <a:pt x="4122245" y="416347"/>
                  <a:pt x="4122431" y="416868"/>
                </a:cubicBezTo>
                <a:cubicBezTo>
                  <a:pt x="4122617" y="417389"/>
                  <a:pt x="4122785" y="418096"/>
                  <a:pt x="4122934" y="418989"/>
                </a:cubicBezTo>
                <a:cubicBezTo>
                  <a:pt x="4123082" y="419882"/>
                  <a:pt x="4123157" y="420998"/>
                  <a:pt x="4123157" y="422337"/>
                </a:cubicBezTo>
                <a:cubicBezTo>
                  <a:pt x="4123157" y="424495"/>
                  <a:pt x="4123008" y="426207"/>
                  <a:pt x="4122710" y="427472"/>
                </a:cubicBezTo>
                <a:cubicBezTo>
                  <a:pt x="4122413" y="428737"/>
                  <a:pt x="4121966" y="429667"/>
                  <a:pt x="4121371" y="430262"/>
                </a:cubicBezTo>
                <a:cubicBezTo>
                  <a:pt x="4120776" y="430858"/>
                  <a:pt x="4119883" y="431416"/>
                  <a:pt x="4118692" y="431937"/>
                </a:cubicBezTo>
                <a:cubicBezTo>
                  <a:pt x="4117501" y="432458"/>
                  <a:pt x="4116143" y="432886"/>
                  <a:pt x="4114618" y="433220"/>
                </a:cubicBezTo>
                <a:cubicBezTo>
                  <a:pt x="4113092" y="433555"/>
                  <a:pt x="4111474" y="433834"/>
                  <a:pt x="4109762" y="434058"/>
                </a:cubicBezTo>
                <a:cubicBezTo>
                  <a:pt x="4108051" y="434281"/>
                  <a:pt x="4106339" y="434392"/>
                  <a:pt x="4104628" y="434392"/>
                </a:cubicBezTo>
                <a:cubicBezTo>
                  <a:pt x="4099419" y="434392"/>
                  <a:pt x="4094954" y="433704"/>
                  <a:pt x="4091233" y="432327"/>
                </a:cubicBezTo>
                <a:cubicBezTo>
                  <a:pt x="4087513" y="430951"/>
                  <a:pt x="4084462" y="428867"/>
                  <a:pt x="4082080" y="426077"/>
                </a:cubicBezTo>
                <a:cubicBezTo>
                  <a:pt x="4079699" y="423286"/>
                  <a:pt x="4077969" y="419751"/>
                  <a:pt x="4076890" y="415473"/>
                </a:cubicBezTo>
                <a:cubicBezTo>
                  <a:pt x="4075811" y="411194"/>
                  <a:pt x="4075271" y="406152"/>
                  <a:pt x="4075271" y="400348"/>
                </a:cubicBezTo>
                <a:lnTo>
                  <a:pt x="4075271" y="341635"/>
                </a:lnTo>
                <a:lnTo>
                  <a:pt x="4061207" y="341635"/>
                </a:lnTo>
                <a:cubicBezTo>
                  <a:pt x="4060091" y="341635"/>
                  <a:pt x="4059198" y="341040"/>
                  <a:pt x="4058528" y="339849"/>
                </a:cubicBezTo>
                <a:cubicBezTo>
                  <a:pt x="4057859" y="338659"/>
                  <a:pt x="4057524" y="336724"/>
                  <a:pt x="4057524" y="334045"/>
                </a:cubicBezTo>
                <a:cubicBezTo>
                  <a:pt x="4057524" y="332631"/>
                  <a:pt x="4057617" y="331441"/>
                  <a:pt x="4057803" y="330473"/>
                </a:cubicBezTo>
                <a:cubicBezTo>
                  <a:pt x="4057989" y="329506"/>
                  <a:pt x="4058231" y="328706"/>
                  <a:pt x="4058528" y="328073"/>
                </a:cubicBezTo>
                <a:cubicBezTo>
                  <a:pt x="4058826" y="327441"/>
                  <a:pt x="4059217" y="326994"/>
                  <a:pt x="4059700" y="326734"/>
                </a:cubicBezTo>
                <a:cubicBezTo>
                  <a:pt x="4060184" y="326473"/>
                  <a:pt x="4060723" y="326343"/>
                  <a:pt x="4061319" y="326343"/>
                </a:cubicBezTo>
                <a:lnTo>
                  <a:pt x="4075271" y="326343"/>
                </a:lnTo>
                <a:lnTo>
                  <a:pt x="4075271" y="302456"/>
                </a:lnTo>
                <a:cubicBezTo>
                  <a:pt x="4075271" y="301935"/>
                  <a:pt x="4075402" y="301452"/>
                  <a:pt x="4075662" y="301005"/>
                </a:cubicBezTo>
                <a:cubicBezTo>
                  <a:pt x="4075923" y="300559"/>
                  <a:pt x="4076406" y="300168"/>
                  <a:pt x="4077113" y="299833"/>
                </a:cubicBezTo>
                <a:cubicBezTo>
                  <a:pt x="4077820" y="299499"/>
                  <a:pt x="4078769" y="299257"/>
                  <a:pt x="4079960" y="299108"/>
                </a:cubicBezTo>
                <a:cubicBezTo>
                  <a:pt x="4081150" y="298959"/>
                  <a:pt x="4082638" y="298884"/>
                  <a:pt x="4084424" y="298884"/>
                </a:cubicBezTo>
                <a:close/>
                <a:moveTo>
                  <a:pt x="2779499" y="298884"/>
                </a:moveTo>
                <a:cubicBezTo>
                  <a:pt x="2781360" y="298884"/>
                  <a:pt x="2782885" y="298959"/>
                  <a:pt x="2784076" y="299108"/>
                </a:cubicBezTo>
                <a:cubicBezTo>
                  <a:pt x="2785267" y="299257"/>
                  <a:pt x="2786197" y="299499"/>
                  <a:pt x="2786866" y="299833"/>
                </a:cubicBezTo>
                <a:cubicBezTo>
                  <a:pt x="2787536" y="300168"/>
                  <a:pt x="2788020" y="300559"/>
                  <a:pt x="2788317" y="301005"/>
                </a:cubicBezTo>
                <a:cubicBezTo>
                  <a:pt x="2788615" y="301452"/>
                  <a:pt x="2788764" y="301935"/>
                  <a:pt x="2788764" y="302456"/>
                </a:cubicBezTo>
                <a:lnTo>
                  <a:pt x="2788764" y="326343"/>
                </a:lnTo>
                <a:lnTo>
                  <a:pt x="2814548" y="326343"/>
                </a:lnTo>
                <a:cubicBezTo>
                  <a:pt x="2815144" y="326343"/>
                  <a:pt x="2815665" y="326473"/>
                  <a:pt x="2816111" y="326734"/>
                </a:cubicBezTo>
                <a:cubicBezTo>
                  <a:pt x="2816558" y="326994"/>
                  <a:pt x="2816948" y="327441"/>
                  <a:pt x="2817283" y="328073"/>
                </a:cubicBezTo>
                <a:cubicBezTo>
                  <a:pt x="2817618" y="328706"/>
                  <a:pt x="2817860" y="329506"/>
                  <a:pt x="2818009" y="330473"/>
                </a:cubicBezTo>
                <a:cubicBezTo>
                  <a:pt x="2818157" y="331441"/>
                  <a:pt x="2818232" y="332631"/>
                  <a:pt x="2818232" y="334045"/>
                </a:cubicBezTo>
                <a:cubicBezTo>
                  <a:pt x="2818232" y="336724"/>
                  <a:pt x="2817897" y="338659"/>
                  <a:pt x="2817228" y="339849"/>
                </a:cubicBezTo>
                <a:cubicBezTo>
                  <a:pt x="2816558" y="341040"/>
                  <a:pt x="2815665" y="341635"/>
                  <a:pt x="2814548" y="341635"/>
                </a:cubicBezTo>
                <a:lnTo>
                  <a:pt x="2788764" y="341635"/>
                </a:lnTo>
                <a:lnTo>
                  <a:pt x="2788764" y="397669"/>
                </a:lnTo>
                <a:cubicBezTo>
                  <a:pt x="2788764" y="404590"/>
                  <a:pt x="2789787" y="409817"/>
                  <a:pt x="2791833" y="413352"/>
                </a:cubicBezTo>
                <a:cubicBezTo>
                  <a:pt x="2793880" y="416887"/>
                  <a:pt x="2797545" y="418654"/>
                  <a:pt x="2802828" y="418654"/>
                </a:cubicBezTo>
                <a:cubicBezTo>
                  <a:pt x="2804540" y="418654"/>
                  <a:pt x="2806065" y="418486"/>
                  <a:pt x="2807405" y="418152"/>
                </a:cubicBezTo>
                <a:cubicBezTo>
                  <a:pt x="2808744" y="417817"/>
                  <a:pt x="2809935" y="417463"/>
                  <a:pt x="2810977" y="417091"/>
                </a:cubicBezTo>
                <a:cubicBezTo>
                  <a:pt x="2812019" y="416719"/>
                  <a:pt x="2812912" y="416366"/>
                  <a:pt x="2813655" y="416031"/>
                </a:cubicBezTo>
                <a:cubicBezTo>
                  <a:pt x="2814400" y="415696"/>
                  <a:pt x="2815069" y="415528"/>
                  <a:pt x="2815665" y="415528"/>
                </a:cubicBezTo>
                <a:cubicBezTo>
                  <a:pt x="2816037" y="415528"/>
                  <a:pt x="2816390" y="415621"/>
                  <a:pt x="2816725" y="415807"/>
                </a:cubicBezTo>
                <a:cubicBezTo>
                  <a:pt x="2817060" y="415994"/>
                  <a:pt x="2817321" y="416347"/>
                  <a:pt x="2817507" y="416868"/>
                </a:cubicBezTo>
                <a:cubicBezTo>
                  <a:pt x="2817692" y="417389"/>
                  <a:pt x="2817860" y="418096"/>
                  <a:pt x="2818009" y="418989"/>
                </a:cubicBezTo>
                <a:cubicBezTo>
                  <a:pt x="2818157" y="419882"/>
                  <a:pt x="2818232" y="420998"/>
                  <a:pt x="2818232" y="422337"/>
                </a:cubicBezTo>
                <a:cubicBezTo>
                  <a:pt x="2818232" y="424495"/>
                  <a:pt x="2818083" y="426207"/>
                  <a:pt x="2817785" y="427472"/>
                </a:cubicBezTo>
                <a:cubicBezTo>
                  <a:pt x="2817488" y="428737"/>
                  <a:pt x="2817042" y="429667"/>
                  <a:pt x="2816446" y="430262"/>
                </a:cubicBezTo>
                <a:cubicBezTo>
                  <a:pt x="2815851" y="430858"/>
                  <a:pt x="2814958" y="431416"/>
                  <a:pt x="2813767" y="431937"/>
                </a:cubicBezTo>
                <a:cubicBezTo>
                  <a:pt x="2812577" y="432458"/>
                  <a:pt x="2811218" y="432886"/>
                  <a:pt x="2809693" y="433220"/>
                </a:cubicBezTo>
                <a:cubicBezTo>
                  <a:pt x="2808168" y="433555"/>
                  <a:pt x="2806549" y="433834"/>
                  <a:pt x="2804837" y="434058"/>
                </a:cubicBezTo>
                <a:cubicBezTo>
                  <a:pt x="2803126" y="434281"/>
                  <a:pt x="2801414" y="434392"/>
                  <a:pt x="2799703" y="434392"/>
                </a:cubicBezTo>
                <a:cubicBezTo>
                  <a:pt x="2794494" y="434392"/>
                  <a:pt x="2790029" y="433704"/>
                  <a:pt x="2786308" y="432327"/>
                </a:cubicBezTo>
                <a:cubicBezTo>
                  <a:pt x="2782588" y="430951"/>
                  <a:pt x="2779537" y="428867"/>
                  <a:pt x="2777156" y="426077"/>
                </a:cubicBezTo>
                <a:cubicBezTo>
                  <a:pt x="2774774" y="423286"/>
                  <a:pt x="2773044" y="419751"/>
                  <a:pt x="2771965" y="415473"/>
                </a:cubicBezTo>
                <a:cubicBezTo>
                  <a:pt x="2770886" y="411194"/>
                  <a:pt x="2770346" y="406152"/>
                  <a:pt x="2770346" y="400348"/>
                </a:cubicBezTo>
                <a:lnTo>
                  <a:pt x="2770346" y="341635"/>
                </a:lnTo>
                <a:lnTo>
                  <a:pt x="2756282" y="341635"/>
                </a:lnTo>
                <a:cubicBezTo>
                  <a:pt x="2755166" y="341635"/>
                  <a:pt x="2754273" y="341040"/>
                  <a:pt x="2753604" y="339849"/>
                </a:cubicBezTo>
                <a:cubicBezTo>
                  <a:pt x="2752934" y="338659"/>
                  <a:pt x="2752599" y="336724"/>
                  <a:pt x="2752599" y="334045"/>
                </a:cubicBezTo>
                <a:cubicBezTo>
                  <a:pt x="2752599" y="332631"/>
                  <a:pt x="2752692" y="331441"/>
                  <a:pt x="2752878" y="330473"/>
                </a:cubicBezTo>
                <a:cubicBezTo>
                  <a:pt x="2753064" y="329506"/>
                  <a:pt x="2753306" y="328706"/>
                  <a:pt x="2753604" y="328073"/>
                </a:cubicBezTo>
                <a:cubicBezTo>
                  <a:pt x="2753901" y="327441"/>
                  <a:pt x="2754292" y="326994"/>
                  <a:pt x="2754776" y="326734"/>
                </a:cubicBezTo>
                <a:cubicBezTo>
                  <a:pt x="2755259" y="326473"/>
                  <a:pt x="2755798" y="326343"/>
                  <a:pt x="2756394" y="326343"/>
                </a:cubicBezTo>
                <a:lnTo>
                  <a:pt x="2770346" y="326343"/>
                </a:lnTo>
                <a:lnTo>
                  <a:pt x="2770346" y="302456"/>
                </a:lnTo>
                <a:cubicBezTo>
                  <a:pt x="2770346" y="301935"/>
                  <a:pt x="2770477" y="301452"/>
                  <a:pt x="2770737" y="301005"/>
                </a:cubicBezTo>
                <a:cubicBezTo>
                  <a:pt x="2770998" y="300559"/>
                  <a:pt x="2771481" y="300168"/>
                  <a:pt x="2772188" y="299833"/>
                </a:cubicBezTo>
                <a:cubicBezTo>
                  <a:pt x="2772895" y="299499"/>
                  <a:pt x="2773844" y="299257"/>
                  <a:pt x="2775035" y="299108"/>
                </a:cubicBezTo>
                <a:cubicBezTo>
                  <a:pt x="2776225" y="298959"/>
                  <a:pt x="2777713" y="298884"/>
                  <a:pt x="2779499" y="298884"/>
                </a:cubicBezTo>
                <a:close/>
                <a:moveTo>
                  <a:pt x="1312650" y="298884"/>
                </a:moveTo>
                <a:cubicBezTo>
                  <a:pt x="1314510" y="298884"/>
                  <a:pt x="1316035" y="298959"/>
                  <a:pt x="1317226" y="299108"/>
                </a:cubicBezTo>
                <a:cubicBezTo>
                  <a:pt x="1318417" y="299257"/>
                  <a:pt x="1319347" y="299499"/>
                  <a:pt x="1320017" y="299833"/>
                </a:cubicBezTo>
                <a:cubicBezTo>
                  <a:pt x="1320686" y="300168"/>
                  <a:pt x="1321170" y="300559"/>
                  <a:pt x="1321468" y="301005"/>
                </a:cubicBezTo>
                <a:cubicBezTo>
                  <a:pt x="1321765" y="301452"/>
                  <a:pt x="1321914" y="301935"/>
                  <a:pt x="1321914" y="302456"/>
                </a:cubicBezTo>
                <a:lnTo>
                  <a:pt x="1321914" y="326343"/>
                </a:lnTo>
                <a:lnTo>
                  <a:pt x="1347699" y="326343"/>
                </a:lnTo>
                <a:cubicBezTo>
                  <a:pt x="1348294" y="326343"/>
                  <a:pt x="1348815" y="326473"/>
                  <a:pt x="1349261" y="326734"/>
                </a:cubicBezTo>
                <a:cubicBezTo>
                  <a:pt x="1349708" y="326994"/>
                  <a:pt x="1350098" y="327441"/>
                  <a:pt x="1350433" y="328073"/>
                </a:cubicBezTo>
                <a:cubicBezTo>
                  <a:pt x="1350768" y="328706"/>
                  <a:pt x="1351010" y="329506"/>
                  <a:pt x="1351159" y="330473"/>
                </a:cubicBezTo>
                <a:cubicBezTo>
                  <a:pt x="1351308" y="331441"/>
                  <a:pt x="1351382" y="332631"/>
                  <a:pt x="1351382" y="334045"/>
                </a:cubicBezTo>
                <a:cubicBezTo>
                  <a:pt x="1351382" y="336724"/>
                  <a:pt x="1351047" y="338659"/>
                  <a:pt x="1350377" y="339849"/>
                </a:cubicBezTo>
                <a:cubicBezTo>
                  <a:pt x="1349708" y="341040"/>
                  <a:pt x="1348815" y="341635"/>
                  <a:pt x="1347699" y="341635"/>
                </a:cubicBezTo>
                <a:lnTo>
                  <a:pt x="1321914" y="341635"/>
                </a:lnTo>
                <a:lnTo>
                  <a:pt x="1321914" y="397669"/>
                </a:lnTo>
                <a:cubicBezTo>
                  <a:pt x="1321914" y="404590"/>
                  <a:pt x="1322937" y="409817"/>
                  <a:pt x="1324984" y="413352"/>
                </a:cubicBezTo>
                <a:cubicBezTo>
                  <a:pt x="1327030" y="416887"/>
                  <a:pt x="1330695" y="418654"/>
                  <a:pt x="1335978" y="418654"/>
                </a:cubicBezTo>
                <a:cubicBezTo>
                  <a:pt x="1337690" y="418654"/>
                  <a:pt x="1339215" y="418486"/>
                  <a:pt x="1340555" y="418152"/>
                </a:cubicBezTo>
                <a:cubicBezTo>
                  <a:pt x="1341894" y="417817"/>
                  <a:pt x="1343085" y="417463"/>
                  <a:pt x="1344127" y="417091"/>
                </a:cubicBezTo>
                <a:cubicBezTo>
                  <a:pt x="1345168" y="416719"/>
                  <a:pt x="1346061" y="416366"/>
                  <a:pt x="1346805" y="416031"/>
                </a:cubicBezTo>
                <a:cubicBezTo>
                  <a:pt x="1347550" y="415696"/>
                  <a:pt x="1348219" y="415528"/>
                  <a:pt x="1348815" y="415528"/>
                </a:cubicBezTo>
                <a:cubicBezTo>
                  <a:pt x="1349187" y="415528"/>
                  <a:pt x="1349540" y="415621"/>
                  <a:pt x="1349875" y="415807"/>
                </a:cubicBezTo>
                <a:cubicBezTo>
                  <a:pt x="1350210" y="415994"/>
                  <a:pt x="1350470" y="416347"/>
                  <a:pt x="1350656" y="416868"/>
                </a:cubicBezTo>
                <a:cubicBezTo>
                  <a:pt x="1350842" y="417389"/>
                  <a:pt x="1351010" y="418096"/>
                  <a:pt x="1351159" y="418989"/>
                </a:cubicBezTo>
                <a:cubicBezTo>
                  <a:pt x="1351308" y="419882"/>
                  <a:pt x="1351382" y="420998"/>
                  <a:pt x="1351382" y="422337"/>
                </a:cubicBezTo>
                <a:cubicBezTo>
                  <a:pt x="1351382" y="424495"/>
                  <a:pt x="1351233" y="426207"/>
                  <a:pt x="1350935" y="427472"/>
                </a:cubicBezTo>
                <a:cubicBezTo>
                  <a:pt x="1350638" y="428737"/>
                  <a:pt x="1350191" y="429667"/>
                  <a:pt x="1349596" y="430262"/>
                </a:cubicBezTo>
                <a:cubicBezTo>
                  <a:pt x="1349001" y="430858"/>
                  <a:pt x="1348108" y="431416"/>
                  <a:pt x="1346917" y="431937"/>
                </a:cubicBezTo>
                <a:cubicBezTo>
                  <a:pt x="1345726" y="432458"/>
                  <a:pt x="1344368" y="432886"/>
                  <a:pt x="1342843" y="433220"/>
                </a:cubicBezTo>
                <a:cubicBezTo>
                  <a:pt x="1341317" y="433555"/>
                  <a:pt x="1339699" y="433834"/>
                  <a:pt x="1337988" y="434058"/>
                </a:cubicBezTo>
                <a:cubicBezTo>
                  <a:pt x="1336276" y="434281"/>
                  <a:pt x="1334564" y="434392"/>
                  <a:pt x="1332853" y="434392"/>
                </a:cubicBezTo>
                <a:cubicBezTo>
                  <a:pt x="1327644" y="434392"/>
                  <a:pt x="1323179" y="433704"/>
                  <a:pt x="1319458" y="432327"/>
                </a:cubicBezTo>
                <a:cubicBezTo>
                  <a:pt x="1315738" y="430951"/>
                  <a:pt x="1312687" y="428867"/>
                  <a:pt x="1310305" y="426077"/>
                </a:cubicBezTo>
                <a:cubicBezTo>
                  <a:pt x="1307924" y="423286"/>
                  <a:pt x="1306194" y="419751"/>
                  <a:pt x="1305115" y="415473"/>
                </a:cubicBezTo>
                <a:cubicBezTo>
                  <a:pt x="1304036" y="411194"/>
                  <a:pt x="1303497" y="406152"/>
                  <a:pt x="1303497" y="400348"/>
                </a:cubicBezTo>
                <a:lnTo>
                  <a:pt x="1303497" y="341635"/>
                </a:lnTo>
                <a:lnTo>
                  <a:pt x="1289432" y="341635"/>
                </a:lnTo>
                <a:cubicBezTo>
                  <a:pt x="1288316" y="341635"/>
                  <a:pt x="1287423" y="341040"/>
                  <a:pt x="1286753" y="339849"/>
                </a:cubicBezTo>
                <a:cubicBezTo>
                  <a:pt x="1286084" y="338659"/>
                  <a:pt x="1285749" y="336724"/>
                  <a:pt x="1285749" y="334045"/>
                </a:cubicBezTo>
                <a:cubicBezTo>
                  <a:pt x="1285749" y="332631"/>
                  <a:pt x="1285842" y="331441"/>
                  <a:pt x="1286028" y="330473"/>
                </a:cubicBezTo>
                <a:cubicBezTo>
                  <a:pt x="1286214" y="329506"/>
                  <a:pt x="1286456" y="328706"/>
                  <a:pt x="1286753" y="328073"/>
                </a:cubicBezTo>
                <a:cubicBezTo>
                  <a:pt x="1287051" y="327441"/>
                  <a:pt x="1287442" y="326994"/>
                  <a:pt x="1287925" y="326734"/>
                </a:cubicBezTo>
                <a:cubicBezTo>
                  <a:pt x="1288409" y="326473"/>
                  <a:pt x="1288949" y="326343"/>
                  <a:pt x="1289544" y="326343"/>
                </a:cubicBezTo>
                <a:lnTo>
                  <a:pt x="1303497" y="326343"/>
                </a:lnTo>
                <a:lnTo>
                  <a:pt x="1303497" y="302456"/>
                </a:lnTo>
                <a:cubicBezTo>
                  <a:pt x="1303497" y="301935"/>
                  <a:pt x="1303627" y="301452"/>
                  <a:pt x="1303887" y="301005"/>
                </a:cubicBezTo>
                <a:cubicBezTo>
                  <a:pt x="1304148" y="300559"/>
                  <a:pt x="1304631" y="300168"/>
                  <a:pt x="1305338" y="299833"/>
                </a:cubicBezTo>
                <a:cubicBezTo>
                  <a:pt x="1306045" y="299499"/>
                  <a:pt x="1306994" y="299257"/>
                  <a:pt x="1308185" y="299108"/>
                </a:cubicBezTo>
                <a:cubicBezTo>
                  <a:pt x="1309375" y="298959"/>
                  <a:pt x="1310863" y="298884"/>
                  <a:pt x="1312650" y="298884"/>
                </a:cubicBezTo>
                <a:close/>
                <a:moveTo>
                  <a:pt x="577439" y="287387"/>
                </a:moveTo>
                <a:cubicBezTo>
                  <a:pt x="579299" y="287387"/>
                  <a:pt x="580843" y="287481"/>
                  <a:pt x="582071" y="287667"/>
                </a:cubicBezTo>
                <a:cubicBezTo>
                  <a:pt x="583299" y="287853"/>
                  <a:pt x="584285" y="288076"/>
                  <a:pt x="585029" y="288336"/>
                </a:cubicBezTo>
                <a:cubicBezTo>
                  <a:pt x="585773" y="288597"/>
                  <a:pt x="586294" y="288950"/>
                  <a:pt x="586592" y="289397"/>
                </a:cubicBezTo>
                <a:cubicBezTo>
                  <a:pt x="586889" y="289843"/>
                  <a:pt x="587038" y="290364"/>
                  <a:pt x="587038" y="290959"/>
                </a:cubicBezTo>
                <a:lnTo>
                  <a:pt x="587038" y="429593"/>
                </a:lnTo>
                <a:cubicBezTo>
                  <a:pt x="587038" y="430188"/>
                  <a:pt x="586889" y="430709"/>
                  <a:pt x="586592" y="431155"/>
                </a:cubicBezTo>
                <a:cubicBezTo>
                  <a:pt x="586294" y="431602"/>
                  <a:pt x="585773" y="431955"/>
                  <a:pt x="585029" y="432216"/>
                </a:cubicBezTo>
                <a:cubicBezTo>
                  <a:pt x="584285" y="432476"/>
                  <a:pt x="583299" y="432699"/>
                  <a:pt x="582071" y="432886"/>
                </a:cubicBezTo>
                <a:cubicBezTo>
                  <a:pt x="580843" y="433072"/>
                  <a:pt x="579299" y="433165"/>
                  <a:pt x="577439" y="433165"/>
                </a:cubicBezTo>
                <a:cubicBezTo>
                  <a:pt x="575653" y="433165"/>
                  <a:pt x="574127" y="433072"/>
                  <a:pt x="572862" y="432886"/>
                </a:cubicBezTo>
                <a:cubicBezTo>
                  <a:pt x="571597" y="432699"/>
                  <a:pt x="570593" y="432476"/>
                  <a:pt x="569848" y="432216"/>
                </a:cubicBezTo>
                <a:cubicBezTo>
                  <a:pt x="569104" y="431955"/>
                  <a:pt x="568583" y="431602"/>
                  <a:pt x="568286" y="431155"/>
                </a:cubicBezTo>
                <a:cubicBezTo>
                  <a:pt x="567988" y="430709"/>
                  <a:pt x="567839" y="430188"/>
                  <a:pt x="567839" y="429593"/>
                </a:cubicBezTo>
                <a:lnTo>
                  <a:pt x="567839" y="290959"/>
                </a:lnTo>
                <a:cubicBezTo>
                  <a:pt x="567839" y="290364"/>
                  <a:pt x="568007" y="289843"/>
                  <a:pt x="568342" y="289397"/>
                </a:cubicBezTo>
                <a:cubicBezTo>
                  <a:pt x="568676" y="288950"/>
                  <a:pt x="569235" y="288597"/>
                  <a:pt x="570016" y="288336"/>
                </a:cubicBezTo>
                <a:cubicBezTo>
                  <a:pt x="570797" y="288076"/>
                  <a:pt x="571802" y="287853"/>
                  <a:pt x="573030" y="287667"/>
                </a:cubicBezTo>
                <a:cubicBezTo>
                  <a:pt x="574258" y="287481"/>
                  <a:pt x="575727" y="287387"/>
                  <a:pt x="577439" y="287387"/>
                </a:cubicBezTo>
                <a:close/>
                <a:moveTo>
                  <a:pt x="1727508" y="284374"/>
                </a:moveTo>
                <a:cubicBezTo>
                  <a:pt x="1731824" y="284374"/>
                  <a:pt x="1734782" y="285136"/>
                  <a:pt x="1736382" y="286662"/>
                </a:cubicBezTo>
                <a:cubicBezTo>
                  <a:pt x="1737982" y="288188"/>
                  <a:pt x="1738782" y="291071"/>
                  <a:pt x="1738782" y="295313"/>
                </a:cubicBezTo>
                <a:cubicBezTo>
                  <a:pt x="1738782" y="299629"/>
                  <a:pt x="1737963" y="302568"/>
                  <a:pt x="1736326" y="304131"/>
                </a:cubicBezTo>
                <a:cubicBezTo>
                  <a:pt x="1734689" y="305693"/>
                  <a:pt x="1731675" y="306475"/>
                  <a:pt x="1727285" y="306475"/>
                </a:cubicBezTo>
                <a:cubicBezTo>
                  <a:pt x="1722969" y="306475"/>
                  <a:pt x="1720011" y="305712"/>
                  <a:pt x="1718411" y="304187"/>
                </a:cubicBezTo>
                <a:cubicBezTo>
                  <a:pt x="1716811" y="302661"/>
                  <a:pt x="1716011" y="299777"/>
                  <a:pt x="1716011" y="295536"/>
                </a:cubicBezTo>
                <a:cubicBezTo>
                  <a:pt x="1716011" y="291220"/>
                  <a:pt x="1716829" y="288280"/>
                  <a:pt x="1718467" y="286718"/>
                </a:cubicBezTo>
                <a:cubicBezTo>
                  <a:pt x="1720104" y="285155"/>
                  <a:pt x="1723118" y="284374"/>
                  <a:pt x="1727508" y="284374"/>
                </a:cubicBezTo>
                <a:close/>
                <a:moveTo>
                  <a:pt x="1384608" y="284374"/>
                </a:moveTo>
                <a:cubicBezTo>
                  <a:pt x="1388924" y="284374"/>
                  <a:pt x="1391882" y="285136"/>
                  <a:pt x="1393482" y="286662"/>
                </a:cubicBezTo>
                <a:cubicBezTo>
                  <a:pt x="1395082" y="288188"/>
                  <a:pt x="1395882" y="291071"/>
                  <a:pt x="1395882" y="295313"/>
                </a:cubicBezTo>
                <a:cubicBezTo>
                  <a:pt x="1395882" y="299629"/>
                  <a:pt x="1395063" y="302568"/>
                  <a:pt x="1393426" y="304131"/>
                </a:cubicBezTo>
                <a:cubicBezTo>
                  <a:pt x="1391789" y="305693"/>
                  <a:pt x="1388775" y="306475"/>
                  <a:pt x="1384385" y="306475"/>
                </a:cubicBezTo>
                <a:cubicBezTo>
                  <a:pt x="1380069" y="306475"/>
                  <a:pt x="1377111" y="305712"/>
                  <a:pt x="1375511" y="304187"/>
                </a:cubicBezTo>
                <a:cubicBezTo>
                  <a:pt x="1373911" y="302661"/>
                  <a:pt x="1373111" y="299777"/>
                  <a:pt x="1373111" y="295536"/>
                </a:cubicBezTo>
                <a:cubicBezTo>
                  <a:pt x="1373111" y="291220"/>
                  <a:pt x="1373930" y="288280"/>
                  <a:pt x="1375567" y="286718"/>
                </a:cubicBezTo>
                <a:cubicBezTo>
                  <a:pt x="1377204" y="285155"/>
                  <a:pt x="1380217" y="284374"/>
                  <a:pt x="1384608" y="284374"/>
                </a:cubicBezTo>
                <a:close/>
                <a:moveTo>
                  <a:pt x="3870521" y="277007"/>
                </a:moveTo>
                <a:cubicBezTo>
                  <a:pt x="3872381" y="277007"/>
                  <a:pt x="3873907" y="277081"/>
                  <a:pt x="3875098" y="277230"/>
                </a:cubicBezTo>
                <a:cubicBezTo>
                  <a:pt x="3876288" y="277379"/>
                  <a:pt x="3877218" y="277602"/>
                  <a:pt x="3877888" y="277900"/>
                </a:cubicBezTo>
                <a:cubicBezTo>
                  <a:pt x="3878558" y="278197"/>
                  <a:pt x="3879042" y="278570"/>
                  <a:pt x="3879339" y="279016"/>
                </a:cubicBezTo>
                <a:cubicBezTo>
                  <a:pt x="3879637" y="279463"/>
                  <a:pt x="3879786" y="279983"/>
                  <a:pt x="3879786" y="280579"/>
                </a:cubicBezTo>
                <a:lnTo>
                  <a:pt x="3879786" y="371438"/>
                </a:lnTo>
                <a:lnTo>
                  <a:pt x="3917737" y="329692"/>
                </a:lnTo>
                <a:cubicBezTo>
                  <a:pt x="3918332" y="328948"/>
                  <a:pt x="3918965" y="328334"/>
                  <a:pt x="3919634" y="327850"/>
                </a:cubicBezTo>
                <a:cubicBezTo>
                  <a:pt x="3920304" y="327366"/>
                  <a:pt x="3921104" y="326957"/>
                  <a:pt x="3922034" y="326622"/>
                </a:cubicBezTo>
                <a:cubicBezTo>
                  <a:pt x="3922964" y="326287"/>
                  <a:pt x="3924062" y="326064"/>
                  <a:pt x="3925327" y="325953"/>
                </a:cubicBezTo>
                <a:cubicBezTo>
                  <a:pt x="3926592" y="325841"/>
                  <a:pt x="3928118" y="325785"/>
                  <a:pt x="3929904" y="325785"/>
                </a:cubicBezTo>
                <a:cubicBezTo>
                  <a:pt x="3931764" y="325785"/>
                  <a:pt x="3933327" y="325841"/>
                  <a:pt x="3934592" y="325953"/>
                </a:cubicBezTo>
                <a:cubicBezTo>
                  <a:pt x="3935857" y="326064"/>
                  <a:pt x="3936880" y="326250"/>
                  <a:pt x="3937661" y="326511"/>
                </a:cubicBezTo>
                <a:cubicBezTo>
                  <a:pt x="3938443" y="326771"/>
                  <a:pt x="3939001" y="327106"/>
                  <a:pt x="3939336" y="327515"/>
                </a:cubicBezTo>
                <a:cubicBezTo>
                  <a:pt x="3939670" y="327924"/>
                  <a:pt x="3939838" y="328464"/>
                  <a:pt x="3939838" y="329134"/>
                </a:cubicBezTo>
                <a:cubicBezTo>
                  <a:pt x="3939838" y="330027"/>
                  <a:pt x="3939596" y="330920"/>
                  <a:pt x="3939112" y="331813"/>
                </a:cubicBezTo>
                <a:cubicBezTo>
                  <a:pt x="3938629" y="332706"/>
                  <a:pt x="3937829" y="333747"/>
                  <a:pt x="3936712" y="334938"/>
                </a:cubicBezTo>
                <a:lnTo>
                  <a:pt x="3900324" y="371326"/>
                </a:lnTo>
                <a:lnTo>
                  <a:pt x="3941177" y="424347"/>
                </a:lnTo>
                <a:cubicBezTo>
                  <a:pt x="3942145" y="425612"/>
                  <a:pt x="3942833" y="426635"/>
                  <a:pt x="3943242" y="427416"/>
                </a:cubicBezTo>
                <a:cubicBezTo>
                  <a:pt x="3943652" y="428197"/>
                  <a:pt x="3943856" y="428923"/>
                  <a:pt x="3943856" y="429593"/>
                </a:cubicBezTo>
                <a:cubicBezTo>
                  <a:pt x="3943856" y="430188"/>
                  <a:pt x="3943707" y="430709"/>
                  <a:pt x="3943410" y="431155"/>
                </a:cubicBezTo>
                <a:cubicBezTo>
                  <a:pt x="3943112" y="431602"/>
                  <a:pt x="3942610" y="431974"/>
                  <a:pt x="3941903" y="432272"/>
                </a:cubicBezTo>
                <a:cubicBezTo>
                  <a:pt x="3941196" y="432569"/>
                  <a:pt x="3940210" y="432792"/>
                  <a:pt x="3938945" y="432941"/>
                </a:cubicBezTo>
                <a:cubicBezTo>
                  <a:pt x="3937680" y="433090"/>
                  <a:pt x="3936080" y="433165"/>
                  <a:pt x="3934145" y="433165"/>
                </a:cubicBezTo>
                <a:cubicBezTo>
                  <a:pt x="3932136" y="433165"/>
                  <a:pt x="3930480" y="433109"/>
                  <a:pt x="3929178" y="432997"/>
                </a:cubicBezTo>
                <a:cubicBezTo>
                  <a:pt x="3927876" y="432886"/>
                  <a:pt x="3926778" y="432699"/>
                  <a:pt x="3925885" y="432439"/>
                </a:cubicBezTo>
                <a:cubicBezTo>
                  <a:pt x="3924992" y="432179"/>
                  <a:pt x="3924267" y="431807"/>
                  <a:pt x="3923709" y="431323"/>
                </a:cubicBezTo>
                <a:cubicBezTo>
                  <a:pt x="3923150" y="430839"/>
                  <a:pt x="3922648" y="430262"/>
                  <a:pt x="3922202" y="429593"/>
                </a:cubicBezTo>
                <a:lnTo>
                  <a:pt x="3879786" y="374005"/>
                </a:lnTo>
                <a:lnTo>
                  <a:pt x="3879786" y="429704"/>
                </a:lnTo>
                <a:cubicBezTo>
                  <a:pt x="3879786" y="430300"/>
                  <a:pt x="3879637" y="430802"/>
                  <a:pt x="3879339" y="431211"/>
                </a:cubicBezTo>
                <a:cubicBezTo>
                  <a:pt x="3879042" y="431620"/>
                  <a:pt x="3878558" y="431974"/>
                  <a:pt x="3877888" y="432272"/>
                </a:cubicBezTo>
                <a:cubicBezTo>
                  <a:pt x="3877218" y="432569"/>
                  <a:pt x="3876288" y="432792"/>
                  <a:pt x="3875098" y="432941"/>
                </a:cubicBezTo>
                <a:cubicBezTo>
                  <a:pt x="3873907" y="433090"/>
                  <a:pt x="3872381" y="433165"/>
                  <a:pt x="3870521" y="433165"/>
                </a:cubicBezTo>
                <a:cubicBezTo>
                  <a:pt x="3868735" y="433165"/>
                  <a:pt x="3867247" y="433090"/>
                  <a:pt x="3866056" y="432941"/>
                </a:cubicBezTo>
                <a:cubicBezTo>
                  <a:pt x="3864866" y="432792"/>
                  <a:pt x="3863917" y="432569"/>
                  <a:pt x="3863210" y="432272"/>
                </a:cubicBezTo>
                <a:cubicBezTo>
                  <a:pt x="3862503" y="431974"/>
                  <a:pt x="3862019" y="431620"/>
                  <a:pt x="3861759" y="431211"/>
                </a:cubicBezTo>
                <a:cubicBezTo>
                  <a:pt x="3861498" y="430802"/>
                  <a:pt x="3861368" y="430300"/>
                  <a:pt x="3861368" y="429704"/>
                </a:cubicBezTo>
                <a:lnTo>
                  <a:pt x="3861368" y="280579"/>
                </a:lnTo>
                <a:cubicBezTo>
                  <a:pt x="3861368" y="279983"/>
                  <a:pt x="3861498" y="279463"/>
                  <a:pt x="3861759" y="279016"/>
                </a:cubicBezTo>
                <a:cubicBezTo>
                  <a:pt x="3862019" y="278570"/>
                  <a:pt x="3862503" y="278197"/>
                  <a:pt x="3863210" y="277900"/>
                </a:cubicBezTo>
                <a:cubicBezTo>
                  <a:pt x="3863917" y="277602"/>
                  <a:pt x="3864866" y="277379"/>
                  <a:pt x="3866056" y="277230"/>
                </a:cubicBezTo>
                <a:cubicBezTo>
                  <a:pt x="3867247" y="277081"/>
                  <a:pt x="3868735" y="277007"/>
                  <a:pt x="3870521" y="277007"/>
                </a:cubicBezTo>
                <a:close/>
                <a:moveTo>
                  <a:pt x="3412763" y="276226"/>
                </a:moveTo>
                <a:cubicBezTo>
                  <a:pt x="3415368" y="276226"/>
                  <a:pt x="3417898" y="276467"/>
                  <a:pt x="3420353" y="276951"/>
                </a:cubicBezTo>
                <a:cubicBezTo>
                  <a:pt x="3422809" y="277435"/>
                  <a:pt x="3424706" y="277956"/>
                  <a:pt x="3426046" y="278514"/>
                </a:cubicBezTo>
                <a:cubicBezTo>
                  <a:pt x="3427385" y="279072"/>
                  <a:pt x="3428278" y="279574"/>
                  <a:pt x="3428725" y="280021"/>
                </a:cubicBezTo>
                <a:cubicBezTo>
                  <a:pt x="3429171" y="280467"/>
                  <a:pt x="3429543" y="281044"/>
                  <a:pt x="3429841" y="281751"/>
                </a:cubicBezTo>
                <a:cubicBezTo>
                  <a:pt x="3430139" y="282458"/>
                  <a:pt x="3430343" y="283313"/>
                  <a:pt x="3430455" y="284318"/>
                </a:cubicBezTo>
                <a:cubicBezTo>
                  <a:pt x="3430567" y="285323"/>
                  <a:pt x="3430622" y="286532"/>
                  <a:pt x="3430622" y="287946"/>
                </a:cubicBezTo>
                <a:cubicBezTo>
                  <a:pt x="3430622" y="289359"/>
                  <a:pt x="3430548" y="290494"/>
                  <a:pt x="3430399" y="291350"/>
                </a:cubicBezTo>
                <a:cubicBezTo>
                  <a:pt x="3430250" y="292206"/>
                  <a:pt x="3430083" y="292894"/>
                  <a:pt x="3429897" y="293415"/>
                </a:cubicBezTo>
                <a:cubicBezTo>
                  <a:pt x="3429711" y="293936"/>
                  <a:pt x="3429469" y="294289"/>
                  <a:pt x="3429171" y="294476"/>
                </a:cubicBezTo>
                <a:cubicBezTo>
                  <a:pt x="3428874" y="294661"/>
                  <a:pt x="3428502" y="294754"/>
                  <a:pt x="3428055" y="294754"/>
                </a:cubicBezTo>
                <a:cubicBezTo>
                  <a:pt x="3427534" y="294754"/>
                  <a:pt x="3426883" y="294587"/>
                  <a:pt x="3426102" y="294252"/>
                </a:cubicBezTo>
                <a:cubicBezTo>
                  <a:pt x="3425320" y="293917"/>
                  <a:pt x="3424372" y="293545"/>
                  <a:pt x="3423255" y="293136"/>
                </a:cubicBezTo>
                <a:cubicBezTo>
                  <a:pt x="3422139" y="292727"/>
                  <a:pt x="3420818" y="292355"/>
                  <a:pt x="3419293" y="292020"/>
                </a:cubicBezTo>
                <a:cubicBezTo>
                  <a:pt x="3417767" y="291685"/>
                  <a:pt x="3416000" y="291517"/>
                  <a:pt x="3413991" y="291517"/>
                </a:cubicBezTo>
                <a:cubicBezTo>
                  <a:pt x="3411238" y="291517"/>
                  <a:pt x="3408894" y="291964"/>
                  <a:pt x="3406959" y="292857"/>
                </a:cubicBezTo>
                <a:cubicBezTo>
                  <a:pt x="3405024" y="293750"/>
                  <a:pt x="3403461" y="295145"/>
                  <a:pt x="3402271" y="297043"/>
                </a:cubicBezTo>
                <a:cubicBezTo>
                  <a:pt x="3401080" y="298940"/>
                  <a:pt x="3400224" y="301396"/>
                  <a:pt x="3399703" y="304410"/>
                </a:cubicBezTo>
                <a:cubicBezTo>
                  <a:pt x="3399182" y="307423"/>
                  <a:pt x="3398922" y="311088"/>
                  <a:pt x="3398922" y="315404"/>
                </a:cubicBezTo>
                <a:lnTo>
                  <a:pt x="3398922" y="326343"/>
                </a:lnTo>
                <a:lnTo>
                  <a:pt x="3421358" y="326343"/>
                </a:lnTo>
                <a:cubicBezTo>
                  <a:pt x="3421953" y="326343"/>
                  <a:pt x="3422455" y="326473"/>
                  <a:pt x="3422865" y="326734"/>
                </a:cubicBezTo>
                <a:cubicBezTo>
                  <a:pt x="3423274" y="326994"/>
                  <a:pt x="3423646" y="327441"/>
                  <a:pt x="3423981" y="328073"/>
                </a:cubicBezTo>
                <a:cubicBezTo>
                  <a:pt x="3424316" y="328706"/>
                  <a:pt x="3424576" y="329506"/>
                  <a:pt x="3424762" y="330473"/>
                </a:cubicBezTo>
                <a:cubicBezTo>
                  <a:pt x="3424948" y="331441"/>
                  <a:pt x="3425041" y="332631"/>
                  <a:pt x="3425041" y="334045"/>
                </a:cubicBezTo>
                <a:cubicBezTo>
                  <a:pt x="3425041" y="336724"/>
                  <a:pt x="3424706" y="338659"/>
                  <a:pt x="3424037" y="339849"/>
                </a:cubicBezTo>
                <a:cubicBezTo>
                  <a:pt x="3423367" y="341040"/>
                  <a:pt x="3422474" y="341635"/>
                  <a:pt x="3421358" y="341635"/>
                </a:cubicBezTo>
                <a:lnTo>
                  <a:pt x="3398922" y="341635"/>
                </a:lnTo>
                <a:lnTo>
                  <a:pt x="3398922" y="429704"/>
                </a:lnTo>
                <a:cubicBezTo>
                  <a:pt x="3398922" y="430300"/>
                  <a:pt x="3398773" y="430802"/>
                  <a:pt x="3398476" y="431211"/>
                </a:cubicBezTo>
                <a:cubicBezTo>
                  <a:pt x="3398178" y="431620"/>
                  <a:pt x="3397676" y="431974"/>
                  <a:pt x="3396969" y="432272"/>
                </a:cubicBezTo>
                <a:cubicBezTo>
                  <a:pt x="3396262" y="432569"/>
                  <a:pt x="3395313" y="432792"/>
                  <a:pt x="3394122" y="432941"/>
                </a:cubicBezTo>
                <a:cubicBezTo>
                  <a:pt x="3392932" y="433090"/>
                  <a:pt x="3391443" y="433165"/>
                  <a:pt x="3389657" y="433165"/>
                </a:cubicBezTo>
                <a:cubicBezTo>
                  <a:pt x="3387872" y="433165"/>
                  <a:pt x="3386383" y="433090"/>
                  <a:pt x="3385193" y="432941"/>
                </a:cubicBezTo>
                <a:cubicBezTo>
                  <a:pt x="3384002" y="432792"/>
                  <a:pt x="3383053" y="432569"/>
                  <a:pt x="3382346" y="432272"/>
                </a:cubicBezTo>
                <a:cubicBezTo>
                  <a:pt x="3381639" y="431974"/>
                  <a:pt x="3381137" y="431620"/>
                  <a:pt x="3380839" y="431211"/>
                </a:cubicBezTo>
                <a:cubicBezTo>
                  <a:pt x="3380542" y="430802"/>
                  <a:pt x="3380393" y="430300"/>
                  <a:pt x="3380393" y="429704"/>
                </a:cubicBezTo>
                <a:lnTo>
                  <a:pt x="3380393" y="341635"/>
                </a:lnTo>
                <a:lnTo>
                  <a:pt x="3366217" y="341635"/>
                </a:lnTo>
                <a:cubicBezTo>
                  <a:pt x="3365026" y="341635"/>
                  <a:pt x="3364133" y="341040"/>
                  <a:pt x="3363538" y="339849"/>
                </a:cubicBezTo>
                <a:cubicBezTo>
                  <a:pt x="3362943" y="338659"/>
                  <a:pt x="3362645" y="336724"/>
                  <a:pt x="3362645" y="334045"/>
                </a:cubicBezTo>
                <a:cubicBezTo>
                  <a:pt x="3362645" y="332631"/>
                  <a:pt x="3362720" y="331441"/>
                  <a:pt x="3362868" y="330473"/>
                </a:cubicBezTo>
                <a:cubicBezTo>
                  <a:pt x="3363017" y="329506"/>
                  <a:pt x="3363240" y="328706"/>
                  <a:pt x="3363538" y="328073"/>
                </a:cubicBezTo>
                <a:cubicBezTo>
                  <a:pt x="3363836" y="327441"/>
                  <a:pt x="3364208" y="326994"/>
                  <a:pt x="3364654" y="326734"/>
                </a:cubicBezTo>
                <a:cubicBezTo>
                  <a:pt x="3365101" y="326473"/>
                  <a:pt x="3365622" y="326343"/>
                  <a:pt x="3366217" y="326343"/>
                </a:cubicBezTo>
                <a:lnTo>
                  <a:pt x="3380393" y="326343"/>
                </a:lnTo>
                <a:lnTo>
                  <a:pt x="3380393" y="315962"/>
                </a:lnTo>
                <a:cubicBezTo>
                  <a:pt x="3380393" y="308968"/>
                  <a:pt x="3381044" y="302959"/>
                  <a:pt x="3382346" y="297936"/>
                </a:cubicBezTo>
                <a:cubicBezTo>
                  <a:pt x="3383649" y="292913"/>
                  <a:pt x="3385639" y="288801"/>
                  <a:pt x="3388318" y="285602"/>
                </a:cubicBezTo>
                <a:cubicBezTo>
                  <a:pt x="3390997" y="282402"/>
                  <a:pt x="3394364" y="280039"/>
                  <a:pt x="3398420" y="278514"/>
                </a:cubicBezTo>
                <a:cubicBezTo>
                  <a:pt x="3402475" y="276988"/>
                  <a:pt x="3407256" y="276226"/>
                  <a:pt x="3412763" y="276226"/>
                </a:cubicBezTo>
                <a:close/>
                <a:moveTo>
                  <a:pt x="783863" y="276226"/>
                </a:moveTo>
                <a:cubicBezTo>
                  <a:pt x="786468" y="276226"/>
                  <a:pt x="788998" y="276467"/>
                  <a:pt x="791454" y="276951"/>
                </a:cubicBezTo>
                <a:cubicBezTo>
                  <a:pt x="793909" y="277435"/>
                  <a:pt x="795807" y="277956"/>
                  <a:pt x="797146" y="278514"/>
                </a:cubicBezTo>
                <a:cubicBezTo>
                  <a:pt x="798486" y="279072"/>
                  <a:pt x="799379" y="279574"/>
                  <a:pt x="799825" y="280021"/>
                </a:cubicBezTo>
                <a:cubicBezTo>
                  <a:pt x="800272" y="280467"/>
                  <a:pt x="800644" y="281044"/>
                  <a:pt x="800941" y="281751"/>
                </a:cubicBezTo>
                <a:cubicBezTo>
                  <a:pt x="801239" y="282458"/>
                  <a:pt x="801444" y="283313"/>
                  <a:pt x="801555" y="284318"/>
                </a:cubicBezTo>
                <a:cubicBezTo>
                  <a:pt x="801667" y="285323"/>
                  <a:pt x="801723" y="286532"/>
                  <a:pt x="801723" y="287946"/>
                </a:cubicBezTo>
                <a:cubicBezTo>
                  <a:pt x="801723" y="289359"/>
                  <a:pt x="801648" y="290494"/>
                  <a:pt x="801499" y="291350"/>
                </a:cubicBezTo>
                <a:cubicBezTo>
                  <a:pt x="801351" y="292206"/>
                  <a:pt x="801183" y="292894"/>
                  <a:pt x="800997" y="293415"/>
                </a:cubicBezTo>
                <a:cubicBezTo>
                  <a:pt x="800811" y="293936"/>
                  <a:pt x="800569" y="294289"/>
                  <a:pt x="800272" y="294476"/>
                </a:cubicBezTo>
                <a:cubicBezTo>
                  <a:pt x="799974" y="294661"/>
                  <a:pt x="799602" y="294754"/>
                  <a:pt x="799155" y="294754"/>
                </a:cubicBezTo>
                <a:cubicBezTo>
                  <a:pt x="798635" y="294754"/>
                  <a:pt x="797983" y="294587"/>
                  <a:pt x="797202" y="294252"/>
                </a:cubicBezTo>
                <a:cubicBezTo>
                  <a:pt x="796421" y="293917"/>
                  <a:pt x="795472" y="293545"/>
                  <a:pt x="794356" y="293136"/>
                </a:cubicBezTo>
                <a:cubicBezTo>
                  <a:pt x="793239" y="292727"/>
                  <a:pt x="791919" y="292355"/>
                  <a:pt x="790393" y="292020"/>
                </a:cubicBezTo>
                <a:cubicBezTo>
                  <a:pt x="788868" y="291685"/>
                  <a:pt x="787100" y="291517"/>
                  <a:pt x="785091" y="291517"/>
                </a:cubicBezTo>
                <a:cubicBezTo>
                  <a:pt x="782338" y="291517"/>
                  <a:pt x="779994" y="291964"/>
                  <a:pt x="778059" y="292857"/>
                </a:cubicBezTo>
                <a:cubicBezTo>
                  <a:pt x="776124" y="293750"/>
                  <a:pt x="774562" y="295145"/>
                  <a:pt x="773371" y="297043"/>
                </a:cubicBezTo>
                <a:cubicBezTo>
                  <a:pt x="772180" y="298940"/>
                  <a:pt x="771325" y="301396"/>
                  <a:pt x="770804" y="304410"/>
                </a:cubicBezTo>
                <a:cubicBezTo>
                  <a:pt x="770283" y="307423"/>
                  <a:pt x="770022" y="311088"/>
                  <a:pt x="770022" y="315404"/>
                </a:cubicBezTo>
                <a:lnTo>
                  <a:pt x="770022" y="326343"/>
                </a:lnTo>
                <a:lnTo>
                  <a:pt x="792458" y="326343"/>
                </a:lnTo>
                <a:cubicBezTo>
                  <a:pt x="793053" y="326343"/>
                  <a:pt x="793556" y="326473"/>
                  <a:pt x="793965" y="326734"/>
                </a:cubicBezTo>
                <a:cubicBezTo>
                  <a:pt x="794374" y="326994"/>
                  <a:pt x="794746" y="327441"/>
                  <a:pt x="795081" y="328073"/>
                </a:cubicBezTo>
                <a:cubicBezTo>
                  <a:pt x="795416" y="328706"/>
                  <a:pt x="795677" y="329506"/>
                  <a:pt x="795863" y="330473"/>
                </a:cubicBezTo>
                <a:cubicBezTo>
                  <a:pt x="796049" y="331441"/>
                  <a:pt x="796142" y="332631"/>
                  <a:pt x="796142" y="334045"/>
                </a:cubicBezTo>
                <a:cubicBezTo>
                  <a:pt x="796142" y="336724"/>
                  <a:pt x="795807" y="338659"/>
                  <a:pt x="795137" y="339849"/>
                </a:cubicBezTo>
                <a:cubicBezTo>
                  <a:pt x="794467" y="341040"/>
                  <a:pt x="793574" y="341635"/>
                  <a:pt x="792458" y="341635"/>
                </a:cubicBezTo>
                <a:lnTo>
                  <a:pt x="770022" y="341635"/>
                </a:lnTo>
                <a:lnTo>
                  <a:pt x="770022" y="429704"/>
                </a:lnTo>
                <a:cubicBezTo>
                  <a:pt x="770022" y="430300"/>
                  <a:pt x="769873" y="430802"/>
                  <a:pt x="769576" y="431211"/>
                </a:cubicBezTo>
                <a:cubicBezTo>
                  <a:pt x="769278" y="431620"/>
                  <a:pt x="768776" y="431974"/>
                  <a:pt x="768069" y="432272"/>
                </a:cubicBezTo>
                <a:cubicBezTo>
                  <a:pt x="767362" y="432569"/>
                  <a:pt x="766413" y="432792"/>
                  <a:pt x="765223" y="432941"/>
                </a:cubicBezTo>
                <a:cubicBezTo>
                  <a:pt x="764032" y="433090"/>
                  <a:pt x="762544" y="433165"/>
                  <a:pt x="760758" y="433165"/>
                </a:cubicBezTo>
                <a:cubicBezTo>
                  <a:pt x="758972" y="433165"/>
                  <a:pt x="757484" y="433090"/>
                  <a:pt x="756293" y="432941"/>
                </a:cubicBezTo>
                <a:cubicBezTo>
                  <a:pt x="755102" y="432792"/>
                  <a:pt x="754154" y="432569"/>
                  <a:pt x="753447" y="432272"/>
                </a:cubicBezTo>
                <a:cubicBezTo>
                  <a:pt x="752740" y="431974"/>
                  <a:pt x="752237" y="431620"/>
                  <a:pt x="751940" y="431211"/>
                </a:cubicBezTo>
                <a:cubicBezTo>
                  <a:pt x="751642" y="430802"/>
                  <a:pt x="751493" y="430300"/>
                  <a:pt x="751493" y="429704"/>
                </a:cubicBezTo>
                <a:lnTo>
                  <a:pt x="751493" y="341635"/>
                </a:lnTo>
                <a:lnTo>
                  <a:pt x="737317" y="341635"/>
                </a:lnTo>
                <a:cubicBezTo>
                  <a:pt x="736127" y="341635"/>
                  <a:pt x="735234" y="341040"/>
                  <a:pt x="734638" y="339849"/>
                </a:cubicBezTo>
                <a:cubicBezTo>
                  <a:pt x="734043" y="338659"/>
                  <a:pt x="733745" y="336724"/>
                  <a:pt x="733745" y="334045"/>
                </a:cubicBezTo>
                <a:cubicBezTo>
                  <a:pt x="733745" y="332631"/>
                  <a:pt x="733820" y="331441"/>
                  <a:pt x="733969" y="330473"/>
                </a:cubicBezTo>
                <a:cubicBezTo>
                  <a:pt x="734117" y="329506"/>
                  <a:pt x="734341" y="328706"/>
                  <a:pt x="734638" y="328073"/>
                </a:cubicBezTo>
                <a:cubicBezTo>
                  <a:pt x="734936" y="327441"/>
                  <a:pt x="735308" y="326994"/>
                  <a:pt x="735755" y="326734"/>
                </a:cubicBezTo>
                <a:cubicBezTo>
                  <a:pt x="736201" y="326473"/>
                  <a:pt x="736722" y="326343"/>
                  <a:pt x="737317" y="326343"/>
                </a:cubicBezTo>
                <a:lnTo>
                  <a:pt x="751493" y="326343"/>
                </a:lnTo>
                <a:lnTo>
                  <a:pt x="751493" y="315962"/>
                </a:lnTo>
                <a:cubicBezTo>
                  <a:pt x="751493" y="308968"/>
                  <a:pt x="752144" y="302959"/>
                  <a:pt x="753447" y="297936"/>
                </a:cubicBezTo>
                <a:cubicBezTo>
                  <a:pt x="754749" y="292913"/>
                  <a:pt x="756739" y="288801"/>
                  <a:pt x="759418" y="285602"/>
                </a:cubicBezTo>
                <a:cubicBezTo>
                  <a:pt x="762097" y="282402"/>
                  <a:pt x="765464" y="280039"/>
                  <a:pt x="769520" y="278514"/>
                </a:cubicBezTo>
                <a:cubicBezTo>
                  <a:pt x="773576" y="276988"/>
                  <a:pt x="778357" y="276226"/>
                  <a:pt x="783863" y="276226"/>
                </a:cubicBezTo>
                <a:close/>
                <a:moveTo>
                  <a:pt x="3948768" y="124011"/>
                </a:moveTo>
                <a:cubicBezTo>
                  <a:pt x="3954721" y="124011"/>
                  <a:pt x="3958832" y="125146"/>
                  <a:pt x="3961102" y="127416"/>
                </a:cubicBezTo>
                <a:cubicBezTo>
                  <a:pt x="3963371" y="129685"/>
                  <a:pt x="3964506" y="134057"/>
                  <a:pt x="3964506" y="140531"/>
                </a:cubicBezTo>
                <a:cubicBezTo>
                  <a:pt x="3964506" y="147303"/>
                  <a:pt x="3963353" y="151842"/>
                  <a:pt x="3961046" y="154149"/>
                </a:cubicBezTo>
                <a:cubicBezTo>
                  <a:pt x="3958739" y="156456"/>
                  <a:pt x="3954609" y="157610"/>
                  <a:pt x="3948656" y="157610"/>
                </a:cubicBezTo>
                <a:cubicBezTo>
                  <a:pt x="3942777" y="157610"/>
                  <a:pt x="3938703" y="156475"/>
                  <a:pt x="3936433" y="154205"/>
                </a:cubicBezTo>
                <a:cubicBezTo>
                  <a:pt x="3934164" y="151935"/>
                  <a:pt x="3933029" y="147564"/>
                  <a:pt x="3933029" y="141089"/>
                </a:cubicBezTo>
                <a:cubicBezTo>
                  <a:pt x="3933029" y="134318"/>
                  <a:pt x="3934182" y="129779"/>
                  <a:pt x="3936489" y="127472"/>
                </a:cubicBezTo>
                <a:cubicBezTo>
                  <a:pt x="3938796" y="125165"/>
                  <a:pt x="3942889" y="124011"/>
                  <a:pt x="3948768" y="124011"/>
                </a:cubicBezTo>
                <a:close/>
                <a:moveTo>
                  <a:pt x="3897087" y="124011"/>
                </a:moveTo>
                <a:cubicBezTo>
                  <a:pt x="3902966" y="124011"/>
                  <a:pt x="3907058" y="125146"/>
                  <a:pt x="3909365" y="127416"/>
                </a:cubicBezTo>
                <a:cubicBezTo>
                  <a:pt x="3911672" y="129685"/>
                  <a:pt x="3912826" y="134057"/>
                  <a:pt x="3912826" y="140531"/>
                </a:cubicBezTo>
                <a:cubicBezTo>
                  <a:pt x="3912826" y="147303"/>
                  <a:pt x="3911654" y="151842"/>
                  <a:pt x="3909309" y="154149"/>
                </a:cubicBezTo>
                <a:cubicBezTo>
                  <a:pt x="3906965" y="156456"/>
                  <a:pt x="3902854" y="157610"/>
                  <a:pt x="3896975" y="157610"/>
                </a:cubicBezTo>
                <a:cubicBezTo>
                  <a:pt x="3891022" y="157610"/>
                  <a:pt x="3886911" y="156475"/>
                  <a:pt x="3884641" y="154205"/>
                </a:cubicBezTo>
                <a:cubicBezTo>
                  <a:pt x="3882372" y="151935"/>
                  <a:pt x="3881237" y="147564"/>
                  <a:pt x="3881237" y="141089"/>
                </a:cubicBezTo>
                <a:cubicBezTo>
                  <a:pt x="3881237" y="134318"/>
                  <a:pt x="3882390" y="129779"/>
                  <a:pt x="3884697" y="127472"/>
                </a:cubicBezTo>
                <a:cubicBezTo>
                  <a:pt x="3887004" y="125165"/>
                  <a:pt x="3891134" y="124011"/>
                  <a:pt x="3897087" y="124011"/>
                </a:cubicBezTo>
                <a:close/>
                <a:moveTo>
                  <a:pt x="3845406" y="124011"/>
                </a:moveTo>
                <a:cubicBezTo>
                  <a:pt x="3851285" y="124011"/>
                  <a:pt x="3855359" y="125146"/>
                  <a:pt x="3857629" y="127416"/>
                </a:cubicBezTo>
                <a:cubicBezTo>
                  <a:pt x="3859899" y="129685"/>
                  <a:pt x="3861033" y="134057"/>
                  <a:pt x="3861033" y="140531"/>
                </a:cubicBezTo>
                <a:cubicBezTo>
                  <a:pt x="3861033" y="147303"/>
                  <a:pt x="3859880" y="151842"/>
                  <a:pt x="3857573" y="154149"/>
                </a:cubicBezTo>
                <a:cubicBezTo>
                  <a:pt x="3855266" y="156456"/>
                  <a:pt x="3851136" y="157610"/>
                  <a:pt x="3845183" y="157610"/>
                </a:cubicBezTo>
                <a:cubicBezTo>
                  <a:pt x="3839304" y="157610"/>
                  <a:pt x="3835230" y="156475"/>
                  <a:pt x="3832961" y="154205"/>
                </a:cubicBezTo>
                <a:cubicBezTo>
                  <a:pt x="3830691" y="151935"/>
                  <a:pt x="3829556" y="147564"/>
                  <a:pt x="3829556" y="141089"/>
                </a:cubicBezTo>
                <a:cubicBezTo>
                  <a:pt x="3829556" y="134318"/>
                  <a:pt x="3830710" y="129779"/>
                  <a:pt x="3833016" y="127472"/>
                </a:cubicBezTo>
                <a:cubicBezTo>
                  <a:pt x="3835323" y="125165"/>
                  <a:pt x="3839453" y="124011"/>
                  <a:pt x="3845406" y="124011"/>
                </a:cubicBezTo>
                <a:close/>
                <a:moveTo>
                  <a:pt x="4008336" y="123230"/>
                </a:moveTo>
                <a:cubicBezTo>
                  <a:pt x="4014512" y="123230"/>
                  <a:pt x="4018791" y="124402"/>
                  <a:pt x="4021172" y="126746"/>
                </a:cubicBezTo>
                <a:cubicBezTo>
                  <a:pt x="4023554" y="129090"/>
                  <a:pt x="4024744" y="133574"/>
                  <a:pt x="4024744" y="140196"/>
                </a:cubicBezTo>
                <a:cubicBezTo>
                  <a:pt x="4024744" y="147117"/>
                  <a:pt x="4023535" y="151768"/>
                  <a:pt x="4021117" y="154149"/>
                </a:cubicBezTo>
                <a:cubicBezTo>
                  <a:pt x="4018698" y="156530"/>
                  <a:pt x="4014364" y="157721"/>
                  <a:pt x="4008113" y="157721"/>
                </a:cubicBezTo>
                <a:cubicBezTo>
                  <a:pt x="4001862" y="157721"/>
                  <a:pt x="3997546" y="156549"/>
                  <a:pt x="3995165" y="154205"/>
                </a:cubicBezTo>
                <a:cubicBezTo>
                  <a:pt x="3992783" y="151861"/>
                  <a:pt x="3991593" y="147415"/>
                  <a:pt x="3991593" y="140866"/>
                </a:cubicBezTo>
                <a:cubicBezTo>
                  <a:pt x="3991593" y="133871"/>
                  <a:pt x="3992802" y="129183"/>
                  <a:pt x="3995221" y="126802"/>
                </a:cubicBezTo>
                <a:cubicBezTo>
                  <a:pt x="3997639" y="124421"/>
                  <a:pt x="4002011" y="123230"/>
                  <a:pt x="4008336" y="123230"/>
                </a:cubicBezTo>
                <a:close/>
                <a:moveTo>
                  <a:pt x="3428650" y="110171"/>
                </a:moveTo>
                <a:cubicBezTo>
                  <a:pt x="3424111" y="110171"/>
                  <a:pt x="3420242" y="110505"/>
                  <a:pt x="3417042" y="111175"/>
                </a:cubicBezTo>
                <a:cubicBezTo>
                  <a:pt x="3413842" y="111845"/>
                  <a:pt x="3411238" y="112849"/>
                  <a:pt x="3409228" y="114189"/>
                </a:cubicBezTo>
                <a:cubicBezTo>
                  <a:pt x="3407219" y="115528"/>
                  <a:pt x="3405750" y="117147"/>
                  <a:pt x="3404819" y="119044"/>
                </a:cubicBezTo>
                <a:cubicBezTo>
                  <a:pt x="3403889" y="120942"/>
                  <a:pt x="3403424" y="123118"/>
                  <a:pt x="3403424" y="125574"/>
                </a:cubicBezTo>
                <a:cubicBezTo>
                  <a:pt x="3403424" y="129741"/>
                  <a:pt x="3404745" y="133016"/>
                  <a:pt x="3407387" y="135397"/>
                </a:cubicBezTo>
                <a:cubicBezTo>
                  <a:pt x="3410028" y="137778"/>
                  <a:pt x="3413693" y="138969"/>
                  <a:pt x="3418381" y="138969"/>
                </a:cubicBezTo>
                <a:cubicBezTo>
                  <a:pt x="3422325" y="138969"/>
                  <a:pt x="3425953" y="137964"/>
                  <a:pt x="3429264" y="135955"/>
                </a:cubicBezTo>
                <a:cubicBezTo>
                  <a:pt x="3432576" y="133946"/>
                  <a:pt x="3435943" y="131006"/>
                  <a:pt x="3439366" y="127137"/>
                </a:cubicBezTo>
                <a:lnTo>
                  <a:pt x="3439366" y="110171"/>
                </a:lnTo>
                <a:close/>
                <a:moveTo>
                  <a:pt x="2742850" y="110171"/>
                </a:moveTo>
                <a:cubicBezTo>
                  <a:pt x="2738311" y="110171"/>
                  <a:pt x="2734442" y="110505"/>
                  <a:pt x="2731242" y="111175"/>
                </a:cubicBezTo>
                <a:cubicBezTo>
                  <a:pt x="2728042" y="111845"/>
                  <a:pt x="2725438" y="112849"/>
                  <a:pt x="2723429" y="114189"/>
                </a:cubicBezTo>
                <a:cubicBezTo>
                  <a:pt x="2721419" y="115528"/>
                  <a:pt x="2719950" y="117147"/>
                  <a:pt x="2719020" y="119044"/>
                </a:cubicBezTo>
                <a:cubicBezTo>
                  <a:pt x="2718089" y="120942"/>
                  <a:pt x="2717624" y="123118"/>
                  <a:pt x="2717624" y="125574"/>
                </a:cubicBezTo>
                <a:cubicBezTo>
                  <a:pt x="2717624" y="129741"/>
                  <a:pt x="2718945" y="133016"/>
                  <a:pt x="2721587" y="135397"/>
                </a:cubicBezTo>
                <a:cubicBezTo>
                  <a:pt x="2724228" y="137778"/>
                  <a:pt x="2727893" y="138969"/>
                  <a:pt x="2732582" y="138969"/>
                </a:cubicBezTo>
                <a:cubicBezTo>
                  <a:pt x="2736525" y="138969"/>
                  <a:pt x="2740153" y="137964"/>
                  <a:pt x="2743464" y="135955"/>
                </a:cubicBezTo>
                <a:cubicBezTo>
                  <a:pt x="2746776" y="133946"/>
                  <a:pt x="2750143" y="131006"/>
                  <a:pt x="2753566" y="127137"/>
                </a:cubicBezTo>
                <a:lnTo>
                  <a:pt x="2753566" y="110171"/>
                </a:lnTo>
                <a:close/>
                <a:moveTo>
                  <a:pt x="3100075" y="70545"/>
                </a:moveTo>
                <a:cubicBezTo>
                  <a:pt x="3098215" y="70545"/>
                  <a:pt x="3096392" y="70805"/>
                  <a:pt x="3094606" y="71326"/>
                </a:cubicBezTo>
                <a:cubicBezTo>
                  <a:pt x="3092820" y="71847"/>
                  <a:pt x="3090978" y="72740"/>
                  <a:pt x="3089081" y="74005"/>
                </a:cubicBezTo>
                <a:cubicBezTo>
                  <a:pt x="3087183" y="75270"/>
                  <a:pt x="3085230" y="76907"/>
                  <a:pt x="3083220" y="78917"/>
                </a:cubicBezTo>
                <a:cubicBezTo>
                  <a:pt x="3081211" y="80926"/>
                  <a:pt x="3079090" y="83419"/>
                  <a:pt x="3076858" y="86395"/>
                </a:cubicBezTo>
                <a:lnTo>
                  <a:pt x="3076858" y="119435"/>
                </a:lnTo>
                <a:cubicBezTo>
                  <a:pt x="3080802" y="124495"/>
                  <a:pt x="3084579" y="128346"/>
                  <a:pt x="3088187" y="130988"/>
                </a:cubicBezTo>
                <a:cubicBezTo>
                  <a:pt x="3091797" y="133629"/>
                  <a:pt x="3095573" y="134950"/>
                  <a:pt x="3099517" y="134950"/>
                </a:cubicBezTo>
                <a:cubicBezTo>
                  <a:pt x="3103164" y="134950"/>
                  <a:pt x="3106252" y="134020"/>
                  <a:pt x="3108782" y="132160"/>
                </a:cubicBezTo>
                <a:cubicBezTo>
                  <a:pt x="3111312" y="130300"/>
                  <a:pt x="3113414" y="127881"/>
                  <a:pt x="3115088" y="124904"/>
                </a:cubicBezTo>
                <a:cubicBezTo>
                  <a:pt x="3116763" y="121928"/>
                  <a:pt x="3117972" y="118542"/>
                  <a:pt x="3118716" y="114747"/>
                </a:cubicBezTo>
                <a:cubicBezTo>
                  <a:pt x="3119460" y="110952"/>
                  <a:pt x="3119832" y="107157"/>
                  <a:pt x="3119832" y="103362"/>
                </a:cubicBezTo>
                <a:cubicBezTo>
                  <a:pt x="3119832" y="99120"/>
                  <a:pt x="3119516" y="95027"/>
                  <a:pt x="3118883" y="91083"/>
                </a:cubicBezTo>
                <a:cubicBezTo>
                  <a:pt x="3118251" y="87139"/>
                  <a:pt x="3117153" y="83642"/>
                  <a:pt x="3115591" y="80591"/>
                </a:cubicBezTo>
                <a:cubicBezTo>
                  <a:pt x="3114028" y="77540"/>
                  <a:pt x="3112000" y="75103"/>
                  <a:pt x="3109507" y="73280"/>
                </a:cubicBezTo>
                <a:cubicBezTo>
                  <a:pt x="3107015" y="71457"/>
                  <a:pt x="3103870" y="70545"/>
                  <a:pt x="3100075" y="70545"/>
                </a:cubicBezTo>
                <a:close/>
                <a:moveTo>
                  <a:pt x="2338187" y="70545"/>
                </a:moveTo>
                <a:cubicBezTo>
                  <a:pt x="2336326" y="70545"/>
                  <a:pt x="2334485" y="70824"/>
                  <a:pt x="2332662" y="71382"/>
                </a:cubicBezTo>
                <a:cubicBezTo>
                  <a:pt x="2330839" y="71940"/>
                  <a:pt x="2328978" y="72852"/>
                  <a:pt x="2327080" y="74117"/>
                </a:cubicBezTo>
                <a:cubicBezTo>
                  <a:pt x="2325183" y="75382"/>
                  <a:pt x="2323230" y="77019"/>
                  <a:pt x="2321221" y="79028"/>
                </a:cubicBezTo>
                <a:cubicBezTo>
                  <a:pt x="2319211" y="81037"/>
                  <a:pt x="2317091" y="83530"/>
                  <a:pt x="2314858" y="86507"/>
                </a:cubicBezTo>
                <a:lnTo>
                  <a:pt x="2314858" y="119323"/>
                </a:lnTo>
                <a:cubicBezTo>
                  <a:pt x="2318802" y="124309"/>
                  <a:pt x="2322560" y="128160"/>
                  <a:pt x="2326132" y="130876"/>
                </a:cubicBezTo>
                <a:cubicBezTo>
                  <a:pt x="2329704" y="133592"/>
                  <a:pt x="2333424" y="134950"/>
                  <a:pt x="2337294" y="134950"/>
                </a:cubicBezTo>
                <a:cubicBezTo>
                  <a:pt x="2340940" y="134950"/>
                  <a:pt x="2344047" y="134020"/>
                  <a:pt x="2346614" y="132160"/>
                </a:cubicBezTo>
                <a:cubicBezTo>
                  <a:pt x="2349181" y="130300"/>
                  <a:pt x="2351284" y="127862"/>
                  <a:pt x="2352921" y="124849"/>
                </a:cubicBezTo>
                <a:cubicBezTo>
                  <a:pt x="2354558" y="121835"/>
                  <a:pt x="2355767" y="118430"/>
                  <a:pt x="2356549" y="114635"/>
                </a:cubicBezTo>
                <a:cubicBezTo>
                  <a:pt x="2357330" y="110840"/>
                  <a:pt x="2357720" y="107045"/>
                  <a:pt x="2357720" y="103250"/>
                </a:cubicBezTo>
                <a:cubicBezTo>
                  <a:pt x="2357720" y="99008"/>
                  <a:pt x="2357404" y="94934"/>
                  <a:pt x="2356772" y="91028"/>
                </a:cubicBezTo>
                <a:cubicBezTo>
                  <a:pt x="2356139" y="87121"/>
                  <a:pt x="2355060" y="83642"/>
                  <a:pt x="2353535" y="80591"/>
                </a:cubicBezTo>
                <a:cubicBezTo>
                  <a:pt x="2352009" y="77540"/>
                  <a:pt x="2350000" y="75103"/>
                  <a:pt x="2347507" y="73280"/>
                </a:cubicBezTo>
                <a:cubicBezTo>
                  <a:pt x="2345014" y="71457"/>
                  <a:pt x="2341907" y="70545"/>
                  <a:pt x="2338187" y="70545"/>
                </a:cubicBezTo>
                <a:close/>
                <a:moveTo>
                  <a:pt x="661675" y="70545"/>
                </a:moveTo>
                <a:cubicBezTo>
                  <a:pt x="659815" y="70545"/>
                  <a:pt x="657992" y="70805"/>
                  <a:pt x="656206" y="71326"/>
                </a:cubicBezTo>
                <a:cubicBezTo>
                  <a:pt x="654420" y="71847"/>
                  <a:pt x="652578" y="72740"/>
                  <a:pt x="650681" y="74005"/>
                </a:cubicBezTo>
                <a:cubicBezTo>
                  <a:pt x="648783" y="75270"/>
                  <a:pt x="646830" y="76907"/>
                  <a:pt x="644821" y="78917"/>
                </a:cubicBezTo>
                <a:cubicBezTo>
                  <a:pt x="642811" y="80926"/>
                  <a:pt x="640691" y="83419"/>
                  <a:pt x="638458" y="86395"/>
                </a:cubicBezTo>
                <a:lnTo>
                  <a:pt x="638458" y="119435"/>
                </a:lnTo>
                <a:cubicBezTo>
                  <a:pt x="642402" y="124495"/>
                  <a:pt x="646179" y="128346"/>
                  <a:pt x="649788" y="130988"/>
                </a:cubicBezTo>
                <a:cubicBezTo>
                  <a:pt x="653397" y="133629"/>
                  <a:pt x="657173" y="134950"/>
                  <a:pt x="661117" y="134950"/>
                </a:cubicBezTo>
                <a:cubicBezTo>
                  <a:pt x="664764" y="134950"/>
                  <a:pt x="667852" y="134020"/>
                  <a:pt x="670382" y="132160"/>
                </a:cubicBezTo>
                <a:cubicBezTo>
                  <a:pt x="672912" y="130300"/>
                  <a:pt x="675014" y="127881"/>
                  <a:pt x="676688" y="124904"/>
                </a:cubicBezTo>
                <a:cubicBezTo>
                  <a:pt x="678363" y="121928"/>
                  <a:pt x="679572" y="118542"/>
                  <a:pt x="680316" y="114747"/>
                </a:cubicBezTo>
                <a:cubicBezTo>
                  <a:pt x="681060" y="110952"/>
                  <a:pt x="681432" y="107157"/>
                  <a:pt x="681432" y="103362"/>
                </a:cubicBezTo>
                <a:cubicBezTo>
                  <a:pt x="681432" y="99120"/>
                  <a:pt x="681116" y="95027"/>
                  <a:pt x="680484" y="91083"/>
                </a:cubicBezTo>
                <a:cubicBezTo>
                  <a:pt x="679851" y="87139"/>
                  <a:pt x="678753" y="83642"/>
                  <a:pt x="677191" y="80591"/>
                </a:cubicBezTo>
                <a:cubicBezTo>
                  <a:pt x="675628" y="77540"/>
                  <a:pt x="673600" y="75103"/>
                  <a:pt x="671107" y="73280"/>
                </a:cubicBezTo>
                <a:cubicBezTo>
                  <a:pt x="668615" y="71457"/>
                  <a:pt x="665471" y="70545"/>
                  <a:pt x="661675" y="70545"/>
                </a:cubicBezTo>
                <a:close/>
                <a:moveTo>
                  <a:pt x="472775" y="70322"/>
                </a:moveTo>
                <a:cubicBezTo>
                  <a:pt x="469129" y="70322"/>
                  <a:pt x="465985" y="71233"/>
                  <a:pt x="463343" y="73056"/>
                </a:cubicBezTo>
                <a:cubicBezTo>
                  <a:pt x="460702" y="74880"/>
                  <a:pt x="458581" y="77317"/>
                  <a:pt x="456981" y="80368"/>
                </a:cubicBezTo>
                <a:cubicBezTo>
                  <a:pt x="455381" y="83419"/>
                  <a:pt x="454190" y="86823"/>
                  <a:pt x="453409" y="90581"/>
                </a:cubicBezTo>
                <a:cubicBezTo>
                  <a:pt x="452628" y="94339"/>
                  <a:pt x="452237" y="98190"/>
                  <a:pt x="452237" y="102134"/>
                </a:cubicBezTo>
                <a:cubicBezTo>
                  <a:pt x="452237" y="106301"/>
                  <a:pt x="452572" y="110356"/>
                  <a:pt x="453242" y="114301"/>
                </a:cubicBezTo>
                <a:cubicBezTo>
                  <a:pt x="453911" y="118244"/>
                  <a:pt x="455009" y="121760"/>
                  <a:pt x="456534" y="124849"/>
                </a:cubicBezTo>
                <a:cubicBezTo>
                  <a:pt x="458060" y="127937"/>
                  <a:pt x="460088" y="130411"/>
                  <a:pt x="462618" y="132271"/>
                </a:cubicBezTo>
                <a:cubicBezTo>
                  <a:pt x="465148" y="134132"/>
                  <a:pt x="468348" y="135062"/>
                  <a:pt x="472217" y="135062"/>
                </a:cubicBezTo>
                <a:cubicBezTo>
                  <a:pt x="474152" y="135062"/>
                  <a:pt x="476031" y="134783"/>
                  <a:pt x="477854" y="134225"/>
                </a:cubicBezTo>
                <a:cubicBezTo>
                  <a:pt x="479677" y="133667"/>
                  <a:pt x="481538" y="132755"/>
                  <a:pt x="483435" y="131490"/>
                </a:cubicBezTo>
                <a:cubicBezTo>
                  <a:pt x="485333" y="130225"/>
                  <a:pt x="487286" y="128569"/>
                  <a:pt x="489295" y="126523"/>
                </a:cubicBezTo>
                <a:cubicBezTo>
                  <a:pt x="491305" y="124477"/>
                  <a:pt x="493500" y="121965"/>
                  <a:pt x="495881" y="118988"/>
                </a:cubicBezTo>
                <a:lnTo>
                  <a:pt x="495881" y="85949"/>
                </a:lnTo>
                <a:cubicBezTo>
                  <a:pt x="491863" y="80888"/>
                  <a:pt x="488012" y="77019"/>
                  <a:pt x="484328" y="74340"/>
                </a:cubicBezTo>
                <a:cubicBezTo>
                  <a:pt x="480645" y="71661"/>
                  <a:pt x="476794" y="70322"/>
                  <a:pt x="472775" y="70322"/>
                </a:cubicBezTo>
                <a:close/>
                <a:moveTo>
                  <a:pt x="2458105" y="68759"/>
                </a:moveTo>
                <a:cubicBezTo>
                  <a:pt x="2453938" y="68759"/>
                  <a:pt x="2450292" y="69522"/>
                  <a:pt x="2447166" y="71047"/>
                </a:cubicBezTo>
                <a:cubicBezTo>
                  <a:pt x="2444041" y="72573"/>
                  <a:pt x="2441474" y="74805"/>
                  <a:pt x="2439464" y="77745"/>
                </a:cubicBezTo>
                <a:cubicBezTo>
                  <a:pt x="2437455" y="80684"/>
                  <a:pt x="2435948" y="84219"/>
                  <a:pt x="2434944" y="88349"/>
                </a:cubicBezTo>
                <a:cubicBezTo>
                  <a:pt x="2433939" y="92479"/>
                  <a:pt x="2433437" y="97185"/>
                  <a:pt x="2433437" y="102469"/>
                </a:cubicBezTo>
                <a:cubicBezTo>
                  <a:pt x="2433437" y="107380"/>
                  <a:pt x="2433846" y="111901"/>
                  <a:pt x="2434665" y="116031"/>
                </a:cubicBezTo>
                <a:cubicBezTo>
                  <a:pt x="2435483" y="120160"/>
                  <a:pt x="2436804" y="123751"/>
                  <a:pt x="2438627" y="126802"/>
                </a:cubicBezTo>
                <a:cubicBezTo>
                  <a:pt x="2440450" y="129853"/>
                  <a:pt x="2442925" y="132216"/>
                  <a:pt x="2446050" y="133890"/>
                </a:cubicBezTo>
                <a:cubicBezTo>
                  <a:pt x="2449175" y="135564"/>
                  <a:pt x="2453045" y="136401"/>
                  <a:pt x="2457659" y="136401"/>
                </a:cubicBezTo>
                <a:cubicBezTo>
                  <a:pt x="2461900" y="136401"/>
                  <a:pt x="2465584" y="135639"/>
                  <a:pt x="2468709" y="134113"/>
                </a:cubicBezTo>
                <a:cubicBezTo>
                  <a:pt x="2471834" y="132588"/>
                  <a:pt x="2474402" y="130374"/>
                  <a:pt x="2476411" y="127472"/>
                </a:cubicBezTo>
                <a:cubicBezTo>
                  <a:pt x="2478420" y="124570"/>
                  <a:pt x="2479908" y="121053"/>
                  <a:pt x="2480876" y="116923"/>
                </a:cubicBezTo>
                <a:cubicBezTo>
                  <a:pt x="2481843" y="112794"/>
                  <a:pt x="2482327" y="108087"/>
                  <a:pt x="2482327" y="102804"/>
                </a:cubicBezTo>
                <a:cubicBezTo>
                  <a:pt x="2482327" y="97892"/>
                  <a:pt x="2481936" y="93371"/>
                  <a:pt x="2481155" y="89242"/>
                </a:cubicBezTo>
                <a:cubicBezTo>
                  <a:pt x="2480373" y="85112"/>
                  <a:pt x="2479053" y="81521"/>
                  <a:pt x="2477192" y="78470"/>
                </a:cubicBezTo>
                <a:cubicBezTo>
                  <a:pt x="2475332" y="75419"/>
                  <a:pt x="2472858" y="73038"/>
                  <a:pt x="2469769" y="71326"/>
                </a:cubicBezTo>
                <a:cubicBezTo>
                  <a:pt x="2466681" y="69615"/>
                  <a:pt x="2462793" y="68759"/>
                  <a:pt x="2458105" y="68759"/>
                </a:cubicBezTo>
                <a:close/>
                <a:moveTo>
                  <a:pt x="1172230" y="68759"/>
                </a:moveTo>
                <a:cubicBezTo>
                  <a:pt x="1168063" y="68759"/>
                  <a:pt x="1164417" y="69522"/>
                  <a:pt x="1161291" y="71047"/>
                </a:cubicBezTo>
                <a:cubicBezTo>
                  <a:pt x="1158166" y="72573"/>
                  <a:pt x="1155599" y="74805"/>
                  <a:pt x="1153590" y="77745"/>
                </a:cubicBezTo>
                <a:cubicBezTo>
                  <a:pt x="1151580" y="80684"/>
                  <a:pt x="1150073" y="84219"/>
                  <a:pt x="1149069" y="88349"/>
                </a:cubicBezTo>
                <a:cubicBezTo>
                  <a:pt x="1148064" y="92479"/>
                  <a:pt x="1147562" y="97185"/>
                  <a:pt x="1147562" y="102469"/>
                </a:cubicBezTo>
                <a:cubicBezTo>
                  <a:pt x="1147562" y="107380"/>
                  <a:pt x="1147971" y="111901"/>
                  <a:pt x="1148790" y="116031"/>
                </a:cubicBezTo>
                <a:cubicBezTo>
                  <a:pt x="1149608" y="120160"/>
                  <a:pt x="1150929" y="123751"/>
                  <a:pt x="1152752" y="126802"/>
                </a:cubicBezTo>
                <a:cubicBezTo>
                  <a:pt x="1154576" y="129853"/>
                  <a:pt x="1157050" y="132216"/>
                  <a:pt x="1160175" y="133890"/>
                </a:cubicBezTo>
                <a:cubicBezTo>
                  <a:pt x="1163301" y="135564"/>
                  <a:pt x="1167170" y="136401"/>
                  <a:pt x="1171784" y="136401"/>
                </a:cubicBezTo>
                <a:cubicBezTo>
                  <a:pt x="1176025" y="136401"/>
                  <a:pt x="1179709" y="135639"/>
                  <a:pt x="1182834" y="134113"/>
                </a:cubicBezTo>
                <a:cubicBezTo>
                  <a:pt x="1185960" y="132588"/>
                  <a:pt x="1188527" y="130374"/>
                  <a:pt x="1190536" y="127472"/>
                </a:cubicBezTo>
                <a:cubicBezTo>
                  <a:pt x="1192545" y="124570"/>
                  <a:pt x="1194034" y="121053"/>
                  <a:pt x="1195001" y="116923"/>
                </a:cubicBezTo>
                <a:cubicBezTo>
                  <a:pt x="1195968" y="112794"/>
                  <a:pt x="1196452" y="108087"/>
                  <a:pt x="1196452" y="102804"/>
                </a:cubicBezTo>
                <a:cubicBezTo>
                  <a:pt x="1196452" y="97892"/>
                  <a:pt x="1196061" y="93371"/>
                  <a:pt x="1195280" y="89242"/>
                </a:cubicBezTo>
                <a:cubicBezTo>
                  <a:pt x="1194499" y="85112"/>
                  <a:pt x="1193178" y="81521"/>
                  <a:pt x="1191317" y="78470"/>
                </a:cubicBezTo>
                <a:cubicBezTo>
                  <a:pt x="1189457" y="75419"/>
                  <a:pt x="1186983" y="73038"/>
                  <a:pt x="1183895" y="71326"/>
                </a:cubicBezTo>
                <a:cubicBezTo>
                  <a:pt x="1180806" y="69615"/>
                  <a:pt x="1176918" y="68759"/>
                  <a:pt x="1172230" y="68759"/>
                </a:cubicBezTo>
                <a:close/>
                <a:moveTo>
                  <a:pt x="3759793" y="66415"/>
                </a:moveTo>
                <a:cubicBezTo>
                  <a:pt x="3756221" y="66415"/>
                  <a:pt x="3753114" y="67085"/>
                  <a:pt x="3750473" y="68424"/>
                </a:cubicBezTo>
                <a:cubicBezTo>
                  <a:pt x="3747831" y="69764"/>
                  <a:pt x="3745636" y="71568"/>
                  <a:pt x="3743887" y="73838"/>
                </a:cubicBezTo>
                <a:cubicBezTo>
                  <a:pt x="3742138" y="76107"/>
                  <a:pt x="3740799" y="78786"/>
                  <a:pt x="3739869" y="81875"/>
                </a:cubicBezTo>
                <a:cubicBezTo>
                  <a:pt x="3738938" y="84963"/>
                  <a:pt x="3738399" y="88256"/>
                  <a:pt x="3738250" y="91753"/>
                </a:cubicBezTo>
                <a:lnTo>
                  <a:pt x="3780220" y="91753"/>
                </a:lnTo>
                <a:cubicBezTo>
                  <a:pt x="3780443" y="83865"/>
                  <a:pt x="3778862" y="77670"/>
                  <a:pt x="3775476" y="73168"/>
                </a:cubicBezTo>
                <a:cubicBezTo>
                  <a:pt x="3772090" y="68666"/>
                  <a:pt x="3766862" y="66415"/>
                  <a:pt x="3759793" y="66415"/>
                </a:cubicBezTo>
                <a:close/>
                <a:moveTo>
                  <a:pt x="3216868" y="66415"/>
                </a:moveTo>
                <a:cubicBezTo>
                  <a:pt x="3213296" y="66415"/>
                  <a:pt x="3210190" y="67085"/>
                  <a:pt x="3207548" y="68424"/>
                </a:cubicBezTo>
                <a:cubicBezTo>
                  <a:pt x="3204906" y="69764"/>
                  <a:pt x="3202711" y="71568"/>
                  <a:pt x="3200962" y="73838"/>
                </a:cubicBezTo>
                <a:cubicBezTo>
                  <a:pt x="3199213" y="76107"/>
                  <a:pt x="3197874" y="78786"/>
                  <a:pt x="3196944" y="81875"/>
                </a:cubicBezTo>
                <a:cubicBezTo>
                  <a:pt x="3196014" y="84963"/>
                  <a:pt x="3195474" y="88256"/>
                  <a:pt x="3195325" y="91753"/>
                </a:cubicBezTo>
                <a:lnTo>
                  <a:pt x="3237295" y="91753"/>
                </a:lnTo>
                <a:cubicBezTo>
                  <a:pt x="3237518" y="83865"/>
                  <a:pt x="3235937" y="77670"/>
                  <a:pt x="3232551" y="73168"/>
                </a:cubicBezTo>
                <a:cubicBezTo>
                  <a:pt x="3229165" y="68666"/>
                  <a:pt x="3223938" y="66415"/>
                  <a:pt x="3216868" y="66415"/>
                </a:cubicBezTo>
                <a:close/>
                <a:moveTo>
                  <a:pt x="359368" y="66415"/>
                </a:moveTo>
                <a:cubicBezTo>
                  <a:pt x="355796" y="66415"/>
                  <a:pt x="352690" y="67085"/>
                  <a:pt x="350048" y="68424"/>
                </a:cubicBezTo>
                <a:cubicBezTo>
                  <a:pt x="347406" y="69764"/>
                  <a:pt x="345211" y="71568"/>
                  <a:pt x="343462" y="73838"/>
                </a:cubicBezTo>
                <a:cubicBezTo>
                  <a:pt x="341713" y="76107"/>
                  <a:pt x="340374" y="78786"/>
                  <a:pt x="339444" y="81875"/>
                </a:cubicBezTo>
                <a:cubicBezTo>
                  <a:pt x="338514" y="84963"/>
                  <a:pt x="337974" y="88256"/>
                  <a:pt x="337825" y="91753"/>
                </a:cubicBezTo>
                <a:lnTo>
                  <a:pt x="379795" y="91753"/>
                </a:lnTo>
                <a:cubicBezTo>
                  <a:pt x="380018" y="83865"/>
                  <a:pt x="378437" y="77670"/>
                  <a:pt x="375051" y="73168"/>
                </a:cubicBezTo>
                <a:cubicBezTo>
                  <a:pt x="371665" y="68666"/>
                  <a:pt x="366438" y="66415"/>
                  <a:pt x="359368" y="66415"/>
                </a:cubicBezTo>
                <a:close/>
                <a:moveTo>
                  <a:pt x="3509799" y="48444"/>
                </a:moveTo>
                <a:cubicBezTo>
                  <a:pt x="3512552" y="48444"/>
                  <a:pt x="3514822" y="48537"/>
                  <a:pt x="3516608" y="48723"/>
                </a:cubicBezTo>
                <a:cubicBezTo>
                  <a:pt x="3518394" y="48909"/>
                  <a:pt x="3519826" y="49188"/>
                  <a:pt x="3520905" y="49560"/>
                </a:cubicBezTo>
                <a:cubicBezTo>
                  <a:pt x="3521984" y="49932"/>
                  <a:pt x="3522747" y="50397"/>
                  <a:pt x="3523194" y="50955"/>
                </a:cubicBezTo>
                <a:cubicBezTo>
                  <a:pt x="3523640" y="51514"/>
                  <a:pt x="3523863" y="52165"/>
                  <a:pt x="3523863" y="52909"/>
                </a:cubicBezTo>
                <a:lnTo>
                  <a:pt x="3523863" y="109166"/>
                </a:lnTo>
                <a:cubicBezTo>
                  <a:pt x="3523863" y="114375"/>
                  <a:pt x="3524198" y="118356"/>
                  <a:pt x="3524868" y="121109"/>
                </a:cubicBezTo>
                <a:cubicBezTo>
                  <a:pt x="3525538" y="123863"/>
                  <a:pt x="3526561" y="126225"/>
                  <a:pt x="3527937" y="128197"/>
                </a:cubicBezTo>
                <a:cubicBezTo>
                  <a:pt x="3529314" y="130169"/>
                  <a:pt x="3531063" y="131695"/>
                  <a:pt x="3533184" y="132774"/>
                </a:cubicBezTo>
                <a:cubicBezTo>
                  <a:pt x="3535304" y="133853"/>
                  <a:pt x="3537779" y="134392"/>
                  <a:pt x="3540606" y="134392"/>
                </a:cubicBezTo>
                <a:cubicBezTo>
                  <a:pt x="3544178" y="134392"/>
                  <a:pt x="3547769" y="133090"/>
                  <a:pt x="3551378" y="130485"/>
                </a:cubicBezTo>
                <a:cubicBezTo>
                  <a:pt x="3554987" y="127881"/>
                  <a:pt x="3558838" y="124086"/>
                  <a:pt x="3562931" y="119100"/>
                </a:cubicBezTo>
                <a:lnTo>
                  <a:pt x="3562931" y="52909"/>
                </a:lnTo>
                <a:cubicBezTo>
                  <a:pt x="3562931" y="52165"/>
                  <a:pt x="3563135" y="51514"/>
                  <a:pt x="3563545" y="50955"/>
                </a:cubicBezTo>
                <a:cubicBezTo>
                  <a:pt x="3563954" y="50397"/>
                  <a:pt x="3564698" y="49932"/>
                  <a:pt x="3565777" y="49560"/>
                </a:cubicBezTo>
                <a:cubicBezTo>
                  <a:pt x="3566856" y="49188"/>
                  <a:pt x="3568288" y="48909"/>
                  <a:pt x="3570074" y="48723"/>
                </a:cubicBezTo>
                <a:cubicBezTo>
                  <a:pt x="3571860" y="48537"/>
                  <a:pt x="3574130" y="48444"/>
                  <a:pt x="3576883" y="48444"/>
                </a:cubicBezTo>
                <a:cubicBezTo>
                  <a:pt x="3579637" y="48444"/>
                  <a:pt x="3581906" y="48537"/>
                  <a:pt x="3583692" y="48723"/>
                </a:cubicBezTo>
                <a:cubicBezTo>
                  <a:pt x="3585478" y="48909"/>
                  <a:pt x="3586892" y="49188"/>
                  <a:pt x="3587934" y="49560"/>
                </a:cubicBezTo>
                <a:cubicBezTo>
                  <a:pt x="3588976" y="49932"/>
                  <a:pt x="3589720" y="50397"/>
                  <a:pt x="3590166" y="50955"/>
                </a:cubicBezTo>
                <a:cubicBezTo>
                  <a:pt x="3590613" y="51514"/>
                  <a:pt x="3590836" y="52165"/>
                  <a:pt x="3590836" y="52909"/>
                </a:cubicBezTo>
                <a:lnTo>
                  <a:pt x="3590836" y="152475"/>
                </a:lnTo>
                <a:cubicBezTo>
                  <a:pt x="3590836" y="153219"/>
                  <a:pt x="3590650" y="153870"/>
                  <a:pt x="3590278" y="154428"/>
                </a:cubicBezTo>
                <a:cubicBezTo>
                  <a:pt x="3589906" y="154986"/>
                  <a:pt x="3589255" y="155451"/>
                  <a:pt x="3588324" y="155824"/>
                </a:cubicBezTo>
                <a:cubicBezTo>
                  <a:pt x="3587394" y="156196"/>
                  <a:pt x="3586166" y="156475"/>
                  <a:pt x="3584641" y="156661"/>
                </a:cubicBezTo>
                <a:cubicBezTo>
                  <a:pt x="3583115" y="156847"/>
                  <a:pt x="3581199" y="156940"/>
                  <a:pt x="3578892" y="156940"/>
                </a:cubicBezTo>
                <a:cubicBezTo>
                  <a:pt x="3576437" y="156940"/>
                  <a:pt x="3574446" y="156847"/>
                  <a:pt x="3572921" y="156661"/>
                </a:cubicBezTo>
                <a:cubicBezTo>
                  <a:pt x="3571395" y="156475"/>
                  <a:pt x="3570186" y="156196"/>
                  <a:pt x="3569293" y="155824"/>
                </a:cubicBezTo>
                <a:cubicBezTo>
                  <a:pt x="3568400" y="155451"/>
                  <a:pt x="3567768" y="154986"/>
                  <a:pt x="3567395" y="154428"/>
                </a:cubicBezTo>
                <a:cubicBezTo>
                  <a:pt x="3567023" y="153870"/>
                  <a:pt x="3566837" y="153219"/>
                  <a:pt x="3566837" y="152475"/>
                </a:cubicBezTo>
                <a:lnTo>
                  <a:pt x="3566837" y="140978"/>
                </a:lnTo>
                <a:cubicBezTo>
                  <a:pt x="3561331" y="146931"/>
                  <a:pt x="3555731" y="151396"/>
                  <a:pt x="3550038" y="154373"/>
                </a:cubicBezTo>
                <a:cubicBezTo>
                  <a:pt x="3544346" y="157349"/>
                  <a:pt x="3538448" y="158837"/>
                  <a:pt x="3532346" y="158837"/>
                </a:cubicBezTo>
                <a:cubicBezTo>
                  <a:pt x="3525500" y="158837"/>
                  <a:pt x="3519752" y="157721"/>
                  <a:pt x="3515101" y="155489"/>
                </a:cubicBezTo>
                <a:cubicBezTo>
                  <a:pt x="3510450" y="153256"/>
                  <a:pt x="3506692" y="150205"/>
                  <a:pt x="3503827" y="146336"/>
                </a:cubicBezTo>
                <a:cubicBezTo>
                  <a:pt x="3500962" y="142466"/>
                  <a:pt x="3498916" y="137983"/>
                  <a:pt x="3497688" y="132885"/>
                </a:cubicBezTo>
                <a:cubicBezTo>
                  <a:pt x="3496460" y="127788"/>
                  <a:pt x="3495846" y="121444"/>
                  <a:pt x="3495846" y="113854"/>
                </a:cubicBezTo>
                <a:lnTo>
                  <a:pt x="3495846" y="52909"/>
                </a:lnTo>
                <a:cubicBezTo>
                  <a:pt x="3495846" y="52165"/>
                  <a:pt x="3496051" y="51514"/>
                  <a:pt x="3496460" y="50955"/>
                </a:cubicBezTo>
                <a:cubicBezTo>
                  <a:pt x="3496870" y="50397"/>
                  <a:pt x="3497614" y="49932"/>
                  <a:pt x="3498693" y="49560"/>
                </a:cubicBezTo>
                <a:cubicBezTo>
                  <a:pt x="3499772" y="49188"/>
                  <a:pt x="3501223" y="48909"/>
                  <a:pt x="3503046" y="48723"/>
                </a:cubicBezTo>
                <a:cubicBezTo>
                  <a:pt x="3504869" y="48537"/>
                  <a:pt x="3507120" y="48444"/>
                  <a:pt x="3509799" y="48444"/>
                </a:cubicBezTo>
                <a:close/>
                <a:moveTo>
                  <a:pt x="2053144" y="48444"/>
                </a:moveTo>
                <a:cubicBezTo>
                  <a:pt x="2055897" y="48444"/>
                  <a:pt x="2058167" y="48556"/>
                  <a:pt x="2059953" y="48779"/>
                </a:cubicBezTo>
                <a:cubicBezTo>
                  <a:pt x="2061739" y="49002"/>
                  <a:pt x="2063171" y="49318"/>
                  <a:pt x="2064250" y="49728"/>
                </a:cubicBezTo>
                <a:cubicBezTo>
                  <a:pt x="2065329" y="50137"/>
                  <a:pt x="2066092" y="50621"/>
                  <a:pt x="2066538" y="51179"/>
                </a:cubicBezTo>
                <a:cubicBezTo>
                  <a:pt x="2066985" y="51737"/>
                  <a:pt x="2067208" y="52388"/>
                  <a:pt x="2067208" y="53132"/>
                </a:cubicBezTo>
                <a:lnTo>
                  <a:pt x="2067208" y="152475"/>
                </a:lnTo>
                <a:cubicBezTo>
                  <a:pt x="2067208" y="153219"/>
                  <a:pt x="2066985" y="153870"/>
                  <a:pt x="2066538" y="154428"/>
                </a:cubicBezTo>
                <a:cubicBezTo>
                  <a:pt x="2066092" y="154986"/>
                  <a:pt x="2065329" y="155451"/>
                  <a:pt x="2064250" y="155824"/>
                </a:cubicBezTo>
                <a:cubicBezTo>
                  <a:pt x="2063171" y="156196"/>
                  <a:pt x="2061739" y="156475"/>
                  <a:pt x="2059953" y="156661"/>
                </a:cubicBezTo>
                <a:cubicBezTo>
                  <a:pt x="2058167" y="156847"/>
                  <a:pt x="2055897" y="156940"/>
                  <a:pt x="2053144" y="156940"/>
                </a:cubicBezTo>
                <a:cubicBezTo>
                  <a:pt x="2050391" y="156940"/>
                  <a:pt x="2048121" y="156847"/>
                  <a:pt x="2046335" y="156661"/>
                </a:cubicBezTo>
                <a:cubicBezTo>
                  <a:pt x="2044549" y="156475"/>
                  <a:pt x="2043116" y="156196"/>
                  <a:pt x="2042037" y="155824"/>
                </a:cubicBezTo>
                <a:cubicBezTo>
                  <a:pt x="2040958" y="155451"/>
                  <a:pt x="2040196" y="154986"/>
                  <a:pt x="2039749" y="154428"/>
                </a:cubicBezTo>
                <a:cubicBezTo>
                  <a:pt x="2039303" y="153870"/>
                  <a:pt x="2039080" y="153219"/>
                  <a:pt x="2039080" y="152475"/>
                </a:cubicBezTo>
                <a:lnTo>
                  <a:pt x="2039080" y="53132"/>
                </a:lnTo>
                <a:cubicBezTo>
                  <a:pt x="2039080" y="52388"/>
                  <a:pt x="2039303" y="51737"/>
                  <a:pt x="2039749" y="51179"/>
                </a:cubicBezTo>
                <a:cubicBezTo>
                  <a:pt x="2040196" y="50621"/>
                  <a:pt x="2040958" y="50137"/>
                  <a:pt x="2042037" y="49728"/>
                </a:cubicBezTo>
                <a:cubicBezTo>
                  <a:pt x="2043116" y="49318"/>
                  <a:pt x="2044549" y="49002"/>
                  <a:pt x="2046335" y="48779"/>
                </a:cubicBezTo>
                <a:cubicBezTo>
                  <a:pt x="2048121" y="48556"/>
                  <a:pt x="2050391" y="48444"/>
                  <a:pt x="2053144" y="48444"/>
                </a:cubicBezTo>
                <a:close/>
                <a:moveTo>
                  <a:pt x="1853119" y="48444"/>
                </a:moveTo>
                <a:cubicBezTo>
                  <a:pt x="1855872" y="48444"/>
                  <a:pt x="1858142" y="48556"/>
                  <a:pt x="1859928" y="48779"/>
                </a:cubicBezTo>
                <a:cubicBezTo>
                  <a:pt x="1861714" y="49002"/>
                  <a:pt x="1863146" y="49318"/>
                  <a:pt x="1864225" y="49728"/>
                </a:cubicBezTo>
                <a:cubicBezTo>
                  <a:pt x="1865304" y="50137"/>
                  <a:pt x="1866067" y="50621"/>
                  <a:pt x="1866513" y="51179"/>
                </a:cubicBezTo>
                <a:cubicBezTo>
                  <a:pt x="1866960" y="51737"/>
                  <a:pt x="1867183" y="52388"/>
                  <a:pt x="1867183" y="53132"/>
                </a:cubicBezTo>
                <a:lnTo>
                  <a:pt x="1867183" y="152475"/>
                </a:lnTo>
                <a:cubicBezTo>
                  <a:pt x="1867183" y="153219"/>
                  <a:pt x="1866960" y="153870"/>
                  <a:pt x="1866513" y="154428"/>
                </a:cubicBezTo>
                <a:cubicBezTo>
                  <a:pt x="1866067" y="154986"/>
                  <a:pt x="1865304" y="155451"/>
                  <a:pt x="1864225" y="155824"/>
                </a:cubicBezTo>
                <a:cubicBezTo>
                  <a:pt x="1863146" y="156196"/>
                  <a:pt x="1861714" y="156475"/>
                  <a:pt x="1859928" y="156661"/>
                </a:cubicBezTo>
                <a:cubicBezTo>
                  <a:pt x="1858142" y="156847"/>
                  <a:pt x="1855872" y="156940"/>
                  <a:pt x="1853119" y="156940"/>
                </a:cubicBezTo>
                <a:cubicBezTo>
                  <a:pt x="1850365" y="156940"/>
                  <a:pt x="1848096" y="156847"/>
                  <a:pt x="1846310" y="156661"/>
                </a:cubicBezTo>
                <a:cubicBezTo>
                  <a:pt x="1844524" y="156475"/>
                  <a:pt x="1843092" y="156196"/>
                  <a:pt x="1842012" y="155824"/>
                </a:cubicBezTo>
                <a:cubicBezTo>
                  <a:pt x="1840933" y="155451"/>
                  <a:pt x="1840171" y="154986"/>
                  <a:pt x="1839724" y="154428"/>
                </a:cubicBezTo>
                <a:cubicBezTo>
                  <a:pt x="1839278" y="153870"/>
                  <a:pt x="1839055" y="153219"/>
                  <a:pt x="1839055" y="152475"/>
                </a:cubicBezTo>
                <a:lnTo>
                  <a:pt x="1839055" y="53132"/>
                </a:lnTo>
                <a:cubicBezTo>
                  <a:pt x="1839055" y="52388"/>
                  <a:pt x="1839278" y="51737"/>
                  <a:pt x="1839724" y="51179"/>
                </a:cubicBezTo>
                <a:cubicBezTo>
                  <a:pt x="1840171" y="50621"/>
                  <a:pt x="1840933" y="50137"/>
                  <a:pt x="1842012" y="49728"/>
                </a:cubicBezTo>
                <a:cubicBezTo>
                  <a:pt x="1843092" y="49318"/>
                  <a:pt x="1844524" y="49002"/>
                  <a:pt x="1846310" y="48779"/>
                </a:cubicBezTo>
                <a:cubicBezTo>
                  <a:pt x="1848096" y="48556"/>
                  <a:pt x="1850365" y="48444"/>
                  <a:pt x="1853119" y="48444"/>
                </a:cubicBezTo>
                <a:close/>
                <a:moveTo>
                  <a:pt x="984484" y="48444"/>
                </a:moveTo>
                <a:cubicBezTo>
                  <a:pt x="987683" y="48444"/>
                  <a:pt x="990214" y="48500"/>
                  <a:pt x="992074" y="48611"/>
                </a:cubicBezTo>
                <a:cubicBezTo>
                  <a:pt x="993934" y="48723"/>
                  <a:pt x="995385" y="49002"/>
                  <a:pt x="996427" y="49449"/>
                </a:cubicBezTo>
                <a:cubicBezTo>
                  <a:pt x="997469" y="49895"/>
                  <a:pt x="998250" y="50583"/>
                  <a:pt x="998771" y="51514"/>
                </a:cubicBezTo>
                <a:cubicBezTo>
                  <a:pt x="999292" y="52444"/>
                  <a:pt x="999813" y="53765"/>
                  <a:pt x="1000334" y="55476"/>
                </a:cubicBezTo>
                <a:lnTo>
                  <a:pt x="1023774" y="122114"/>
                </a:lnTo>
                <a:lnTo>
                  <a:pt x="1024109" y="122114"/>
                </a:lnTo>
                <a:lnTo>
                  <a:pt x="1045540" y="54137"/>
                </a:lnTo>
                <a:cubicBezTo>
                  <a:pt x="1045987" y="52202"/>
                  <a:pt x="1046564" y="50918"/>
                  <a:pt x="1047270" y="50286"/>
                </a:cubicBezTo>
                <a:cubicBezTo>
                  <a:pt x="1047977" y="49653"/>
                  <a:pt x="1049149" y="49188"/>
                  <a:pt x="1050787" y="48890"/>
                </a:cubicBezTo>
                <a:cubicBezTo>
                  <a:pt x="1052424" y="48593"/>
                  <a:pt x="1055289" y="48444"/>
                  <a:pt x="1059381" y="48444"/>
                </a:cubicBezTo>
                <a:cubicBezTo>
                  <a:pt x="1062581" y="48444"/>
                  <a:pt x="1065241" y="48593"/>
                  <a:pt x="1067362" y="48890"/>
                </a:cubicBezTo>
                <a:cubicBezTo>
                  <a:pt x="1069483" y="49188"/>
                  <a:pt x="1071046" y="49746"/>
                  <a:pt x="1072050" y="50565"/>
                </a:cubicBezTo>
                <a:cubicBezTo>
                  <a:pt x="1073055" y="51383"/>
                  <a:pt x="1073557" y="52481"/>
                  <a:pt x="1073557" y="53858"/>
                </a:cubicBezTo>
                <a:cubicBezTo>
                  <a:pt x="1073557" y="55234"/>
                  <a:pt x="1073260" y="56853"/>
                  <a:pt x="1072664" y="58713"/>
                </a:cubicBezTo>
                <a:lnTo>
                  <a:pt x="1039513" y="156270"/>
                </a:lnTo>
                <a:lnTo>
                  <a:pt x="1027458" y="191542"/>
                </a:lnTo>
                <a:cubicBezTo>
                  <a:pt x="1026788" y="193403"/>
                  <a:pt x="1024965" y="194742"/>
                  <a:pt x="1021988" y="195561"/>
                </a:cubicBezTo>
                <a:cubicBezTo>
                  <a:pt x="1019012" y="196379"/>
                  <a:pt x="1014659" y="196789"/>
                  <a:pt x="1008929" y="196789"/>
                </a:cubicBezTo>
                <a:cubicBezTo>
                  <a:pt x="1005952" y="196789"/>
                  <a:pt x="1003571" y="196658"/>
                  <a:pt x="1001785" y="196398"/>
                </a:cubicBezTo>
                <a:cubicBezTo>
                  <a:pt x="999999" y="196137"/>
                  <a:pt x="998660" y="195709"/>
                  <a:pt x="997766" y="195114"/>
                </a:cubicBezTo>
                <a:cubicBezTo>
                  <a:pt x="996874" y="194519"/>
                  <a:pt x="996390" y="193775"/>
                  <a:pt x="996315" y="192882"/>
                </a:cubicBezTo>
                <a:cubicBezTo>
                  <a:pt x="996241" y="191989"/>
                  <a:pt x="996464" y="190910"/>
                  <a:pt x="996985" y="189645"/>
                </a:cubicBezTo>
                <a:lnTo>
                  <a:pt x="1010268" y="156270"/>
                </a:lnTo>
                <a:cubicBezTo>
                  <a:pt x="1009301" y="155824"/>
                  <a:pt x="1008426" y="155135"/>
                  <a:pt x="1007645" y="154205"/>
                </a:cubicBezTo>
                <a:cubicBezTo>
                  <a:pt x="1006864" y="153275"/>
                  <a:pt x="1006287" y="152289"/>
                  <a:pt x="1005915" y="151247"/>
                </a:cubicBezTo>
                <a:lnTo>
                  <a:pt x="971647" y="59718"/>
                </a:lnTo>
                <a:cubicBezTo>
                  <a:pt x="970680" y="57113"/>
                  <a:pt x="970196" y="55123"/>
                  <a:pt x="970196" y="53746"/>
                </a:cubicBezTo>
                <a:cubicBezTo>
                  <a:pt x="970196" y="52369"/>
                  <a:pt x="970643" y="51290"/>
                  <a:pt x="971536" y="50509"/>
                </a:cubicBezTo>
                <a:cubicBezTo>
                  <a:pt x="972428" y="49728"/>
                  <a:pt x="973935" y="49188"/>
                  <a:pt x="976056" y="48890"/>
                </a:cubicBezTo>
                <a:cubicBezTo>
                  <a:pt x="978177" y="48593"/>
                  <a:pt x="980986" y="48444"/>
                  <a:pt x="984484" y="48444"/>
                </a:cubicBezTo>
                <a:close/>
                <a:moveTo>
                  <a:pt x="862519" y="48444"/>
                </a:moveTo>
                <a:cubicBezTo>
                  <a:pt x="865272" y="48444"/>
                  <a:pt x="867542" y="48556"/>
                  <a:pt x="869328" y="48779"/>
                </a:cubicBezTo>
                <a:cubicBezTo>
                  <a:pt x="871114" y="49002"/>
                  <a:pt x="872546" y="49318"/>
                  <a:pt x="873625" y="49728"/>
                </a:cubicBezTo>
                <a:cubicBezTo>
                  <a:pt x="874704" y="50137"/>
                  <a:pt x="875467" y="50621"/>
                  <a:pt x="875914" y="51179"/>
                </a:cubicBezTo>
                <a:cubicBezTo>
                  <a:pt x="876360" y="51737"/>
                  <a:pt x="876583" y="52388"/>
                  <a:pt x="876583" y="53132"/>
                </a:cubicBezTo>
                <a:lnTo>
                  <a:pt x="876583" y="152475"/>
                </a:lnTo>
                <a:cubicBezTo>
                  <a:pt x="876583" y="153219"/>
                  <a:pt x="876360" y="153870"/>
                  <a:pt x="875914" y="154428"/>
                </a:cubicBezTo>
                <a:cubicBezTo>
                  <a:pt x="875467" y="154986"/>
                  <a:pt x="874704" y="155451"/>
                  <a:pt x="873625" y="155824"/>
                </a:cubicBezTo>
                <a:cubicBezTo>
                  <a:pt x="872546" y="156196"/>
                  <a:pt x="871114" y="156475"/>
                  <a:pt x="869328" y="156661"/>
                </a:cubicBezTo>
                <a:cubicBezTo>
                  <a:pt x="867542" y="156847"/>
                  <a:pt x="865272" y="156940"/>
                  <a:pt x="862519" y="156940"/>
                </a:cubicBezTo>
                <a:cubicBezTo>
                  <a:pt x="859766" y="156940"/>
                  <a:pt x="857496" y="156847"/>
                  <a:pt x="855710" y="156661"/>
                </a:cubicBezTo>
                <a:cubicBezTo>
                  <a:pt x="853924" y="156475"/>
                  <a:pt x="852492" y="156196"/>
                  <a:pt x="851413" y="155824"/>
                </a:cubicBezTo>
                <a:cubicBezTo>
                  <a:pt x="850334" y="155451"/>
                  <a:pt x="849571" y="154986"/>
                  <a:pt x="849124" y="154428"/>
                </a:cubicBezTo>
                <a:cubicBezTo>
                  <a:pt x="848678" y="153870"/>
                  <a:pt x="848455" y="153219"/>
                  <a:pt x="848455" y="152475"/>
                </a:cubicBezTo>
                <a:lnTo>
                  <a:pt x="848455" y="53132"/>
                </a:lnTo>
                <a:cubicBezTo>
                  <a:pt x="848455" y="52388"/>
                  <a:pt x="848678" y="51737"/>
                  <a:pt x="849124" y="51179"/>
                </a:cubicBezTo>
                <a:cubicBezTo>
                  <a:pt x="849571" y="50621"/>
                  <a:pt x="850334" y="50137"/>
                  <a:pt x="851413" y="49728"/>
                </a:cubicBezTo>
                <a:cubicBezTo>
                  <a:pt x="852492" y="49318"/>
                  <a:pt x="853924" y="49002"/>
                  <a:pt x="855710" y="48779"/>
                </a:cubicBezTo>
                <a:cubicBezTo>
                  <a:pt x="857496" y="48556"/>
                  <a:pt x="859766" y="48444"/>
                  <a:pt x="862519" y="48444"/>
                </a:cubicBezTo>
                <a:close/>
                <a:moveTo>
                  <a:pt x="748219" y="48444"/>
                </a:moveTo>
                <a:cubicBezTo>
                  <a:pt x="750972" y="48444"/>
                  <a:pt x="753242" y="48556"/>
                  <a:pt x="755028" y="48779"/>
                </a:cubicBezTo>
                <a:cubicBezTo>
                  <a:pt x="756814" y="49002"/>
                  <a:pt x="758246" y="49318"/>
                  <a:pt x="759325" y="49728"/>
                </a:cubicBezTo>
                <a:cubicBezTo>
                  <a:pt x="760404" y="50137"/>
                  <a:pt x="761167" y="50621"/>
                  <a:pt x="761614" y="51179"/>
                </a:cubicBezTo>
                <a:cubicBezTo>
                  <a:pt x="762060" y="51737"/>
                  <a:pt x="762283" y="52388"/>
                  <a:pt x="762283" y="53132"/>
                </a:cubicBezTo>
                <a:lnTo>
                  <a:pt x="762283" y="152475"/>
                </a:lnTo>
                <a:cubicBezTo>
                  <a:pt x="762283" y="153219"/>
                  <a:pt x="762060" y="153870"/>
                  <a:pt x="761614" y="154428"/>
                </a:cubicBezTo>
                <a:cubicBezTo>
                  <a:pt x="761167" y="154986"/>
                  <a:pt x="760404" y="155451"/>
                  <a:pt x="759325" y="155824"/>
                </a:cubicBezTo>
                <a:cubicBezTo>
                  <a:pt x="758246" y="156196"/>
                  <a:pt x="756814" y="156475"/>
                  <a:pt x="755028" y="156661"/>
                </a:cubicBezTo>
                <a:cubicBezTo>
                  <a:pt x="753242" y="156847"/>
                  <a:pt x="750972" y="156940"/>
                  <a:pt x="748219" y="156940"/>
                </a:cubicBezTo>
                <a:cubicBezTo>
                  <a:pt x="745466" y="156940"/>
                  <a:pt x="743196" y="156847"/>
                  <a:pt x="741410" y="156661"/>
                </a:cubicBezTo>
                <a:cubicBezTo>
                  <a:pt x="739624" y="156475"/>
                  <a:pt x="738192" y="156196"/>
                  <a:pt x="737113" y="155824"/>
                </a:cubicBezTo>
                <a:cubicBezTo>
                  <a:pt x="736034" y="155451"/>
                  <a:pt x="735271" y="154986"/>
                  <a:pt x="734824" y="154428"/>
                </a:cubicBezTo>
                <a:cubicBezTo>
                  <a:pt x="734378" y="153870"/>
                  <a:pt x="734155" y="153219"/>
                  <a:pt x="734155" y="152475"/>
                </a:cubicBezTo>
                <a:lnTo>
                  <a:pt x="734155" y="53132"/>
                </a:lnTo>
                <a:cubicBezTo>
                  <a:pt x="734155" y="52388"/>
                  <a:pt x="734378" y="51737"/>
                  <a:pt x="734824" y="51179"/>
                </a:cubicBezTo>
                <a:cubicBezTo>
                  <a:pt x="735271" y="50621"/>
                  <a:pt x="736034" y="50137"/>
                  <a:pt x="737113" y="49728"/>
                </a:cubicBezTo>
                <a:cubicBezTo>
                  <a:pt x="738192" y="49318"/>
                  <a:pt x="739624" y="49002"/>
                  <a:pt x="741410" y="48779"/>
                </a:cubicBezTo>
                <a:cubicBezTo>
                  <a:pt x="743196" y="48556"/>
                  <a:pt x="745466" y="48444"/>
                  <a:pt x="748219" y="48444"/>
                </a:cubicBezTo>
                <a:close/>
                <a:moveTo>
                  <a:pt x="567244" y="48444"/>
                </a:moveTo>
                <a:cubicBezTo>
                  <a:pt x="569997" y="48444"/>
                  <a:pt x="572267" y="48556"/>
                  <a:pt x="574053" y="48779"/>
                </a:cubicBezTo>
                <a:cubicBezTo>
                  <a:pt x="575839" y="49002"/>
                  <a:pt x="577271" y="49318"/>
                  <a:pt x="578350" y="49728"/>
                </a:cubicBezTo>
                <a:cubicBezTo>
                  <a:pt x="579429" y="50137"/>
                  <a:pt x="580192" y="50621"/>
                  <a:pt x="580639" y="51179"/>
                </a:cubicBezTo>
                <a:cubicBezTo>
                  <a:pt x="581085" y="51737"/>
                  <a:pt x="581308" y="52388"/>
                  <a:pt x="581308" y="53132"/>
                </a:cubicBezTo>
                <a:lnTo>
                  <a:pt x="581308" y="152475"/>
                </a:lnTo>
                <a:cubicBezTo>
                  <a:pt x="581308" y="153219"/>
                  <a:pt x="581085" y="153870"/>
                  <a:pt x="580639" y="154428"/>
                </a:cubicBezTo>
                <a:cubicBezTo>
                  <a:pt x="580192" y="154986"/>
                  <a:pt x="579429" y="155451"/>
                  <a:pt x="578350" y="155824"/>
                </a:cubicBezTo>
                <a:cubicBezTo>
                  <a:pt x="577271" y="156196"/>
                  <a:pt x="575839" y="156475"/>
                  <a:pt x="574053" y="156661"/>
                </a:cubicBezTo>
                <a:cubicBezTo>
                  <a:pt x="572267" y="156847"/>
                  <a:pt x="569997" y="156940"/>
                  <a:pt x="567244" y="156940"/>
                </a:cubicBezTo>
                <a:cubicBezTo>
                  <a:pt x="564491" y="156940"/>
                  <a:pt x="562221" y="156847"/>
                  <a:pt x="560435" y="156661"/>
                </a:cubicBezTo>
                <a:cubicBezTo>
                  <a:pt x="558649" y="156475"/>
                  <a:pt x="557217" y="156196"/>
                  <a:pt x="556138" y="155824"/>
                </a:cubicBezTo>
                <a:cubicBezTo>
                  <a:pt x="555059" y="155451"/>
                  <a:pt x="554296" y="154986"/>
                  <a:pt x="553849" y="154428"/>
                </a:cubicBezTo>
                <a:cubicBezTo>
                  <a:pt x="553403" y="153870"/>
                  <a:pt x="553180" y="153219"/>
                  <a:pt x="553180" y="152475"/>
                </a:cubicBezTo>
                <a:lnTo>
                  <a:pt x="553180" y="53132"/>
                </a:lnTo>
                <a:cubicBezTo>
                  <a:pt x="553180" y="52388"/>
                  <a:pt x="553403" y="51737"/>
                  <a:pt x="553849" y="51179"/>
                </a:cubicBezTo>
                <a:cubicBezTo>
                  <a:pt x="554296" y="50621"/>
                  <a:pt x="555059" y="50137"/>
                  <a:pt x="556138" y="49728"/>
                </a:cubicBezTo>
                <a:cubicBezTo>
                  <a:pt x="557217" y="49318"/>
                  <a:pt x="558649" y="49002"/>
                  <a:pt x="560435" y="48779"/>
                </a:cubicBezTo>
                <a:cubicBezTo>
                  <a:pt x="562221" y="48556"/>
                  <a:pt x="564491" y="48444"/>
                  <a:pt x="567244" y="48444"/>
                </a:cubicBezTo>
                <a:close/>
                <a:moveTo>
                  <a:pt x="3330945" y="46658"/>
                </a:moveTo>
                <a:cubicBezTo>
                  <a:pt x="3333921" y="46658"/>
                  <a:pt x="3336842" y="46918"/>
                  <a:pt x="3339707" y="47439"/>
                </a:cubicBezTo>
                <a:cubicBezTo>
                  <a:pt x="3342572" y="47960"/>
                  <a:pt x="3345251" y="48667"/>
                  <a:pt x="3347744" y="49560"/>
                </a:cubicBezTo>
                <a:cubicBezTo>
                  <a:pt x="3350237" y="50453"/>
                  <a:pt x="3352469" y="51458"/>
                  <a:pt x="3354441" y="52574"/>
                </a:cubicBezTo>
                <a:cubicBezTo>
                  <a:pt x="3356413" y="53690"/>
                  <a:pt x="3357808" y="54658"/>
                  <a:pt x="3358627" y="55476"/>
                </a:cubicBezTo>
                <a:cubicBezTo>
                  <a:pt x="3359445" y="56295"/>
                  <a:pt x="3360022" y="56983"/>
                  <a:pt x="3360357" y="57541"/>
                </a:cubicBezTo>
                <a:cubicBezTo>
                  <a:pt x="3360692" y="58099"/>
                  <a:pt x="3360952" y="58825"/>
                  <a:pt x="3361138" y="59718"/>
                </a:cubicBezTo>
                <a:cubicBezTo>
                  <a:pt x="3361324" y="60611"/>
                  <a:pt x="3361473" y="61708"/>
                  <a:pt x="3361585" y="63010"/>
                </a:cubicBezTo>
                <a:cubicBezTo>
                  <a:pt x="3361696" y="64313"/>
                  <a:pt x="3361752" y="65894"/>
                  <a:pt x="3361752" y="67755"/>
                </a:cubicBezTo>
                <a:cubicBezTo>
                  <a:pt x="3361752" y="72070"/>
                  <a:pt x="3361380" y="75103"/>
                  <a:pt x="3360636" y="76852"/>
                </a:cubicBezTo>
                <a:cubicBezTo>
                  <a:pt x="3359892" y="78600"/>
                  <a:pt x="3358924" y="79475"/>
                  <a:pt x="3357734" y="79475"/>
                </a:cubicBezTo>
                <a:cubicBezTo>
                  <a:pt x="3356469" y="79475"/>
                  <a:pt x="3355129" y="78954"/>
                  <a:pt x="3353715" y="77912"/>
                </a:cubicBezTo>
                <a:cubicBezTo>
                  <a:pt x="3352302" y="76870"/>
                  <a:pt x="3350627" y="75717"/>
                  <a:pt x="3348693" y="74452"/>
                </a:cubicBezTo>
                <a:cubicBezTo>
                  <a:pt x="3346758" y="73187"/>
                  <a:pt x="3344451" y="72033"/>
                  <a:pt x="3341772" y="70991"/>
                </a:cubicBezTo>
                <a:cubicBezTo>
                  <a:pt x="3339093" y="69950"/>
                  <a:pt x="3335893" y="69429"/>
                  <a:pt x="3332173" y="69429"/>
                </a:cubicBezTo>
                <a:cubicBezTo>
                  <a:pt x="3324880" y="69429"/>
                  <a:pt x="3319299" y="72238"/>
                  <a:pt x="3315429" y="77856"/>
                </a:cubicBezTo>
                <a:cubicBezTo>
                  <a:pt x="3311560" y="83474"/>
                  <a:pt x="3309625" y="91716"/>
                  <a:pt x="3309625" y="102580"/>
                </a:cubicBezTo>
                <a:cubicBezTo>
                  <a:pt x="3309625" y="107938"/>
                  <a:pt x="3310109" y="112663"/>
                  <a:pt x="3311076" y="116756"/>
                </a:cubicBezTo>
                <a:cubicBezTo>
                  <a:pt x="3312044" y="120849"/>
                  <a:pt x="3313476" y="124272"/>
                  <a:pt x="3315374" y="127025"/>
                </a:cubicBezTo>
                <a:cubicBezTo>
                  <a:pt x="3317271" y="129779"/>
                  <a:pt x="3319652" y="131844"/>
                  <a:pt x="3322517" y="133220"/>
                </a:cubicBezTo>
                <a:cubicBezTo>
                  <a:pt x="3325382" y="134597"/>
                  <a:pt x="3328712" y="135285"/>
                  <a:pt x="3332507" y="135285"/>
                </a:cubicBezTo>
                <a:cubicBezTo>
                  <a:pt x="3336377" y="135285"/>
                  <a:pt x="3339707" y="134708"/>
                  <a:pt x="3342498" y="133555"/>
                </a:cubicBezTo>
                <a:cubicBezTo>
                  <a:pt x="3345288" y="132402"/>
                  <a:pt x="3347725" y="131118"/>
                  <a:pt x="3349809" y="129704"/>
                </a:cubicBezTo>
                <a:cubicBezTo>
                  <a:pt x="3351892" y="128290"/>
                  <a:pt x="3353641" y="127007"/>
                  <a:pt x="3355055" y="125853"/>
                </a:cubicBezTo>
                <a:cubicBezTo>
                  <a:pt x="3356469" y="124700"/>
                  <a:pt x="3357659" y="124123"/>
                  <a:pt x="3358627" y="124123"/>
                </a:cubicBezTo>
                <a:cubicBezTo>
                  <a:pt x="3359297" y="124123"/>
                  <a:pt x="3359855" y="124309"/>
                  <a:pt x="3360301" y="124681"/>
                </a:cubicBezTo>
                <a:cubicBezTo>
                  <a:pt x="3360748" y="125053"/>
                  <a:pt x="3361101" y="125742"/>
                  <a:pt x="3361362" y="126746"/>
                </a:cubicBezTo>
                <a:cubicBezTo>
                  <a:pt x="3361622" y="127751"/>
                  <a:pt x="3361827" y="129034"/>
                  <a:pt x="3361975" y="130597"/>
                </a:cubicBezTo>
                <a:cubicBezTo>
                  <a:pt x="3362124" y="132160"/>
                  <a:pt x="3362199" y="134169"/>
                  <a:pt x="3362199" y="136625"/>
                </a:cubicBezTo>
                <a:cubicBezTo>
                  <a:pt x="3362199" y="138559"/>
                  <a:pt x="3362143" y="140178"/>
                  <a:pt x="3362031" y="141480"/>
                </a:cubicBezTo>
                <a:cubicBezTo>
                  <a:pt x="3361920" y="142782"/>
                  <a:pt x="3361771" y="143880"/>
                  <a:pt x="3361585" y="144773"/>
                </a:cubicBezTo>
                <a:cubicBezTo>
                  <a:pt x="3361399" y="145666"/>
                  <a:pt x="3361175" y="146391"/>
                  <a:pt x="3360915" y="146950"/>
                </a:cubicBezTo>
                <a:cubicBezTo>
                  <a:pt x="3360655" y="147508"/>
                  <a:pt x="3360078" y="148215"/>
                  <a:pt x="3359185" y="149070"/>
                </a:cubicBezTo>
                <a:cubicBezTo>
                  <a:pt x="3358292" y="149926"/>
                  <a:pt x="3356766" y="150968"/>
                  <a:pt x="3354608" y="152196"/>
                </a:cubicBezTo>
                <a:cubicBezTo>
                  <a:pt x="3352450" y="153424"/>
                  <a:pt x="3349995" y="154521"/>
                  <a:pt x="3347241" y="155489"/>
                </a:cubicBezTo>
                <a:cubicBezTo>
                  <a:pt x="3344488" y="156456"/>
                  <a:pt x="3341493" y="157237"/>
                  <a:pt x="3338256" y="157833"/>
                </a:cubicBezTo>
                <a:cubicBezTo>
                  <a:pt x="3335019" y="158428"/>
                  <a:pt x="3331689" y="158726"/>
                  <a:pt x="3328266" y="158726"/>
                </a:cubicBezTo>
                <a:cubicBezTo>
                  <a:pt x="3320601" y="158726"/>
                  <a:pt x="3313811" y="157535"/>
                  <a:pt x="3307895" y="155154"/>
                </a:cubicBezTo>
                <a:cubicBezTo>
                  <a:pt x="3301979" y="152772"/>
                  <a:pt x="3297012" y="149256"/>
                  <a:pt x="3292994" y="144606"/>
                </a:cubicBezTo>
                <a:cubicBezTo>
                  <a:pt x="3288975" y="139955"/>
                  <a:pt x="3285943" y="134281"/>
                  <a:pt x="3283896" y="127583"/>
                </a:cubicBezTo>
                <a:cubicBezTo>
                  <a:pt x="3281850" y="120886"/>
                  <a:pt x="3280827" y="113221"/>
                  <a:pt x="3280827" y="104589"/>
                </a:cubicBezTo>
                <a:cubicBezTo>
                  <a:pt x="3280827" y="94618"/>
                  <a:pt x="3282073" y="86005"/>
                  <a:pt x="3284566" y="78749"/>
                </a:cubicBezTo>
                <a:cubicBezTo>
                  <a:pt x="3287059" y="71494"/>
                  <a:pt x="3290538" y="65485"/>
                  <a:pt x="3295003" y="60722"/>
                </a:cubicBezTo>
                <a:cubicBezTo>
                  <a:pt x="3299468" y="55960"/>
                  <a:pt x="3304751" y="52425"/>
                  <a:pt x="3310853" y="50118"/>
                </a:cubicBezTo>
                <a:cubicBezTo>
                  <a:pt x="3316955" y="47811"/>
                  <a:pt x="3323652" y="46658"/>
                  <a:pt x="3330945" y="46658"/>
                </a:cubicBezTo>
                <a:close/>
                <a:moveTo>
                  <a:pt x="3760463" y="46546"/>
                </a:moveTo>
                <a:cubicBezTo>
                  <a:pt x="3768797" y="46546"/>
                  <a:pt x="3775922" y="47774"/>
                  <a:pt x="3781838" y="50230"/>
                </a:cubicBezTo>
                <a:cubicBezTo>
                  <a:pt x="3787754" y="52686"/>
                  <a:pt x="3792610" y="56090"/>
                  <a:pt x="3796405" y="60443"/>
                </a:cubicBezTo>
                <a:cubicBezTo>
                  <a:pt x="3800200" y="64796"/>
                  <a:pt x="3802990" y="69950"/>
                  <a:pt x="3804776" y="75903"/>
                </a:cubicBezTo>
                <a:cubicBezTo>
                  <a:pt x="3806562" y="81856"/>
                  <a:pt x="3807455" y="88330"/>
                  <a:pt x="3807455" y="95325"/>
                </a:cubicBezTo>
                <a:lnTo>
                  <a:pt x="3807455" y="99790"/>
                </a:lnTo>
                <a:cubicBezTo>
                  <a:pt x="3807455" y="103213"/>
                  <a:pt x="3806692" y="105743"/>
                  <a:pt x="3805167" y="107380"/>
                </a:cubicBezTo>
                <a:cubicBezTo>
                  <a:pt x="3803642" y="109017"/>
                  <a:pt x="3801539" y="109836"/>
                  <a:pt x="3798860" y="109836"/>
                </a:cubicBezTo>
                <a:lnTo>
                  <a:pt x="3738250" y="109836"/>
                </a:lnTo>
                <a:cubicBezTo>
                  <a:pt x="3738250" y="114077"/>
                  <a:pt x="3738752" y="117928"/>
                  <a:pt x="3739757" y="121388"/>
                </a:cubicBezTo>
                <a:cubicBezTo>
                  <a:pt x="3740762" y="124849"/>
                  <a:pt x="3742362" y="127788"/>
                  <a:pt x="3744557" y="130207"/>
                </a:cubicBezTo>
                <a:cubicBezTo>
                  <a:pt x="3746752" y="132625"/>
                  <a:pt x="3749580" y="134467"/>
                  <a:pt x="3753040" y="135732"/>
                </a:cubicBezTo>
                <a:cubicBezTo>
                  <a:pt x="3756500" y="136997"/>
                  <a:pt x="3760649" y="137629"/>
                  <a:pt x="3765486" y="137629"/>
                </a:cubicBezTo>
                <a:cubicBezTo>
                  <a:pt x="3770397" y="137629"/>
                  <a:pt x="3774713" y="137276"/>
                  <a:pt x="3778434" y="136569"/>
                </a:cubicBezTo>
                <a:cubicBezTo>
                  <a:pt x="3782154" y="135862"/>
                  <a:pt x="3785373" y="135081"/>
                  <a:pt x="3788089" y="134225"/>
                </a:cubicBezTo>
                <a:cubicBezTo>
                  <a:pt x="3790805" y="133369"/>
                  <a:pt x="3793056" y="132588"/>
                  <a:pt x="3794842" y="131881"/>
                </a:cubicBezTo>
                <a:cubicBezTo>
                  <a:pt x="3796628" y="131174"/>
                  <a:pt x="3798079" y="130820"/>
                  <a:pt x="3799195" y="130820"/>
                </a:cubicBezTo>
                <a:cubicBezTo>
                  <a:pt x="3799865" y="130820"/>
                  <a:pt x="3800423" y="130951"/>
                  <a:pt x="3800870" y="131211"/>
                </a:cubicBezTo>
                <a:cubicBezTo>
                  <a:pt x="3801316" y="131471"/>
                  <a:pt x="3801688" y="131937"/>
                  <a:pt x="3801986" y="132606"/>
                </a:cubicBezTo>
                <a:cubicBezTo>
                  <a:pt x="3802283" y="133276"/>
                  <a:pt x="3802488" y="134225"/>
                  <a:pt x="3802600" y="135453"/>
                </a:cubicBezTo>
                <a:cubicBezTo>
                  <a:pt x="3802711" y="136681"/>
                  <a:pt x="3802767" y="138225"/>
                  <a:pt x="3802767" y="140085"/>
                </a:cubicBezTo>
                <a:cubicBezTo>
                  <a:pt x="3802767" y="141722"/>
                  <a:pt x="3802730" y="143117"/>
                  <a:pt x="3802656" y="144271"/>
                </a:cubicBezTo>
                <a:cubicBezTo>
                  <a:pt x="3802581" y="145424"/>
                  <a:pt x="3802469" y="146410"/>
                  <a:pt x="3802321" y="147229"/>
                </a:cubicBezTo>
                <a:cubicBezTo>
                  <a:pt x="3802172" y="148047"/>
                  <a:pt x="3801949" y="148735"/>
                  <a:pt x="3801651" y="149294"/>
                </a:cubicBezTo>
                <a:cubicBezTo>
                  <a:pt x="3801353" y="149852"/>
                  <a:pt x="3800963" y="150391"/>
                  <a:pt x="3800479" y="150912"/>
                </a:cubicBezTo>
                <a:cubicBezTo>
                  <a:pt x="3799995" y="151433"/>
                  <a:pt x="3798674" y="152140"/>
                  <a:pt x="3796516" y="153033"/>
                </a:cubicBezTo>
                <a:cubicBezTo>
                  <a:pt x="3794358" y="153926"/>
                  <a:pt x="3791605" y="154800"/>
                  <a:pt x="3788256" y="155656"/>
                </a:cubicBezTo>
                <a:cubicBezTo>
                  <a:pt x="3784908" y="156512"/>
                  <a:pt x="3781075" y="157256"/>
                  <a:pt x="3776759" y="157888"/>
                </a:cubicBezTo>
                <a:cubicBezTo>
                  <a:pt x="3772443" y="158521"/>
                  <a:pt x="3767830" y="158837"/>
                  <a:pt x="3762918" y="158837"/>
                </a:cubicBezTo>
                <a:cubicBezTo>
                  <a:pt x="3754063" y="158837"/>
                  <a:pt x="3746305" y="157721"/>
                  <a:pt x="3739645" y="155489"/>
                </a:cubicBezTo>
                <a:cubicBezTo>
                  <a:pt x="3732985" y="153256"/>
                  <a:pt x="3727423" y="149870"/>
                  <a:pt x="3722958" y="145331"/>
                </a:cubicBezTo>
                <a:cubicBezTo>
                  <a:pt x="3718493" y="140792"/>
                  <a:pt x="3715163" y="135062"/>
                  <a:pt x="3712968" y="128141"/>
                </a:cubicBezTo>
                <a:cubicBezTo>
                  <a:pt x="3710773" y="121221"/>
                  <a:pt x="3709675" y="113110"/>
                  <a:pt x="3709675" y="103808"/>
                </a:cubicBezTo>
                <a:cubicBezTo>
                  <a:pt x="3709675" y="94953"/>
                  <a:pt x="3710829" y="86972"/>
                  <a:pt x="3713135" y="79865"/>
                </a:cubicBezTo>
                <a:cubicBezTo>
                  <a:pt x="3715442" y="72759"/>
                  <a:pt x="3718791" y="66731"/>
                  <a:pt x="3723181" y="61783"/>
                </a:cubicBezTo>
                <a:cubicBezTo>
                  <a:pt x="3727572" y="56834"/>
                  <a:pt x="3732911" y="53058"/>
                  <a:pt x="3739199" y="50453"/>
                </a:cubicBezTo>
                <a:cubicBezTo>
                  <a:pt x="3745487" y="47849"/>
                  <a:pt x="3752575" y="46546"/>
                  <a:pt x="3760463" y="46546"/>
                </a:cubicBezTo>
                <a:close/>
                <a:moveTo>
                  <a:pt x="3655390" y="46546"/>
                </a:moveTo>
                <a:cubicBezTo>
                  <a:pt x="3658515" y="46546"/>
                  <a:pt x="3661548" y="46770"/>
                  <a:pt x="3664487" y="47216"/>
                </a:cubicBezTo>
                <a:cubicBezTo>
                  <a:pt x="3667427" y="47663"/>
                  <a:pt x="3670087" y="48221"/>
                  <a:pt x="3672468" y="48890"/>
                </a:cubicBezTo>
                <a:cubicBezTo>
                  <a:pt x="3674849" y="49560"/>
                  <a:pt x="3676859" y="50286"/>
                  <a:pt x="3678496" y="51067"/>
                </a:cubicBezTo>
                <a:cubicBezTo>
                  <a:pt x="3680133" y="51848"/>
                  <a:pt x="3681305" y="52518"/>
                  <a:pt x="3682012" y="53076"/>
                </a:cubicBezTo>
                <a:cubicBezTo>
                  <a:pt x="3682719" y="53634"/>
                  <a:pt x="3683221" y="54192"/>
                  <a:pt x="3683519" y="54751"/>
                </a:cubicBezTo>
                <a:cubicBezTo>
                  <a:pt x="3683816" y="55309"/>
                  <a:pt x="3684039" y="55978"/>
                  <a:pt x="3684188" y="56760"/>
                </a:cubicBezTo>
                <a:cubicBezTo>
                  <a:pt x="3684337" y="57541"/>
                  <a:pt x="3684467" y="58508"/>
                  <a:pt x="3684579" y="59662"/>
                </a:cubicBezTo>
                <a:cubicBezTo>
                  <a:pt x="3684691" y="60815"/>
                  <a:pt x="3684746" y="62248"/>
                  <a:pt x="3684746" y="63959"/>
                </a:cubicBezTo>
                <a:cubicBezTo>
                  <a:pt x="3684746" y="65969"/>
                  <a:pt x="3684691" y="67606"/>
                  <a:pt x="3684579" y="68871"/>
                </a:cubicBezTo>
                <a:cubicBezTo>
                  <a:pt x="3684467" y="70136"/>
                  <a:pt x="3684281" y="71140"/>
                  <a:pt x="3684021" y="71884"/>
                </a:cubicBezTo>
                <a:cubicBezTo>
                  <a:pt x="3683760" y="72629"/>
                  <a:pt x="3683407" y="73131"/>
                  <a:pt x="3682960" y="73391"/>
                </a:cubicBezTo>
                <a:cubicBezTo>
                  <a:pt x="3682514" y="73652"/>
                  <a:pt x="3681993" y="73782"/>
                  <a:pt x="3681398" y="73782"/>
                </a:cubicBezTo>
                <a:cubicBezTo>
                  <a:pt x="3680728" y="73782"/>
                  <a:pt x="3679686" y="73391"/>
                  <a:pt x="3678272" y="72610"/>
                </a:cubicBezTo>
                <a:cubicBezTo>
                  <a:pt x="3676859" y="71829"/>
                  <a:pt x="3675091" y="70991"/>
                  <a:pt x="3672970" y="70099"/>
                </a:cubicBezTo>
                <a:cubicBezTo>
                  <a:pt x="3670850" y="69206"/>
                  <a:pt x="3668394" y="68368"/>
                  <a:pt x="3665603" y="67587"/>
                </a:cubicBezTo>
                <a:cubicBezTo>
                  <a:pt x="3662813" y="66806"/>
                  <a:pt x="3659632" y="66415"/>
                  <a:pt x="3656060" y="66415"/>
                </a:cubicBezTo>
                <a:cubicBezTo>
                  <a:pt x="3653530" y="66415"/>
                  <a:pt x="3651335" y="66675"/>
                  <a:pt x="3649474" y="67196"/>
                </a:cubicBezTo>
                <a:cubicBezTo>
                  <a:pt x="3647614" y="67717"/>
                  <a:pt x="3646088" y="68461"/>
                  <a:pt x="3644898" y="69429"/>
                </a:cubicBezTo>
                <a:cubicBezTo>
                  <a:pt x="3643707" y="70396"/>
                  <a:pt x="3642814" y="71531"/>
                  <a:pt x="3642219" y="72833"/>
                </a:cubicBezTo>
                <a:cubicBezTo>
                  <a:pt x="3641623" y="74136"/>
                  <a:pt x="3641326" y="75531"/>
                  <a:pt x="3641326" y="77019"/>
                </a:cubicBezTo>
                <a:cubicBezTo>
                  <a:pt x="3641326" y="79326"/>
                  <a:pt x="3642033" y="81261"/>
                  <a:pt x="3643447" y="82823"/>
                </a:cubicBezTo>
                <a:cubicBezTo>
                  <a:pt x="3644860" y="84386"/>
                  <a:pt x="3646721" y="85763"/>
                  <a:pt x="3649028" y="86953"/>
                </a:cubicBezTo>
                <a:cubicBezTo>
                  <a:pt x="3651335" y="88144"/>
                  <a:pt x="3653958" y="89260"/>
                  <a:pt x="3656897" y="90302"/>
                </a:cubicBezTo>
                <a:cubicBezTo>
                  <a:pt x="3659836" y="91344"/>
                  <a:pt x="3662813" y="92479"/>
                  <a:pt x="3665827" y="93706"/>
                </a:cubicBezTo>
                <a:cubicBezTo>
                  <a:pt x="3668840" y="94934"/>
                  <a:pt x="3671817" y="96367"/>
                  <a:pt x="3674756" y="98004"/>
                </a:cubicBezTo>
                <a:cubicBezTo>
                  <a:pt x="3677696" y="99641"/>
                  <a:pt x="3680319" y="101650"/>
                  <a:pt x="3682626" y="104031"/>
                </a:cubicBezTo>
                <a:cubicBezTo>
                  <a:pt x="3684932" y="106413"/>
                  <a:pt x="3686793" y="109259"/>
                  <a:pt x="3688207" y="112570"/>
                </a:cubicBezTo>
                <a:cubicBezTo>
                  <a:pt x="3689621" y="115882"/>
                  <a:pt x="3690327" y="119807"/>
                  <a:pt x="3690327" y="124346"/>
                </a:cubicBezTo>
                <a:cubicBezTo>
                  <a:pt x="3690327" y="130002"/>
                  <a:pt x="3689267" y="134988"/>
                  <a:pt x="3687146" y="139304"/>
                </a:cubicBezTo>
                <a:cubicBezTo>
                  <a:pt x="3685025" y="143620"/>
                  <a:pt x="3682030" y="147229"/>
                  <a:pt x="3678161" y="150131"/>
                </a:cubicBezTo>
                <a:cubicBezTo>
                  <a:pt x="3674291" y="153033"/>
                  <a:pt x="3669715" y="155210"/>
                  <a:pt x="3664431" y="156661"/>
                </a:cubicBezTo>
                <a:cubicBezTo>
                  <a:pt x="3659148" y="158112"/>
                  <a:pt x="3653418" y="158837"/>
                  <a:pt x="3647242" y="158837"/>
                </a:cubicBezTo>
                <a:cubicBezTo>
                  <a:pt x="3643521" y="158837"/>
                  <a:pt x="3639968" y="158558"/>
                  <a:pt x="3636582" y="158000"/>
                </a:cubicBezTo>
                <a:cubicBezTo>
                  <a:pt x="3633196" y="157442"/>
                  <a:pt x="3630164" y="156735"/>
                  <a:pt x="3627485" y="155879"/>
                </a:cubicBezTo>
                <a:cubicBezTo>
                  <a:pt x="3624806" y="155023"/>
                  <a:pt x="3622573" y="154149"/>
                  <a:pt x="3620788" y="153256"/>
                </a:cubicBezTo>
                <a:cubicBezTo>
                  <a:pt x="3619002" y="152363"/>
                  <a:pt x="3617699" y="151526"/>
                  <a:pt x="3616881" y="150745"/>
                </a:cubicBezTo>
                <a:cubicBezTo>
                  <a:pt x="3616062" y="149963"/>
                  <a:pt x="3615430" y="148735"/>
                  <a:pt x="3614983" y="147061"/>
                </a:cubicBezTo>
                <a:cubicBezTo>
                  <a:pt x="3614537" y="145387"/>
                  <a:pt x="3614314" y="142913"/>
                  <a:pt x="3614314" y="139638"/>
                </a:cubicBezTo>
                <a:cubicBezTo>
                  <a:pt x="3614314" y="137481"/>
                  <a:pt x="3614388" y="135750"/>
                  <a:pt x="3614537" y="134448"/>
                </a:cubicBezTo>
                <a:cubicBezTo>
                  <a:pt x="3614686" y="133146"/>
                  <a:pt x="3614909" y="132104"/>
                  <a:pt x="3615206" y="131323"/>
                </a:cubicBezTo>
                <a:cubicBezTo>
                  <a:pt x="3615504" y="130541"/>
                  <a:pt x="3615876" y="130020"/>
                  <a:pt x="3616323" y="129760"/>
                </a:cubicBezTo>
                <a:cubicBezTo>
                  <a:pt x="3616769" y="129499"/>
                  <a:pt x="3617327" y="129369"/>
                  <a:pt x="3617997" y="129369"/>
                </a:cubicBezTo>
                <a:cubicBezTo>
                  <a:pt x="3618816" y="129369"/>
                  <a:pt x="3620025" y="129834"/>
                  <a:pt x="3621625" y="130765"/>
                </a:cubicBezTo>
                <a:cubicBezTo>
                  <a:pt x="3623225" y="131695"/>
                  <a:pt x="3625215" y="132718"/>
                  <a:pt x="3627596" y="133834"/>
                </a:cubicBezTo>
                <a:cubicBezTo>
                  <a:pt x="3629978" y="134950"/>
                  <a:pt x="3632750" y="135992"/>
                  <a:pt x="3635912" y="136959"/>
                </a:cubicBezTo>
                <a:cubicBezTo>
                  <a:pt x="3639075" y="137927"/>
                  <a:pt x="3642665" y="138411"/>
                  <a:pt x="3646684" y="138411"/>
                </a:cubicBezTo>
                <a:cubicBezTo>
                  <a:pt x="3649214" y="138411"/>
                  <a:pt x="3651465" y="138150"/>
                  <a:pt x="3653437" y="137629"/>
                </a:cubicBezTo>
                <a:cubicBezTo>
                  <a:pt x="3655409" y="137108"/>
                  <a:pt x="3657120" y="136364"/>
                  <a:pt x="3658571" y="135397"/>
                </a:cubicBezTo>
                <a:cubicBezTo>
                  <a:pt x="3660022" y="134429"/>
                  <a:pt x="3661120" y="133202"/>
                  <a:pt x="3661864" y="131713"/>
                </a:cubicBezTo>
                <a:cubicBezTo>
                  <a:pt x="3662608" y="130225"/>
                  <a:pt x="3662980" y="128514"/>
                  <a:pt x="3662980" y="126579"/>
                </a:cubicBezTo>
                <a:cubicBezTo>
                  <a:pt x="3662980" y="124346"/>
                  <a:pt x="3662292" y="122430"/>
                  <a:pt x="3660915" y="120830"/>
                </a:cubicBezTo>
                <a:cubicBezTo>
                  <a:pt x="3659539" y="119230"/>
                  <a:pt x="3657716" y="117835"/>
                  <a:pt x="3655446" y="116644"/>
                </a:cubicBezTo>
                <a:cubicBezTo>
                  <a:pt x="3653176" y="115454"/>
                  <a:pt x="3650609" y="114338"/>
                  <a:pt x="3647744" y="113296"/>
                </a:cubicBezTo>
                <a:cubicBezTo>
                  <a:pt x="3644879" y="112254"/>
                  <a:pt x="3641940" y="111101"/>
                  <a:pt x="3638926" y="109836"/>
                </a:cubicBezTo>
                <a:cubicBezTo>
                  <a:pt x="3635912" y="108571"/>
                  <a:pt x="3632973" y="107119"/>
                  <a:pt x="3630108" y="105482"/>
                </a:cubicBezTo>
                <a:cubicBezTo>
                  <a:pt x="3627243" y="103845"/>
                  <a:pt x="3624676" y="101836"/>
                  <a:pt x="3622406" y="99455"/>
                </a:cubicBezTo>
                <a:cubicBezTo>
                  <a:pt x="3620136" y="97074"/>
                  <a:pt x="3618313" y="94209"/>
                  <a:pt x="3616937" y="90860"/>
                </a:cubicBezTo>
                <a:cubicBezTo>
                  <a:pt x="3615560" y="87511"/>
                  <a:pt x="3614872" y="83493"/>
                  <a:pt x="3614872" y="78805"/>
                </a:cubicBezTo>
                <a:cubicBezTo>
                  <a:pt x="3614872" y="74043"/>
                  <a:pt x="3615802" y="69671"/>
                  <a:pt x="3617662" y="65689"/>
                </a:cubicBezTo>
                <a:cubicBezTo>
                  <a:pt x="3619523" y="61708"/>
                  <a:pt x="3622201" y="58304"/>
                  <a:pt x="3625699" y="55476"/>
                </a:cubicBezTo>
                <a:cubicBezTo>
                  <a:pt x="3629196" y="52648"/>
                  <a:pt x="3633457" y="50453"/>
                  <a:pt x="3638479" y="48890"/>
                </a:cubicBezTo>
                <a:cubicBezTo>
                  <a:pt x="3643502" y="47328"/>
                  <a:pt x="3649139" y="46546"/>
                  <a:pt x="3655390" y="46546"/>
                </a:cubicBezTo>
                <a:close/>
                <a:moveTo>
                  <a:pt x="3422958" y="46546"/>
                </a:moveTo>
                <a:cubicBezTo>
                  <a:pt x="3430771" y="46546"/>
                  <a:pt x="3437450" y="47309"/>
                  <a:pt x="3442994" y="48835"/>
                </a:cubicBezTo>
                <a:cubicBezTo>
                  <a:pt x="3448538" y="50360"/>
                  <a:pt x="3453095" y="52704"/>
                  <a:pt x="3456667" y="55867"/>
                </a:cubicBezTo>
                <a:cubicBezTo>
                  <a:pt x="3460239" y="59029"/>
                  <a:pt x="3462844" y="63104"/>
                  <a:pt x="3464481" y="68089"/>
                </a:cubicBezTo>
                <a:cubicBezTo>
                  <a:pt x="3466118" y="73075"/>
                  <a:pt x="3466936" y="78991"/>
                  <a:pt x="3466936" y="85837"/>
                </a:cubicBezTo>
                <a:lnTo>
                  <a:pt x="3466936" y="152810"/>
                </a:lnTo>
                <a:cubicBezTo>
                  <a:pt x="3466936" y="153851"/>
                  <a:pt x="3466564" y="154670"/>
                  <a:pt x="3465820" y="155265"/>
                </a:cubicBezTo>
                <a:cubicBezTo>
                  <a:pt x="3465076" y="155861"/>
                  <a:pt x="3463904" y="156289"/>
                  <a:pt x="3462304" y="156549"/>
                </a:cubicBezTo>
                <a:cubicBezTo>
                  <a:pt x="3460704" y="156809"/>
                  <a:pt x="3458342" y="156940"/>
                  <a:pt x="3455216" y="156940"/>
                </a:cubicBezTo>
                <a:cubicBezTo>
                  <a:pt x="3451868" y="156940"/>
                  <a:pt x="3449431" y="156809"/>
                  <a:pt x="3447905" y="156549"/>
                </a:cubicBezTo>
                <a:cubicBezTo>
                  <a:pt x="3446380" y="156289"/>
                  <a:pt x="3445301" y="155861"/>
                  <a:pt x="3444668" y="155265"/>
                </a:cubicBezTo>
                <a:cubicBezTo>
                  <a:pt x="3444036" y="154670"/>
                  <a:pt x="3443719" y="153851"/>
                  <a:pt x="3443719" y="152810"/>
                </a:cubicBezTo>
                <a:lnTo>
                  <a:pt x="3443719" y="144885"/>
                </a:lnTo>
                <a:cubicBezTo>
                  <a:pt x="3439627" y="149275"/>
                  <a:pt x="3434957" y="152698"/>
                  <a:pt x="3429711" y="155154"/>
                </a:cubicBezTo>
                <a:cubicBezTo>
                  <a:pt x="3424465" y="157610"/>
                  <a:pt x="3418642" y="158837"/>
                  <a:pt x="3412242" y="158837"/>
                </a:cubicBezTo>
                <a:cubicBezTo>
                  <a:pt x="3406959" y="158837"/>
                  <a:pt x="3402103" y="158149"/>
                  <a:pt x="3397676" y="156772"/>
                </a:cubicBezTo>
                <a:cubicBezTo>
                  <a:pt x="3393248" y="155396"/>
                  <a:pt x="3389416" y="153349"/>
                  <a:pt x="3386179" y="150633"/>
                </a:cubicBezTo>
                <a:cubicBezTo>
                  <a:pt x="3382942" y="147917"/>
                  <a:pt x="3380430" y="144550"/>
                  <a:pt x="3378644" y="140531"/>
                </a:cubicBezTo>
                <a:cubicBezTo>
                  <a:pt x="3376858" y="136513"/>
                  <a:pt x="3375965" y="131825"/>
                  <a:pt x="3375965" y="126467"/>
                </a:cubicBezTo>
                <a:cubicBezTo>
                  <a:pt x="3375965" y="120663"/>
                  <a:pt x="3377100" y="115621"/>
                  <a:pt x="3379370" y="111342"/>
                </a:cubicBezTo>
                <a:cubicBezTo>
                  <a:pt x="3381639" y="107064"/>
                  <a:pt x="3385025" y="103529"/>
                  <a:pt x="3389527" y="100738"/>
                </a:cubicBezTo>
                <a:cubicBezTo>
                  <a:pt x="3394029" y="97948"/>
                  <a:pt x="3399629" y="95883"/>
                  <a:pt x="3406326" y="94543"/>
                </a:cubicBezTo>
                <a:cubicBezTo>
                  <a:pt x="3413023" y="93204"/>
                  <a:pt x="3420800" y="92534"/>
                  <a:pt x="3429655" y="92534"/>
                </a:cubicBezTo>
                <a:lnTo>
                  <a:pt x="3439366" y="92534"/>
                </a:lnTo>
                <a:lnTo>
                  <a:pt x="3439366" y="86507"/>
                </a:lnTo>
                <a:cubicBezTo>
                  <a:pt x="3439366" y="83381"/>
                  <a:pt x="3439050" y="80647"/>
                  <a:pt x="3438417" y="78303"/>
                </a:cubicBezTo>
                <a:cubicBezTo>
                  <a:pt x="3437785" y="75959"/>
                  <a:pt x="3436743" y="74005"/>
                  <a:pt x="3435292" y="72442"/>
                </a:cubicBezTo>
                <a:cubicBezTo>
                  <a:pt x="3433841" y="70880"/>
                  <a:pt x="3431906" y="69726"/>
                  <a:pt x="3429488" y="68982"/>
                </a:cubicBezTo>
                <a:cubicBezTo>
                  <a:pt x="3427069" y="68238"/>
                  <a:pt x="3424074" y="67866"/>
                  <a:pt x="3420502" y="67866"/>
                </a:cubicBezTo>
                <a:cubicBezTo>
                  <a:pt x="3415814" y="67866"/>
                  <a:pt x="3411628" y="68387"/>
                  <a:pt x="3407945" y="69429"/>
                </a:cubicBezTo>
                <a:cubicBezTo>
                  <a:pt x="3404261" y="70471"/>
                  <a:pt x="3401006" y="71624"/>
                  <a:pt x="3398178" y="72889"/>
                </a:cubicBezTo>
                <a:cubicBezTo>
                  <a:pt x="3395350" y="74154"/>
                  <a:pt x="3392987" y="75307"/>
                  <a:pt x="3391090" y="76349"/>
                </a:cubicBezTo>
                <a:cubicBezTo>
                  <a:pt x="3389192" y="77391"/>
                  <a:pt x="3387648" y="77912"/>
                  <a:pt x="3386458" y="77912"/>
                </a:cubicBezTo>
                <a:cubicBezTo>
                  <a:pt x="3385639" y="77912"/>
                  <a:pt x="3384914" y="77651"/>
                  <a:pt x="3384281" y="77131"/>
                </a:cubicBezTo>
                <a:cubicBezTo>
                  <a:pt x="3383649" y="76610"/>
                  <a:pt x="3383128" y="75866"/>
                  <a:pt x="3382718" y="74898"/>
                </a:cubicBezTo>
                <a:cubicBezTo>
                  <a:pt x="3382309" y="73931"/>
                  <a:pt x="3381993" y="72740"/>
                  <a:pt x="3381770" y="71326"/>
                </a:cubicBezTo>
                <a:cubicBezTo>
                  <a:pt x="3381546" y="69912"/>
                  <a:pt x="3381435" y="68350"/>
                  <a:pt x="3381435" y="66638"/>
                </a:cubicBezTo>
                <a:cubicBezTo>
                  <a:pt x="3381435" y="64331"/>
                  <a:pt x="3381621" y="62508"/>
                  <a:pt x="3381993" y="61169"/>
                </a:cubicBezTo>
                <a:cubicBezTo>
                  <a:pt x="3382365" y="59829"/>
                  <a:pt x="3383072" y="58620"/>
                  <a:pt x="3384114" y="57541"/>
                </a:cubicBezTo>
                <a:cubicBezTo>
                  <a:pt x="3385155" y="56462"/>
                  <a:pt x="3386979" y="55271"/>
                  <a:pt x="3389583" y="53969"/>
                </a:cubicBezTo>
                <a:cubicBezTo>
                  <a:pt x="3392188" y="52667"/>
                  <a:pt x="3395239" y="51458"/>
                  <a:pt x="3398736" y="50342"/>
                </a:cubicBezTo>
                <a:cubicBezTo>
                  <a:pt x="3402233" y="49225"/>
                  <a:pt x="3406047" y="48314"/>
                  <a:pt x="3410177" y="47607"/>
                </a:cubicBezTo>
                <a:cubicBezTo>
                  <a:pt x="3414307" y="46900"/>
                  <a:pt x="3418567" y="46546"/>
                  <a:pt x="3422958" y="46546"/>
                </a:cubicBezTo>
                <a:close/>
                <a:moveTo>
                  <a:pt x="3217538" y="46546"/>
                </a:moveTo>
                <a:cubicBezTo>
                  <a:pt x="3225872" y="46546"/>
                  <a:pt x="3232997" y="47774"/>
                  <a:pt x="3238913" y="50230"/>
                </a:cubicBezTo>
                <a:cubicBezTo>
                  <a:pt x="3244829" y="52686"/>
                  <a:pt x="3249685" y="56090"/>
                  <a:pt x="3253480" y="60443"/>
                </a:cubicBezTo>
                <a:cubicBezTo>
                  <a:pt x="3257275" y="64796"/>
                  <a:pt x="3260065" y="69950"/>
                  <a:pt x="3261851" y="75903"/>
                </a:cubicBezTo>
                <a:cubicBezTo>
                  <a:pt x="3263638" y="81856"/>
                  <a:pt x="3264530" y="88330"/>
                  <a:pt x="3264530" y="95325"/>
                </a:cubicBezTo>
                <a:lnTo>
                  <a:pt x="3264530" y="99790"/>
                </a:lnTo>
                <a:cubicBezTo>
                  <a:pt x="3264530" y="103213"/>
                  <a:pt x="3263768" y="105743"/>
                  <a:pt x="3262242" y="107380"/>
                </a:cubicBezTo>
                <a:cubicBezTo>
                  <a:pt x="3260717" y="109017"/>
                  <a:pt x="3258615" y="109836"/>
                  <a:pt x="3255935" y="109836"/>
                </a:cubicBezTo>
                <a:lnTo>
                  <a:pt x="3195325" y="109836"/>
                </a:lnTo>
                <a:cubicBezTo>
                  <a:pt x="3195325" y="114077"/>
                  <a:pt x="3195828" y="117928"/>
                  <a:pt x="3196832" y="121388"/>
                </a:cubicBezTo>
                <a:cubicBezTo>
                  <a:pt x="3197837" y="124849"/>
                  <a:pt x="3199437" y="127788"/>
                  <a:pt x="3201632" y="130207"/>
                </a:cubicBezTo>
                <a:cubicBezTo>
                  <a:pt x="3203827" y="132625"/>
                  <a:pt x="3206655" y="134467"/>
                  <a:pt x="3210115" y="135732"/>
                </a:cubicBezTo>
                <a:cubicBezTo>
                  <a:pt x="3213575" y="136997"/>
                  <a:pt x="3217724" y="137629"/>
                  <a:pt x="3222561" y="137629"/>
                </a:cubicBezTo>
                <a:cubicBezTo>
                  <a:pt x="3227472" y="137629"/>
                  <a:pt x="3231788" y="137276"/>
                  <a:pt x="3235509" y="136569"/>
                </a:cubicBezTo>
                <a:cubicBezTo>
                  <a:pt x="3239229" y="135862"/>
                  <a:pt x="3242448" y="135081"/>
                  <a:pt x="3245164" y="134225"/>
                </a:cubicBezTo>
                <a:cubicBezTo>
                  <a:pt x="3247880" y="133369"/>
                  <a:pt x="3250131" y="132588"/>
                  <a:pt x="3251917" y="131881"/>
                </a:cubicBezTo>
                <a:cubicBezTo>
                  <a:pt x="3253703" y="131174"/>
                  <a:pt x="3255154" y="130820"/>
                  <a:pt x="3256270" y="130820"/>
                </a:cubicBezTo>
                <a:cubicBezTo>
                  <a:pt x="3256940" y="130820"/>
                  <a:pt x="3257498" y="130951"/>
                  <a:pt x="3257945" y="131211"/>
                </a:cubicBezTo>
                <a:cubicBezTo>
                  <a:pt x="3258391" y="131471"/>
                  <a:pt x="3258763" y="131937"/>
                  <a:pt x="3259061" y="132606"/>
                </a:cubicBezTo>
                <a:cubicBezTo>
                  <a:pt x="3259359" y="133276"/>
                  <a:pt x="3259563" y="134225"/>
                  <a:pt x="3259675" y="135453"/>
                </a:cubicBezTo>
                <a:cubicBezTo>
                  <a:pt x="3259786" y="136681"/>
                  <a:pt x="3259842" y="138225"/>
                  <a:pt x="3259842" y="140085"/>
                </a:cubicBezTo>
                <a:cubicBezTo>
                  <a:pt x="3259842" y="141722"/>
                  <a:pt x="3259805" y="143117"/>
                  <a:pt x="3259731" y="144271"/>
                </a:cubicBezTo>
                <a:cubicBezTo>
                  <a:pt x="3259656" y="145424"/>
                  <a:pt x="3259545" y="146410"/>
                  <a:pt x="3259396" y="147229"/>
                </a:cubicBezTo>
                <a:cubicBezTo>
                  <a:pt x="3259247" y="148047"/>
                  <a:pt x="3259024" y="148735"/>
                  <a:pt x="3258726" y="149294"/>
                </a:cubicBezTo>
                <a:cubicBezTo>
                  <a:pt x="3258429" y="149852"/>
                  <a:pt x="3258038" y="150391"/>
                  <a:pt x="3257554" y="150912"/>
                </a:cubicBezTo>
                <a:cubicBezTo>
                  <a:pt x="3257070" y="151433"/>
                  <a:pt x="3255749" y="152140"/>
                  <a:pt x="3253591" y="153033"/>
                </a:cubicBezTo>
                <a:cubicBezTo>
                  <a:pt x="3251433" y="153926"/>
                  <a:pt x="3248680" y="154800"/>
                  <a:pt x="3245332" y="155656"/>
                </a:cubicBezTo>
                <a:cubicBezTo>
                  <a:pt x="3241983" y="156512"/>
                  <a:pt x="3238150" y="157256"/>
                  <a:pt x="3233834" y="157888"/>
                </a:cubicBezTo>
                <a:cubicBezTo>
                  <a:pt x="3229518" y="158521"/>
                  <a:pt x="3224905" y="158837"/>
                  <a:pt x="3219993" y="158837"/>
                </a:cubicBezTo>
                <a:cubicBezTo>
                  <a:pt x="3211138" y="158837"/>
                  <a:pt x="3203380" y="157721"/>
                  <a:pt x="3196721" y="155489"/>
                </a:cubicBezTo>
                <a:cubicBezTo>
                  <a:pt x="3190060" y="153256"/>
                  <a:pt x="3184498" y="149870"/>
                  <a:pt x="3180033" y="145331"/>
                </a:cubicBezTo>
                <a:cubicBezTo>
                  <a:pt x="3175568" y="140792"/>
                  <a:pt x="3172238" y="135062"/>
                  <a:pt x="3170043" y="128141"/>
                </a:cubicBezTo>
                <a:cubicBezTo>
                  <a:pt x="3167848" y="121221"/>
                  <a:pt x="3166750" y="113110"/>
                  <a:pt x="3166750" y="103808"/>
                </a:cubicBezTo>
                <a:cubicBezTo>
                  <a:pt x="3166750" y="94953"/>
                  <a:pt x="3167904" y="86972"/>
                  <a:pt x="3170211" y="79865"/>
                </a:cubicBezTo>
                <a:cubicBezTo>
                  <a:pt x="3172517" y="72759"/>
                  <a:pt x="3175866" y="66731"/>
                  <a:pt x="3180256" y="61783"/>
                </a:cubicBezTo>
                <a:cubicBezTo>
                  <a:pt x="3184647" y="56834"/>
                  <a:pt x="3189986" y="53058"/>
                  <a:pt x="3196274" y="50453"/>
                </a:cubicBezTo>
                <a:cubicBezTo>
                  <a:pt x="3202562" y="47849"/>
                  <a:pt x="3209650" y="46546"/>
                  <a:pt x="3217538" y="46546"/>
                </a:cubicBezTo>
                <a:close/>
                <a:moveTo>
                  <a:pt x="2869206" y="46546"/>
                </a:moveTo>
                <a:cubicBezTo>
                  <a:pt x="2875977" y="46546"/>
                  <a:pt x="2881688" y="47663"/>
                  <a:pt x="2886339" y="49895"/>
                </a:cubicBezTo>
                <a:cubicBezTo>
                  <a:pt x="2890990" y="52127"/>
                  <a:pt x="2894748" y="55160"/>
                  <a:pt x="2897613" y="58992"/>
                </a:cubicBezTo>
                <a:cubicBezTo>
                  <a:pt x="2900478" y="62824"/>
                  <a:pt x="2902543" y="67308"/>
                  <a:pt x="2903808" y="72442"/>
                </a:cubicBezTo>
                <a:cubicBezTo>
                  <a:pt x="2905073" y="77577"/>
                  <a:pt x="2905706" y="83754"/>
                  <a:pt x="2905706" y="90972"/>
                </a:cubicBezTo>
                <a:lnTo>
                  <a:pt x="2905706" y="152475"/>
                </a:lnTo>
                <a:cubicBezTo>
                  <a:pt x="2905706" y="153219"/>
                  <a:pt x="2905483" y="153870"/>
                  <a:pt x="2905036" y="154428"/>
                </a:cubicBezTo>
                <a:cubicBezTo>
                  <a:pt x="2904589" y="154986"/>
                  <a:pt x="2903845" y="155451"/>
                  <a:pt x="2902803" y="155824"/>
                </a:cubicBezTo>
                <a:cubicBezTo>
                  <a:pt x="2901762" y="156196"/>
                  <a:pt x="2900329" y="156475"/>
                  <a:pt x="2898506" y="156661"/>
                </a:cubicBezTo>
                <a:cubicBezTo>
                  <a:pt x="2896683" y="156847"/>
                  <a:pt x="2894432" y="156940"/>
                  <a:pt x="2891753" y="156940"/>
                </a:cubicBezTo>
                <a:cubicBezTo>
                  <a:pt x="2889000" y="156940"/>
                  <a:pt x="2886711" y="156847"/>
                  <a:pt x="2884888" y="156661"/>
                </a:cubicBezTo>
                <a:cubicBezTo>
                  <a:pt x="2883065" y="156475"/>
                  <a:pt x="2881633" y="156196"/>
                  <a:pt x="2880591" y="155824"/>
                </a:cubicBezTo>
                <a:cubicBezTo>
                  <a:pt x="2879549" y="155451"/>
                  <a:pt x="2878805" y="154986"/>
                  <a:pt x="2878358" y="154428"/>
                </a:cubicBezTo>
                <a:cubicBezTo>
                  <a:pt x="2877912" y="153870"/>
                  <a:pt x="2877689" y="153219"/>
                  <a:pt x="2877689" y="152475"/>
                </a:cubicBezTo>
                <a:lnTo>
                  <a:pt x="2877689" y="95660"/>
                </a:lnTo>
                <a:cubicBezTo>
                  <a:pt x="2877689" y="90823"/>
                  <a:pt x="2877335" y="87028"/>
                  <a:pt x="2876628" y="84274"/>
                </a:cubicBezTo>
                <a:cubicBezTo>
                  <a:pt x="2875921" y="81521"/>
                  <a:pt x="2874898" y="79158"/>
                  <a:pt x="2873559" y="77186"/>
                </a:cubicBezTo>
                <a:cubicBezTo>
                  <a:pt x="2872219" y="75214"/>
                  <a:pt x="2870489" y="73689"/>
                  <a:pt x="2868368" y="72610"/>
                </a:cubicBezTo>
                <a:cubicBezTo>
                  <a:pt x="2866248" y="71531"/>
                  <a:pt x="2863773" y="70991"/>
                  <a:pt x="2860946" y="70991"/>
                </a:cubicBezTo>
                <a:cubicBezTo>
                  <a:pt x="2857374" y="70991"/>
                  <a:pt x="2853765" y="72294"/>
                  <a:pt x="2850118" y="74898"/>
                </a:cubicBezTo>
                <a:cubicBezTo>
                  <a:pt x="2846472" y="77503"/>
                  <a:pt x="2842677" y="81298"/>
                  <a:pt x="2838733" y="86283"/>
                </a:cubicBezTo>
                <a:lnTo>
                  <a:pt x="2838733" y="152475"/>
                </a:lnTo>
                <a:cubicBezTo>
                  <a:pt x="2838733" y="153219"/>
                  <a:pt x="2838510" y="153870"/>
                  <a:pt x="2838063" y="154428"/>
                </a:cubicBezTo>
                <a:cubicBezTo>
                  <a:pt x="2837617" y="154986"/>
                  <a:pt x="2836854" y="155451"/>
                  <a:pt x="2835775" y="155824"/>
                </a:cubicBezTo>
                <a:cubicBezTo>
                  <a:pt x="2834696" y="156196"/>
                  <a:pt x="2833264" y="156475"/>
                  <a:pt x="2831478" y="156661"/>
                </a:cubicBezTo>
                <a:cubicBezTo>
                  <a:pt x="2829692" y="156847"/>
                  <a:pt x="2827422" y="156940"/>
                  <a:pt x="2824669" y="156940"/>
                </a:cubicBezTo>
                <a:cubicBezTo>
                  <a:pt x="2821916" y="156940"/>
                  <a:pt x="2819646" y="156847"/>
                  <a:pt x="2817860" y="156661"/>
                </a:cubicBezTo>
                <a:cubicBezTo>
                  <a:pt x="2816074" y="156475"/>
                  <a:pt x="2814641" y="156196"/>
                  <a:pt x="2813562" y="155824"/>
                </a:cubicBezTo>
                <a:cubicBezTo>
                  <a:pt x="2812484" y="155451"/>
                  <a:pt x="2811721" y="154986"/>
                  <a:pt x="2811274" y="154428"/>
                </a:cubicBezTo>
                <a:cubicBezTo>
                  <a:pt x="2810828" y="153870"/>
                  <a:pt x="2810604" y="153219"/>
                  <a:pt x="2810604" y="152475"/>
                </a:cubicBezTo>
                <a:lnTo>
                  <a:pt x="2810604" y="52909"/>
                </a:lnTo>
                <a:cubicBezTo>
                  <a:pt x="2810604" y="52165"/>
                  <a:pt x="2810790" y="51514"/>
                  <a:pt x="2811163" y="50955"/>
                </a:cubicBezTo>
                <a:cubicBezTo>
                  <a:pt x="2811535" y="50397"/>
                  <a:pt x="2812205" y="49932"/>
                  <a:pt x="2813172" y="49560"/>
                </a:cubicBezTo>
                <a:cubicBezTo>
                  <a:pt x="2814139" y="49188"/>
                  <a:pt x="2815386" y="48909"/>
                  <a:pt x="2816911" y="48723"/>
                </a:cubicBezTo>
                <a:cubicBezTo>
                  <a:pt x="2818437" y="48537"/>
                  <a:pt x="2820353" y="48444"/>
                  <a:pt x="2822660" y="48444"/>
                </a:cubicBezTo>
                <a:cubicBezTo>
                  <a:pt x="2825041" y="48444"/>
                  <a:pt x="2827013" y="48537"/>
                  <a:pt x="2828575" y="48723"/>
                </a:cubicBezTo>
                <a:cubicBezTo>
                  <a:pt x="2830138" y="48909"/>
                  <a:pt x="2831347" y="49188"/>
                  <a:pt x="2832203" y="49560"/>
                </a:cubicBezTo>
                <a:cubicBezTo>
                  <a:pt x="2833059" y="49932"/>
                  <a:pt x="2833673" y="50397"/>
                  <a:pt x="2834045" y="50955"/>
                </a:cubicBezTo>
                <a:cubicBezTo>
                  <a:pt x="2834417" y="51514"/>
                  <a:pt x="2834603" y="52165"/>
                  <a:pt x="2834603" y="52909"/>
                </a:cubicBezTo>
                <a:lnTo>
                  <a:pt x="2834603" y="64406"/>
                </a:lnTo>
                <a:cubicBezTo>
                  <a:pt x="2840110" y="58453"/>
                  <a:pt x="2845709" y="53988"/>
                  <a:pt x="2851402" y="51011"/>
                </a:cubicBezTo>
                <a:cubicBezTo>
                  <a:pt x="2857095" y="48035"/>
                  <a:pt x="2863029" y="46546"/>
                  <a:pt x="2869206" y="46546"/>
                </a:cubicBezTo>
                <a:close/>
                <a:moveTo>
                  <a:pt x="2737158" y="46546"/>
                </a:moveTo>
                <a:cubicBezTo>
                  <a:pt x="2744971" y="46546"/>
                  <a:pt x="2751650" y="47309"/>
                  <a:pt x="2757194" y="48835"/>
                </a:cubicBezTo>
                <a:cubicBezTo>
                  <a:pt x="2762738" y="50360"/>
                  <a:pt x="2767296" y="52704"/>
                  <a:pt x="2770867" y="55867"/>
                </a:cubicBezTo>
                <a:cubicBezTo>
                  <a:pt x="2774439" y="59029"/>
                  <a:pt x="2777044" y="63104"/>
                  <a:pt x="2778681" y="68089"/>
                </a:cubicBezTo>
                <a:cubicBezTo>
                  <a:pt x="2780318" y="73075"/>
                  <a:pt x="2781137" y="78991"/>
                  <a:pt x="2781137" y="85837"/>
                </a:cubicBezTo>
                <a:lnTo>
                  <a:pt x="2781137" y="152810"/>
                </a:lnTo>
                <a:cubicBezTo>
                  <a:pt x="2781137" y="153851"/>
                  <a:pt x="2780765" y="154670"/>
                  <a:pt x="2780020" y="155265"/>
                </a:cubicBezTo>
                <a:cubicBezTo>
                  <a:pt x="2779276" y="155861"/>
                  <a:pt x="2778104" y="156289"/>
                  <a:pt x="2776504" y="156549"/>
                </a:cubicBezTo>
                <a:cubicBezTo>
                  <a:pt x="2774904" y="156809"/>
                  <a:pt x="2772542" y="156940"/>
                  <a:pt x="2769416" y="156940"/>
                </a:cubicBezTo>
                <a:cubicBezTo>
                  <a:pt x="2766068" y="156940"/>
                  <a:pt x="2763631" y="156809"/>
                  <a:pt x="2762105" y="156549"/>
                </a:cubicBezTo>
                <a:cubicBezTo>
                  <a:pt x="2760580" y="156289"/>
                  <a:pt x="2759501" y="155861"/>
                  <a:pt x="2758868" y="155265"/>
                </a:cubicBezTo>
                <a:cubicBezTo>
                  <a:pt x="2758236" y="154670"/>
                  <a:pt x="2757920" y="153851"/>
                  <a:pt x="2757920" y="152810"/>
                </a:cubicBezTo>
                <a:lnTo>
                  <a:pt x="2757920" y="144885"/>
                </a:lnTo>
                <a:cubicBezTo>
                  <a:pt x="2753827" y="149275"/>
                  <a:pt x="2749157" y="152698"/>
                  <a:pt x="2743911" y="155154"/>
                </a:cubicBezTo>
                <a:cubicBezTo>
                  <a:pt x="2738665" y="157610"/>
                  <a:pt x="2732842" y="158837"/>
                  <a:pt x="2726442" y="158837"/>
                </a:cubicBezTo>
                <a:cubicBezTo>
                  <a:pt x="2721159" y="158837"/>
                  <a:pt x="2716303" y="158149"/>
                  <a:pt x="2711876" y="156772"/>
                </a:cubicBezTo>
                <a:cubicBezTo>
                  <a:pt x="2707448" y="155396"/>
                  <a:pt x="2703616" y="153349"/>
                  <a:pt x="2700379" y="150633"/>
                </a:cubicBezTo>
                <a:cubicBezTo>
                  <a:pt x="2697142" y="147917"/>
                  <a:pt x="2694630" y="144550"/>
                  <a:pt x="2692844" y="140531"/>
                </a:cubicBezTo>
                <a:cubicBezTo>
                  <a:pt x="2691058" y="136513"/>
                  <a:pt x="2690165" y="131825"/>
                  <a:pt x="2690165" y="126467"/>
                </a:cubicBezTo>
                <a:cubicBezTo>
                  <a:pt x="2690165" y="120663"/>
                  <a:pt x="2691300" y="115621"/>
                  <a:pt x="2693570" y="111342"/>
                </a:cubicBezTo>
                <a:cubicBezTo>
                  <a:pt x="2695840" y="107064"/>
                  <a:pt x="2699225" y="103529"/>
                  <a:pt x="2703727" y="100738"/>
                </a:cubicBezTo>
                <a:cubicBezTo>
                  <a:pt x="2708229" y="97948"/>
                  <a:pt x="2713829" y="95883"/>
                  <a:pt x="2720526" y="94543"/>
                </a:cubicBezTo>
                <a:cubicBezTo>
                  <a:pt x="2727224" y="93204"/>
                  <a:pt x="2735000" y="92534"/>
                  <a:pt x="2743855" y="92534"/>
                </a:cubicBezTo>
                <a:lnTo>
                  <a:pt x="2753566" y="92534"/>
                </a:lnTo>
                <a:lnTo>
                  <a:pt x="2753566" y="86507"/>
                </a:lnTo>
                <a:cubicBezTo>
                  <a:pt x="2753566" y="83381"/>
                  <a:pt x="2753250" y="80647"/>
                  <a:pt x="2752617" y="78303"/>
                </a:cubicBezTo>
                <a:cubicBezTo>
                  <a:pt x="2751985" y="75959"/>
                  <a:pt x="2750943" y="74005"/>
                  <a:pt x="2749492" y="72442"/>
                </a:cubicBezTo>
                <a:cubicBezTo>
                  <a:pt x="2748041" y="70880"/>
                  <a:pt x="2746106" y="69726"/>
                  <a:pt x="2743688" y="68982"/>
                </a:cubicBezTo>
                <a:cubicBezTo>
                  <a:pt x="2741269" y="68238"/>
                  <a:pt x="2738274" y="67866"/>
                  <a:pt x="2734702" y="67866"/>
                </a:cubicBezTo>
                <a:cubicBezTo>
                  <a:pt x="2730014" y="67866"/>
                  <a:pt x="2725828" y="68387"/>
                  <a:pt x="2722145" y="69429"/>
                </a:cubicBezTo>
                <a:cubicBezTo>
                  <a:pt x="2718461" y="70471"/>
                  <a:pt x="2715206" y="71624"/>
                  <a:pt x="2712378" y="72889"/>
                </a:cubicBezTo>
                <a:cubicBezTo>
                  <a:pt x="2709550" y="74154"/>
                  <a:pt x="2707187" y="75307"/>
                  <a:pt x="2705290" y="76349"/>
                </a:cubicBezTo>
                <a:cubicBezTo>
                  <a:pt x="2703392" y="77391"/>
                  <a:pt x="2701848" y="77912"/>
                  <a:pt x="2700658" y="77912"/>
                </a:cubicBezTo>
                <a:cubicBezTo>
                  <a:pt x="2699839" y="77912"/>
                  <a:pt x="2699114" y="77651"/>
                  <a:pt x="2698481" y="77131"/>
                </a:cubicBezTo>
                <a:cubicBezTo>
                  <a:pt x="2697849" y="76610"/>
                  <a:pt x="2697328" y="75866"/>
                  <a:pt x="2696919" y="74898"/>
                </a:cubicBezTo>
                <a:cubicBezTo>
                  <a:pt x="2696509" y="73931"/>
                  <a:pt x="2696193" y="72740"/>
                  <a:pt x="2695970" y="71326"/>
                </a:cubicBezTo>
                <a:cubicBezTo>
                  <a:pt x="2695747" y="69912"/>
                  <a:pt x="2695635" y="68350"/>
                  <a:pt x="2695635" y="66638"/>
                </a:cubicBezTo>
                <a:cubicBezTo>
                  <a:pt x="2695635" y="64331"/>
                  <a:pt x="2695821" y="62508"/>
                  <a:pt x="2696193" y="61169"/>
                </a:cubicBezTo>
                <a:cubicBezTo>
                  <a:pt x="2696565" y="59829"/>
                  <a:pt x="2697272" y="58620"/>
                  <a:pt x="2698314" y="57541"/>
                </a:cubicBezTo>
                <a:cubicBezTo>
                  <a:pt x="2699355" y="56462"/>
                  <a:pt x="2701179" y="55271"/>
                  <a:pt x="2703783" y="53969"/>
                </a:cubicBezTo>
                <a:cubicBezTo>
                  <a:pt x="2706388" y="52667"/>
                  <a:pt x="2709439" y="51458"/>
                  <a:pt x="2712936" y="50342"/>
                </a:cubicBezTo>
                <a:cubicBezTo>
                  <a:pt x="2716433" y="49225"/>
                  <a:pt x="2720247" y="48314"/>
                  <a:pt x="2724377" y="47607"/>
                </a:cubicBezTo>
                <a:cubicBezTo>
                  <a:pt x="2728507" y="46900"/>
                  <a:pt x="2732767" y="46546"/>
                  <a:pt x="2737158" y="46546"/>
                </a:cubicBezTo>
                <a:close/>
                <a:moveTo>
                  <a:pt x="2584832" y="46546"/>
                </a:moveTo>
                <a:cubicBezTo>
                  <a:pt x="2585800" y="46546"/>
                  <a:pt x="2586841" y="46602"/>
                  <a:pt x="2587958" y="46714"/>
                </a:cubicBezTo>
                <a:cubicBezTo>
                  <a:pt x="2589074" y="46826"/>
                  <a:pt x="2590227" y="47011"/>
                  <a:pt x="2591418" y="47272"/>
                </a:cubicBezTo>
                <a:cubicBezTo>
                  <a:pt x="2592608" y="47532"/>
                  <a:pt x="2593650" y="47830"/>
                  <a:pt x="2594543" y="48165"/>
                </a:cubicBezTo>
                <a:cubicBezTo>
                  <a:pt x="2595436" y="48500"/>
                  <a:pt x="2596087" y="48853"/>
                  <a:pt x="2596497" y="49225"/>
                </a:cubicBezTo>
                <a:cubicBezTo>
                  <a:pt x="2596906" y="49597"/>
                  <a:pt x="2597204" y="50007"/>
                  <a:pt x="2597390" y="50453"/>
                </a:cubicBezTo>
                <a:cubicBezTo>
                  <a:pt x="2597576" y="50900"/>
                  <a:pt x="2597743" y="51514"/>
                  <a:pt x="2597892" y="52295"/>
                </a:cubicBezTo>
                <a:cubicBezTo>
                  <a:pt x="2598041" y="53076"/>
                  <a:pt x="2598153" y="54248"/>
                  <a:pt x="2598227" y="55811"/>
                </a:cubicBezTo>
                <a:cubicBezTo>
                  <a:pt x="2598301" y="57374"/>
                  <a:pt x="2598339" y="59495"/>
                  <a:pt x="2598339" y="62173"/>
                </a:cubicBezTo>
                <a:cubicBezTo>
                  <a:pt x="2598339" y="64852"/>
                  <a:pt x="2598264" y="67047"/>
                  <a:pt x="2598115" y="68759"/>
                </a:cubicBezTo>
                <a:cubicBezTo>
                  <a:pt x="2597967" y="70471"/>
                  <a:pt x="2597743" y="71810"/>
                  <a:pt x="2597446" y="72777"/>
                </a:cubicBezTo>
                <a:cubicBezTo>
                  <a:pt x="2597148" y="73745"/>
                  <a:pt x="2596757" y="74414"/>
                  <a:pt x="2596273" y="74787"/>
                </a:cubicBezTo>
                <a:cubicBezTo>
                  <a:pt x="2595790" y="75159"/>
                  <a:pt x="2595176" y="75345"/>
                  <a:pt x="2594432" y="75345"/>
                </a:cubicBezTo>
                <a:cubicBezTo>
                  <a:pt x="2593837" y="75345"/>
                  <a:pt x="2593167" y="75214"/>
                  <a:pt x="2592422" y="74954"/>
                </a:cubicBezTo>
                <a:cubicBezTo>
                  <a:pt x="2591678" y="74694"/>
                  <a:pt x="2590841" y="74414"/>
                  <a:pt x="2589911" y="74117"/>
                </a:cubicBezTo>
                <a:cubicBezTo>
                  <a:pt x="2588981" y="73819"/>
                  <a:pt x="2587958" y="73540"/>
                  <a:pt x="2586841" y="73280"/>
                </a:cubicBezTo>
                <a:cubicBezTo>
                  <a:pt x="2585725" y="73019"/>
                  <a:pt x="2584498" y="72889"/>
                  <a:pt x="2583158" y="72889"/>
                </a:cubicBezTo>
                <a:cubicBezTo>
                  <a:pt x="2581595" y="72889"/>
                  <a:pt x="2580033" y="73205"/>
                  <a:pt x="2578470" y="73838"/>
                </a:cubicBezTo>
                <a:cubicBezTo>
                  <a:pt x="2576907" y="74470"/>
                  <a:pt x="2575289" y="75456"/>
                  <a:pt x="2573614" y="76796"/>
                </a:cubicBezTo>
                <a:cubicBezTo>
                  <a:pt x="2571940" y="78135"/>
                  <a:pt x="2570191" y="79921"/>
                  <a:pt x="2568368" y="82154"/>
                </a:cubicBezTo>
                <a:cubicBezTo>
                  <a:pt x="2566545" y="84386"/>
                  <a:pt x="2564592" y="87139"/>
                  <a:pt x="2562508" y="90413"/>
                </a:cubicBezTo>
                <a:lnTo>
                  <a:pt x="2562508" y="152475"/>
                </a:lnTo>
                <a:cubicBezTo>
                  <a:pt x="2562508" y="153219"/>
                  <a:pt x="2562285" y="153870"/>
                  <a:pt x="2561838" y="154428"/>
                </a:cubicBezTo>
                <a:cubicBezTo>
                  <a:pt x="2561392" y="154986"/>
                  <a:pt x="2560629" y="155451"/>
                  <a:pt x="2559550" y="155824"/>
                </a:cubicBezTo>
                <a:cubicBezTo>
                  <a:pt x="2558471" y="156196"/>
                  <a:pt x="2557039" y="156475"/>
                  <a:pt x="2555253" y="156661"/>
                </a:cubicBezTo>
                <a:cubicBezTo>
                  <a:pt x="2553467" y="156847"/>
                  <a:pt x="2551197" y="156940"/>
                  <a:pt x="2548444" y="156940"/>
                </a:cubicBezTo>
                <a:cubicBezTo>
                  <a:pt x="2545690" y="156940"/>
                  <a:pt x="2543421" y="156847"/>
                  <a:pt x="2541635" y="156661"/>
                </a:cubicBezTo>
                <a:cubicBezTo>
                  <a:pt x="2539849" y="156475"/>
                  <a:pt x="2538416" y="156196"/>
                  <a:pt x="2537337" y="155824"/>
                </a:cubicBezTo>
                <a:cubicBezTo>
                  <a:pt x="2536259" y="155451"/>
                  <a:pt x="2535496" y="154986"/>
                  <a:pt x="2535049" y="154428"/>
                </a:cubicBezTo>
                <a:cubicBezTo>
                  <a:pt x="2534603" y="153870"/>
                  <a:pt x="2534379" y="153219"/>
                  <a:pt x="2534379" y="152475"/>
                </a:cubicBezTo>
                <a:lnTo>
                  <a:pt x="2534379" y="52909"/>
                </a:lnTo>
                <a:cubicBezTo>
                  <a:pt x="2534379" y="52165"/>
                  <a:pt x="2534565" y="51514"/>
                  <a:pt x="2534938" y="50955"/>
                </a:cubicBezTo>
                <a:cubicBezTo>
                  <a:pt x="2535310" y="50397"/>
                  <a:pt x="2535980" y="49932"/>
                  <a:pt x="2536947" y="49560"/>
                </a:cubicBezTo>
                <a:cubicBezTo>
                  <a:pt x="2537914" y="49188"/>
                  <a:pt x="2539161" y="48909"/>
                  <a:pt x="2540686" y="48723"/>
                </a:cubicBezTo>
                <a:cubicBezTo>
                  <a:pt x="2542212" y="48537"/>
                  <a:pt x="2544128" y="48444"/>
                  <a:pt x="2546435" y="48444"/>
                </a:cubicBezTo>
                <a:cubicBezTo>
                  <a:pt x="2548816" y="48444"/>
                  <a:pt x="2550788" y="48537"/>
                  <a:pt x="2552350" y="48723"/>
                </a:cubicBezTo>
                <a:cubicBezTo>
                  <a:pt x="2553913" y="48909"/>
                  <a:pt x="2555122" y="49188"/>
                  <a:pt x="2555978" y="49560"/>
                </a:cubicBezTo>
                <a:cubicBezTo>
                  <a:pt x="2556834" y="49932"/>
                  <a:pt x="2557448" y="50397"/>
                  <a:pt x="2557820" y="50955"/>
                </a:cubicBezTo>
                <a:cubicBezTo>
                  <a:pt x="2558192" y="51514"/>
                  <a:pt x="2558378" y="52165"/>
                  <a:pt x="2558378" y="52909"/>
                </a:cubicBezTo>
                <a:lnTo>
                  <a:pt x="2558378" y="65299"/>
                </a:lnTo>
                <a:cubicBezTo>
                  <a:pt x="2560982" y="61578"/>
                  <a:pt x="2563438" y="58508"/>
                  <a:pt x="2565745" y="56090"/>
                </a:cubicBezTo>
                <a:cubicBezTo>
                  <a:pt x="2568052" y="53672"/>
                  <a:pt x="2570247" y="51756"/>
                  <a:pt x="2572331" y="50342"/>
                </a:cubicBezTo>
                <a:cubicBezTo>
                  <a:pt x="2574414" y="48928"/>
                  <a:pt x="2576498" y="47942"/>
                  <a:pt x="2578581" y="47384"/>
                </a:cubicBezTo>
                <a:cubicBezTo>
                  <a:pt x="2580665" y="46826"/>
                  <a:pt x="2582749" y="46546"/>
                  <a:pt x="2584832" y="46546"/>
                </a:cubicBezTo>
                <a:close/>
                <a:moveTo>
                  <a:pt x="2459110" y="46546"/>
                </a:moveTo>
                <a:cubicBezTo>
                  <a:pt x="2468040" y="46546"/>
                  <a:pt x="2475778" y="47756"/>
                  <a:pt x="2482327" y="50174"/>
                </a:cubicBezTo>
                <a:cubicBezTo>
                  <a:pt x="2488875" y="52593"/>
                  <a:pt x="2494289" y="56146"/>
                  <a:pt x="2498568" y="60834"/>
                </a:cubicBezTo>
                <a:cubicBezTo>
                  <a:pt x="2502846" y="65522"/>
                  <a:pt x="2506028" y="71289"/>
                  <a:pt x="2508112" y="78135"/>
                </a:cubicBezTo>
                <a:cubicBezTo>
                  <a:pt x="2510195" y="84981"/>
                  <a:pt x="2511237" y="92832"/>
                  <a:pt x="2511237" y="101687"/>
                </a:cubicBezTo>
                <a:cubicBezTo>
                  <a:pt x="2511237" y="110171"/>
                  <a:pt x="2510120" y="117910"/>
                  <a:pt x="2507888" y="124904"/>
                </a:cubicBezTo>
                <a:cubicBezTo>
                  <a:pt x="2505656" y="131899"/>
                  <a:pt x="2502270" y="137927"/>
                  <a:pt x="2497731" y="142987"/>
                </a:cubicBezTo>
                <a:cubicBezTo>
                  <a:pt x="2493191" y="148047"/>
                  <a:pt x="2487499" y="151954"/>
                  <a:pt x="2480652" y="154707"/>
                </a:cubicBezTo>
                <a:cubicBezTo>
                  <a:pt x="2473806" y="157461"/>
                  <a:pt x="2465807" y="158837"/>
                  <a:pt x="2456654" y="158837"/>
                </a:cubicBezTo>
                <a:cubicBezTo>
                  <a:pt x="2447799" y="158837"/>
                  <a:pt x="2440097" y="157610"/>
                  <a:pt x="2433549" y="155154"/>
                </a:cubicBezTo>
                <a:cubicBezTo>
                  <a:pt x="2427000" y="152698"/>
                  <a:pt x="2421568" y="149126"/>
                  <a:pt x="2417252" y="144438"/>
                </a:cubicBezTo>
                <a:cubicBezTo>
                  <a:pt x="2412936" y="139750"/>
                  <a:pt x="2409736" y="133983"/>
                  <a:pt x="2407652" y="127137"/>
                </a:cubicBezTo>
                <a:cubicBezTo>
                  <a:pt x="2405569" y="120291"/>
                  <a:pt x="2404527" y="112477"/>
                  <a:pt x="2404527" y="103697"/>
                </a:cubicBezTo>
                <a:cubicBezTo>
                  <a:pt x="2404527" y="95213"/>
                  <a:pt x="2405662" y="87456"/>
                  <a:pt x="2407931" y="80424"/>
                </a:cubicBezTo>
                <a:cubicBezTo>
                  <a:pt x="2410201" y="73391"/>
                  <a:pt x="2413605" y="67364"/>
                  <a:pt x="2418145" y="62341"/>
                </a:cubicBezTo>
                <a:cubicBezTo>
                  <a:pt x="2422684" y="57318"/>
                  <a:pt x="2428358" y="53430"/>
                  <a:pt x="2435167" y="50676"/>
                </a:cubicBezTo>
                <a:cubicBezTo>
                  <a:pt x="2441976" y="47923"/>
                  <a:pt x="2449957" y="46546"/>
                  <a:pt x="2459110" y="46546"/>
                </a:cubicBezTo>
                <a:close/>
                <a:moveTo>
                  <a:pt x="2346447" y="46546"/>
                </a:moveTo>
                <a:cubicBezTo>
                  <a:pt x="2353739" y="46546"/>
                  <a:pt x="2359953" y="47979"/>
                  <a:pt x="2365088" y="50844"/>
                </a:cubicBezTo>
                <a:cubicBezTo>
                  <a:pt x="2370222" y="53709"/>
                  <a:pt x="2374408" y="57634"/>
                  <a:pt x="2377645" y="62620"/>
                </a:cubicBezTo>
                <a:cubicBezTo>
                  <a:pt x="2380882" y="67606"/>
                  <a:pt x="2383245" y="73410"/>
                  <a:pt x="2384733" y="80033"/>
                </a:cubicBezTo>
                <a:cubicBezTo>
                  <a:pt x="2386221" y="86656"/>
                  <a:pt x="2386965" y="93725"/>
                  <a:pt x="2386965" y="101241"/>
                </a:cubicBezTo>
                <a:cubicBezTo>
                  <a:pt x="2386965" y="110096"/>
                  <a:pt x="2386016" y="118077"/>
                  <a:pt x="2384119" y="125184"/>
                </a:cubicBezTo>
                <a:cubicBezTo>
                  <a:pt x="2382221" y="132290"/>
                  <a:pt x="2379450" y="138336"/>
                  <a:pt x="2375803" y="143322"/>
                </a:cubicBezTo>
                <a:cubicBezTo>
                  <a:pt x="2372157" y="148308"/>
                  <a:pt x="2367618" y="152140"/>
                  <a:pt x="2362185" y="154819"/>
                </a:cubicBezTo>
                <a:cubicBezTo>
                  <a:pt x="2356753" y="157498"/>
                  <a:pt x="2350539" y="158837"/>
                  <a:pt x="2343545" y="158837"/>
                </a:cubicBezTo>
                <a:cubicBezTo>
                  <a:pt x="2340642" y="158837"/>
                  <a:pt x="2337982" y="158558"/>
                  <a:pt x="2335564" y="158000"/>
                </a:cubicBezTo>
                <a:cubicBezTo>
                  <a:pt x="2333145" y="157442"/>
                  <a:pt x="2330801" y="156586"/>
                  <a:pt x="2328532" y="155433"/>
                </a:cubicBezTo>
                <a:cubicBezTo>
                  <a:pt x="2326262" y="154279"/>
                  <a:pt x="2324011" y="152847"/>
                  <a:pt x="2321779" y="151135"/>
                </a:cubicBezTo>
                <a:cubicBezTo>
                  <a:pt x="2319546" y="149424"/>
                  <a:pt x="2317239" y="147415"/>
                  <a:pt x="2314858" y="145108"/>
                </a:cubicBezTo>
                <a:lnTo>
                  <a:pt x="2314858" y="191989"/>
                </a:lnTo>
                <a:cubicBezTo>
                  <a:pt x="2314858" y="192733"/>
                  <a:pt x="2314635" y="193403"/>
                  <a:pt x="2314188" y="193998"/>
                </a:cubicBezTo>
                <a:cubicBezTo>
                  <a:pt x="2313742" y="194593"/>
                  <a:pt x="2312979" y="195096"/>
                  <a:pt x="2311900" y="195505"/>
                </a:cubicBezTo>
                <a:cubicBezTo>
                  <a:pt x="2310821" y="195914"/>
                  <a:pt x="2309389" y="196230"/>
                  <a:pt x="2307603" y="196454"/>
                </a:cubicBezTo>
                <a:cubicBezTo>
                  <a:pt x="2305817" y="196677"/>
                  <a:pt x="2303547" y="196789"/>
                  <a:pt x="2300794" y="196789"/>
                </a:cubicBezTo>
                <a:cubicBezTo>
                  <a:pt x="2298041" y="196789"/>
                  <a:pt x="2295771" y="196677"/>
                  <a:pt x="2293985" y="196454"/>
                </a:cubicBezTo>
                <a:cubicBezTo>
                  <a:pt x="2292199" y="196230"/>
                  <a:pt x="2290766" y="195914"/>
                  <a:pt x="2289688" y="195505"/>
                </a:cubicBezTo>
                <a:cubicBezTo>
                  <a:pt x="2288608" y="195096"/>
                  <a:pt x="2287846" y="194593"/>
                  <a:pt x="2287399" y="193998"/>
                </a:cubicBezTo>
                <a:cubicBezTo>
                  <a:pt x="2286953" y="193403"/>
                  <a:pt x="2286729" y="192733"/>
                  <a:pt x="2286729" y="191989"/>
                </a:cubicBezTo>
                <a:lnTo>
                  <a:pt x="2286729" y="52909"/>
                </a:lnTo>
                <a:cubicBezTo>
                  <a:pt x="2286729" y="52165"/>
                  <a:pt x="2286915" y="51514"/>
                  <a:pt x="2287288" y="50955"/>
                </a:cubicBezTo>
                <a:cubicBezTo>
                  <a:pt x="2287660" y="50397"/>
                  <a:pt x="2288311" y="49932"/>
                  <a:pt x="2289241" y="49560"/>
                </a:cubicBezTo>
                <a:cubicBezTo>
                  <a:pt x="2290171" y="49188"/>
                  <a:pt x="2291399" y="48909"/>
                  <a:pt x="2292924" y="48723"/>
                </a:cubicBezTo>
                <a:cubicBezTo>
                  <a:pt x="2294450" y="48537"/>
                  <a:pt x="2296366" y="48444"/>
                  <a:pt x="2298673" y="48444"/>
                </a:cubicBezTo>
                <a:cubicBezTo>
                  <a:pt x="2300905" y="48444"/>
                  <a:pt x="2302785" y="48537"/>
                  <a:pt x="2304310" y="48723"/>
                </a:cubicBezTo>
                <a:cubicBezTo>
                  <a:pt x="2305835" y="48909"/>
                  <a:pt x="2307063" y="49188"/>
                  <a:pt x="2307994" y="49560"/>
                </a:cubicBezTo>
                <a:cubicBezTo>
                  <a:pt x="2308923" y="49932"/>
                  <a:pt x="2309575" y="50397"/>
                  <a:pt x="2309947" y="50955"/>
                </a:cubicBezTo>
                <a:cubicBezTo>
                  <a:pt x="2310319" y="51514"/>
                  <a:pt x="2310505" y="52165"/>
                  <a:pt x="2310505" y="52909"/>
                </a:cubicBezTo>
                <a:lnTo>
                  <a:pt x="2310505" y="64629"/>
                </a:lnTo>
                <a:cubicBezTo>
                  <a:pt x="2313407" y="61652"/>
                  <a:pt x="2316253" y="59029"/>
                  <a:pt x="2319044" y="56760"/>
                </a:cubicBezTo>
                <a:cubicBezTo>
                  <a:pt x="2321835" y="54490"/>
                  <a:pt x="2324681" y="52593"/>
                  <a:pt x="2327583" y="51067"/>
                </a:cubicBezTo>
                <a:cubicBezTo>
                  <a:pt x="2330485" y="49542"/>
                  <a:pt x="2333480" y="48407"/>
                  <a:pt x="2336568" y="47663"/>
                </a:cubicBezTo>
                <a:cubicBezTo>
                  <a:pt x="2339657" y="46918"/>
                  <a:pt x="2342950" y="46546"/>
                  <a:pt x="2346447" y="46546"/>
                </a:cubicBezTo>
                <a:close/>
                <a:moveTo>
                  <a:pt x="2153826" y="46546"/>
                </a:moveTo>
                <a:cubicBezTo>
                  <a:pt x="2157919" y="46546"/>
                  <a:pt x="2161602" y="46974"/>
                  <a:pt x="2164877" y="47830"/>
                </a:cubicBezTo>
                <a:cubicBezTo>
                  <a:pt x="2168151" y="48686"/>
                  <a:pt x="2171071" y="49914"/>
                  <a:pt x="2173639" y="51514"/>
                </a:cubicBezTo>
                <a:cubicBezTo>
                  <a:pt x="2176206" y="53114"/>
                  <a:pt x="2178420" y="55030"/>
                  <a:pt x="2180280" y="57262"/>
                </a:cubicBezTo>
                <a:cubicBezTo>
                  <a:pt x="2182141" y="59495"/>
                  <a:pt x="2183703" y="61987"/>
                  <a:pt x="2184968" y="64741"/>
                </a:cubicBezTo>
                <a:cubicBezTo>
                  <a:pt x="2187945" y="61541"/>
                  <a:pt x="2190866" y="58788"/>
                  <a:pt x="2193730" y="56481"/>
                </a:cubicBezTo>
                <a:cubicBezTo>
                  <a:pt x="2196596" y="54174"/>
                  <a:pt x="2199423" y="52295"/>
                  <a:pt x="2202214" y="50844"/>
                </a:cubicBezTo>
                <a:cubicBezTo>
                  <a:pt x="2205004" y="49393"/>
                  <a:pt x="2207795" y="48314"/>
                  <a:pt x="2210585" y="47607"/>
                </a:cubicBezTo>
                <a:cubicBezTo>
                  <a:pt x="2213376" y="46900"/>
                  <a:pt x="2216222" y="46546"/>
                  <a:pt x="2219125" y="46546"/>
                </a:cubicBezTo>
                <a:cubicBezTo>
                  <a:pt x="2225747" y="46546"/>
                  <a:pt x="2231328" y="47663"/>
                  <a:pt x="2235868" y="49895"/>
                </a:cubicBezTo>
                <a:cubicBezTo>
                  <a:pt x="2240407" y="52127"/>
                  <a:pt x="2244072" y="55160"/>
                  <a:pt x="2246862" y="58992"/>
                </a:cubicBezTo>
                <a:cubicBezTo>
                  <a:pt x="2249653" y="62824"/>
                  <a:pt x="2251643" y="67308"/>
                  <a:pt x="2252834" y="72442"/>
                </a:cubicBezTo>
                <a:cubicBezTo>
                  <a:pt x="2254025" y="77577"/>
                  <a:pt x="2254620" y="83009"/>
                  <a:pt x="2254620" y="88739"/>
                </a:cubicBezTo>
                <a:lnTo>
                  <a:pt x="2254620" y="152475"/>
                </a:lnTo>
                <a:cubicBezTo>
                  <a:pt x="2254620" y="153219"/>
                  <a:pt x="2254397" y="153870"/>
                  <a:pt x="2253950" y="154428"/>
                </a:cubicBezTo>
                <a:cubicBezTo>
                  <a:pt x="2253504" y="154986"/>
                  <a:pt x="2252759" y="155451"/>
                  <a:pt x="2251718" y="155824"/>
                </a:cubicBezTo>
                <a:cubicBezTo>
                  <a:pt x="2250676" y="156196"/>
                  <a:pt x="2249262" y="156475"/>
                  <a:pt x="2247476" y="156661"/>
                </a:cubicBezTo>
                <a:cubicBezTo>
                  <a:pt x="2245690" y="156847"/>
                  <a:pt x="2243420" y="156940"/>
                  <a:pt x="2240667" y="156940"/>
                </a:cubicBezTo>
                <a:cubicBezTo>
                  <a:pt x="2237839" y="156940"/>
                  <a:pt x="2235533" y="156847"/>
                  <a:pt x="2233747" y="156661"/>
                </a:cubicBezTo>
                <a:cubicBezTo>
                  <a:pt x="2231961" y="156475"/>
                  <a:pt x="2230528" y="156196"/>
                  <a:pt x="2229449" y="155824"/>
                </a:cubicBezTo>
                <a:cubicBezTo>
                  <a:pt x="2228370" y="155451"/>
                  <a:pt x="2227626" y="154986"/>
                  <a:pt x="2227217" y="154428"/>
                </a:cubicBezTo>
                <a:cubicBezTo>
                  <a:pt x="2226808" y="153870"/>
                  <a:pt x="2226603" y="153219"/>
                  <a:pt x="2226603" y="152475"/>
                </a:cubicBezTo>
                <a:lnTo>
                  <a:pt x="2226603" y="93427"/>
                </a:lnTo>
                <a:cubicBezTo>
                  <a:pt x="2226603" y="90079"/>
                  <a:pt x="2226287" y="87028"/>
                  <a:pt x="2225654" y="84274"/>
                </a:cubicBezTo>
                <a:cubicBezTo>
                  <a:pt x="2225022" y="81521"/>
                  <a:pt x="2224054" y="79158"/>
                  <a:pt x="2222752" y="77186"/>
                </a:cubicBezTo>
                <a:cubicBezTo>
                  <a:pt x="2221450" y="75214"/>
                  <a:pt x="2219813" y="73689"/>
                  <a:pt x="2217841" y="72610"/>
                </a:cubicBezTo>
                <a:cubicBezTo>
                  <a:pt x="2215869" y="71531"/>
                  <a:pt x="2213506" y="70991"/>
                  <a:pt x="2210753" y="70991"/>
                </a:cubicBezTo>
                <a:cubicBezTo>
                  <a:pt x="2207404" y="70991"/>
                  <a:pt x="2204018" y="72294"/>
                  <a:pt x="2200595" y="74898"/>
                </a:cubicBezTo>
                <a:cubicBezTo>
                  <a:pt x="2197172" y="77503"/>
                  <a:pt x="2193451" y="81298"/>
                  <a:pt x="2189433" y="86283"/>
                </a:cubicBezTo>
                <a:lnTo>
                  <a:pt x="2189433" y="152475"/>
                </a:lnTo>
                <a:cubicBezTo>
                  <a:pt x="2189433" y="153219"/>
                  <a:pt x="2189210" y="153870"/>
                  <a:pt x="2188763" y="154428"/>
                </a:cubicBezTo>
                <a:cubicBezTo>
                  <a:pt x="2188317" y="154986"/>
                  <a:pt x="2187554" y="155451"/>
                  <a:pt x="2186475" y="155824"/>
                </a:cubicBezTo>
                <a:cubicBezTo>
                  <a:pt x="2185396" y="156196"/>
                  <a:pt x="2183964" y="156475"/>
                  <a:pt x="2182178" y="156661"/>
                </a:cubicBezTo>
                <a:cubicBezTo>
                  <a:pt x="2180392" y="156847"/>
                  <a:pt x="2178160" y="156940"/>
                  <a:pt x="2175480" y="156940"/>
                </a:cubicBezTo>
                <a:cubicBezTo>
                  <a:pt x="2172727" y="156940"/>
                  <a:pt x="2170457" y="156847"/>
                  <a:pt x="2168672" y="156661"/>
                </a:cubicBezTo>
                <a:cubicBezTo>
                  <a:pt x="2166886" y="156475"/>
                  <a:pt x="2165453" y="156196"/>
                  <a:pt x="2164374" y="155824"/>
                </a:cubicBezTo>
                <a:cubicBezTo>
                  <a:pt x="2163295" y="155451"/>
                  <a:pt x="2162532" y="154986"/>
                  <a:pt x="2162086" y="154428"/>
                </a:cubicBezTo>
                <a:cubicBezTo>
                  <a:pt x="2161639" y="153870"/>
                  <a:pt x="2161416" y="153219"/>
                  <a:pt x="2161416" y="152475"/>
                </a:cubicBezTo>
                <a:lnTo>
                  <a:pt x="2161416" y="93427"/>
                </a:lnTo>
                <a:cubicBezTo>
                  <a:pt x="2161416" y="90079"/>
                  <a:pt x="2161100" y="87028"/>
                  <a:pt x="2160468" y="84274"/>
                </a:cubicBezTo>
                <a:cubicBezTo>
                  <a:pt x="2159835" y="81521"/>
                  <a:pt x="2158886" y="79158"/>
                  <a:pt x="2157621" y="77186"/>
                </a:cubicBezTo>
                <a:cubicBezTo>
                  <a:pt x="2156356" y="75214"/>
                  <a:pt x="2154719" y="73689"/>
                  <a:pt x="2152710" y="72610"/>
                </a:cubicBezTo>
                <a:cubicBezTo>
                  <a:pt x="2150701" y="71531"/>
                  <a:pt x="2148356" y="70991"/>
                  <a:pt x="2145678" y="70991"/>
                </a:cubicBezTo>
                <a:cubicBezTo>
                  <a:pt x="2142255" y="70991"/>
                  <a:pt x="2138832" y="72294"/>
                  <a:pt x="2135408" y="74898"/>
                </a:cubicBezTo>
                <a:cubicBezTo>
                  <a:pt x="2131985" y="77503"/>
                  <a:pt x="2128302" y="81298"/>
                  <a:pt x="2124358" y="86283"/>
                </a:cubicBezTo>
                <a:lnTo>
                  <a:pt x="2124358" y="152475"/>
                </a:lnTo>
                <a:cubicBezTo>
                  <a:pt x="2124358" y="153219"/>
                  <a:pt x="2124135" y="153870"/>
                  <a:pt x="2123688" y="154428"/>
                </a:cubicBezTo>
                <a:cubicBezTo>
                  <a:pt x="2123242" y="154986"/>
                  <a:pt x="2122479" y="155451"/>
                  <a:pt x="2121400" y="155824"/>
                </a:cubicBezTo>
                <a:cubicBezTo>
                  <a:pt x="2120321" y="156196"/>
                  <a:pt x="2118889" y="156475"/>
                  <a:pt x="2117103" y="156661"/>
                </a:cubicBezTo>
                <a:cubicBezTo>
                  <a:pt x="2115317" y="156847"/>
                  <a:pt x="2113047" y="156940"/>
                  <a:pt x="2110294" y="156940"/>
                </a:cubicBezTo>
                <a:cubicBezTo>
                  <a:pt x="2107541" y="156940"/>
                  <a:pt x="2105271" y="156847"/>
                  <a:pt x="2103485" y="156661"/>
                </a:cubicBezTo>
                <a:cubicBezTo>
                  <a:pt x="2101699" y="156475"/>
                  <a:pt x="2100266" y="156196"/>
                  <a:pt x="2099187" y="155824"/>
                </a:cubicBezTo>
                <a:cubicBezTo>
                  <a:pt x="2098109" y="155451"/>
                  <a:pt x="2097346" y="154986"/>
                  <a:pt x="2096899" y="154428"/>
                </a:cubicBezTo>
                <a:cubicBezTo>
                  <a:pt x="2096453" y="153870"/>
                  <a:pt x="2096230" y="153219"/>
                  <a:pt x="2096230" y="152475"/>
                </a:cubicBezTo>
                <a:lnTo>
                  <a:pt x="2096230" y="52909"/>
                </a:lnTo>
                <a:cubicBezTo>
                  <a:pt x="2096230" y="52165"/>
                  <a:pt x="2096416" y="51514"/>
                  <a:pt x="2096788" y="50955"/>
                </a:cubicBezTo>
                <a:cubicBezTo>
                  <a:pt x="2097160" y="50397"/>
                  <a:pt x="2097830" y="49932"/>
                  <a:pt x="2098797" y="49560"/>
                </a:cubicBezTo>
                <a:cubicBezTo>
                  <a:pt x="2099764" y="49188"/>
                  <a:pt x="2101011" y="48909"/>
                  <a:pt x="2102536" y="48723"/>
                </a:cubicBezTo>
                <a:cubicBezTo>
                  <a:pt x="2104062" y="48537"/>
                  <a:pt x="2105978" y="48444"/>
                  <a:pt x="2108285" y="48444"/>
                </a:cubicBezTo>
                <a:cubicBezTo>
                  <a:pt x="2110666" y="48444"/>
                  <a:pt x="2112638" y="48537"/>
                  <a:pt x="2114200" y="48723"/>
                </a:cubicBezTo>
                <a:cubicBezTo>
                  <a:pt x="2115763" y="48909"/>
                  <a:pt x="2116972" y="49188"/>
                  <a:pt x="2117828" y="49560"/>
                </a:cubicBezTo>
                <a:cubicBezTo>
                  <a:pt x="2118684" y="49932"/>
                  <a:pt x="2119298" y="50397"/>
                  <a:pt x="2119670" y="50955"/>
                </a:cubicBezTo>
                <a:cubicBezTo>
                  <a:pt x="2120042" y="51514"/>
                  <a:pt x="2120228" y="52165"/>
                  <a:pt x="2120228" y="52909"/>
                </a:cubicBezTo>
                <a:lnTo>
                  <a:pt x="2120228" y="64406"/>
                </a:lnTo>
                <a:cubicBezTo>
                  <a:pt x="2125735" y="58453"/>
                  <a:pt x="2131223" y="53988"/>
                  <a:pt x="2136692" y="51011"/>
                </a:cubicBezTo>
                <a:cubicBezTo>
                  <a:pt x="2142162" y="48035"/>
                  <a:pt x="2147873" y="46546"/>
                  <a:pt x="2153826" y="46546"/>
                </a:cubicBezTo>
                <a:close/>
                <a:moveTo>
                  <a:pt x="1931365" y="46546"/>
                </a:moveTo>
                <a:cubicBezTo>
                  <a:pt x="1934491" y="46546"/>
                  <a:pt x="1937523" y="46770"/>
                  <a:pt x="1940462" y="47216"/>
                </a:cubicBezTo>
                <a:cubicBezTo>
                  <a:pt x="1943402" y="47663"/>
                  <a:pt x="1946062" y="48221"/>
                  <a:pt x="1948443" y="48890"/>
                </a:cubicBezTo>
                <a:cubicBezTo>
                  <a:pt x="1950825" y="49560"/>
                  <a:pt x="1952834" y="50286"/>
                  <a:pt x="1954471" y="51067"/>
                </a:cubicBezTo>
                <a:cubicBezTo>
                  <a:pt x="1956108" y="51848"/>
                  <a:pt x="1957280" y="52518"/>
                  <a:pt x="1957987" y="53076"/>
                </a:cubicBezTo>
                <a:cubicBezTo>
                  <a:pt x="1958694" y="53634"/>
                  <a:pt x="1959196" y="54192"/>
                  <a:pt x="1959494" y="54751"/>
                </a:cubicBezTo>
                <a:cubicBezTo>
                  <a:pt x="1959791" y="55309"/>
                  <a:pt x="1960015" y="55978"/>
                  <a:pt x="1960164" y="56760"/>
                </a:cubicBezTo>
                <a:cubicBezTo>
                  <a:pt x="1960312" y="57541"/>
                  <a:pt x="1960442" y="58508"/>
                  <a:pt x="1960554" y="59662"/>
                </a:cubicBezTo>
                <a:cubicBezTo>
                  <a:pt x="1960666" y="60815"/>
                  <a:pt x="1960721" y="62248"/>
                  <a:pt x="1960721" y="63959"/>
                </a:cubicBezTo>
                <a:cubicBezTo>
                  <a:pt x="1960721" y="65969"/>
                  <a:pt x="1960666" y="67606"/>
                  <a:pt x="1960554" y="68871"/>
                </a:cubicBezTo>
                <a:cubicBezTo>
                  <a:pt x="1960442" y="70136"/>
                  <a:pt x="1960256" y="71140"/>
                  <a:pt x="1959996" y="71884"/>
                </a:cubicBezTo>
                <a:cubicBezTo>
                  <a:pt x="1959736" y="72629"/>
                  <a:pt x="1959382" y="73131"/>
                  <a:pt x="1958936" y="73391"/>
                </a:cubicBezTo>
                <a:cubicBezTo>
                  <a:pt x="1958489" y="73652"/>
                  <a:pt x="1957968" y="73782"/>
                  <a:pt x="1957373" y="73782"/>
                </a:cubicBezTo>
                <a:cubicBezTo>
                  <a:pt x="1956703" y="73782"/>
                  <a:pt x="1955661" y="73391"/>
                  <a:pt x="1954248" y="72610"/>
                </a:cubicBezTo>
                <a:cubicBezTo>
                  <a:pt x="1952834" y="71829"/>
                  <a:pt x="1951066" y="70991"/>
                  <a:pt x="1948946" y="70099"/>
                </a:cubicBezTo>
                <a:cubicBezTo>
                  <a:pt x="1946825" y="69206"/>
                  <a:pt x="1944369" y="68368"/>
                  <a:pt x="1941579" y="67587"/>
                </a:cubicBezTo>
                <a:cubicBezTo>
                  <a:pt x="1938788" y="66806"/>
                  <a:pt x="1935607" y="66415"/>
                  <a:pt x="1932035" y="66415"/>
                </a:cubicBezTo>
                <a:cubicBezTo>
                  <a:pt x="1929505" y="66415"/>
                  <a:pt x="1927310" y="66675"/>
                  <a:pt x="1925449" y="67196"/>
                </a:cubicBezTo>
                <a:cubicBezTo>
                  <a:pt x="1923589" y="67717"/>
                  <a:pt x="1922063" y="68461"/>
                  <a:pt x="1920873" y="69429"/>
                </a:cubicBezTo>
                <a:cubicBezTo>
                  <a:pt x="1919682" y="70396"/>
                  <a:pt x="1918789" y="71531"/>
                  <a:pt x="1918194" y="72833"/>
                </a:cubicBezTo>
                <a:cubicBezTo>
                  <a:pt x="1917599" y="74136"/>
                  <a:pt x="1917301" y="75531"/>
                  <a:pt x="1917301" y="77019"/>
                </a:cubicBezTo>
                <a:cubicBezTo>
                  <a:pt x="1917301" y="79326"/>
                  <a:pt x="1918008" y="81261"/>
                  <a:pt x="1919422" y="82823"/>
                </a:cubicBezTo>
                <a:cubicBezTo>
                  <a:pt x="1920836" y="84386"/>
                  <a:pt x="1922696" y="85763"/>
                  <a:pt x="1925003" y="86953"/>
                </a:cubicBezTo>
                <a:cubicBezTo>
                  <a:pt x="1927310" y="88144"/>
                  <a:pt x="1929933" y="89260"/>
                  <a:pt x="1932872" y="90302"/>
                </a:cubicBezTo>
                <a:cubicBezTo>
                  <a:pt x="1935811" y="91344"/>
                  <a:pt x="1938788" y="92479"/>
                  <a:pt x="1941802" y="93706"/>
                </a:cubicBezTo>
                <a:cubicBezTo>
                  <a:pt x="1944815" y="94934"/>
                  <a:pt x="1947792" y="96367"/>
                  <a:pt x="1950732" y="98004"/>
                </a:cubicBezTo>
                <a:cubicBezTo>
                  <a:pt x="1953671" y="99641"/>
                  <a:pt x="1956294" y="101650"/>
                  <a:pt x="1958601" y="104031"/>
                </a:cubicBezTo>
                <a:cubicBezTo>
                  <a:pt x="1960908" y="106413"/>
                  <a:pt x="1962768" y="109259"/>
                  <a:pt x="1964182" y="112570"/>
                </a:cubicBezTo>
                <a:cubicBezTo>
                  <a:pt x="1965596" y="115882"/>
                  <a:pt x="1966303" y="119807"/>
                  <a:pt x="1966303" y="124346"/>
                </a:cubicBezTo>
                <a:cubicBezTo>
                  <a:pt x="1966303" y="130002"/>
                  <a:pt x="1965242" y="134988"/>
                  <a:pt x="1963122" y="139304"/>
                </a:cubicBezTo>
                <a:cubicBezTo>
                  <a:pt x="1961001" y="143620"/>
                  <a:pt x="1958006" y="147229"/>
                  <a:pt x="1954136" y="150131"/>
                </a:cubicBezTo>
                <a:cubicBezTo>
                  <a:pt x="1950266" y="153033"/>
                  <a:pt x="1945690" y="155210"/>
                  <a:pt x="1940406" y="156661"/>
                </a:cubicBezTo>
                <a:cubicBezTo>
                  <a:pt x="1935123" y="158112"/>
                  <a:pt x="1929393" y="158837"/>
                  <a:pt x="1923217" y="158837"/>
                </a:cubicBezTo>
                <a:cubicBezTo>
                  <a:pt x="1919496" y="158837"/>
                  <a:pt x="1915943" y="158558"/>
                  <a:pt x="1912557" y="158000"/>
                </a:cubicBezTo>
                <a:cubicBezTo>
                  <a:pt x="1909171" y="157442"/>
                  <a:pt x="1906139" y="156735"/>
                  <a:pt x="1903460" y="155879"/>
                </a:cubicBezTo>
                <a:cubicBezTo>
                  <a:pt x="1900781" y="155023"/>
                  <a:pt x="1898549" y="154149"/>
                  <a:pt x="1896763" y="153256"/>
                </a:cubicBezTo>
                <a:cubicBezTo>
                  <a:pt x="1894977" y="152363"/>
                  <a:pt x="1893675" y="151526"/>
                  <a:pt x="1892856" y="150745"/>
                </a:cubicBezTo>
                <a:cubicBezTo>
                  <a:pt x="1892037" y="149963"/>
                  <a:pt x="1891405" y="148735"/>
                  <a:pt x="1890958" y="147061"/>
                </a:cubicBezTo>
                <a:cubicBezTo>
                  <a:pt x="1890512" y="145387"/>
                  <a:pt x="1890289" y="142913"/>
                  <a:pt x="1890289" y="139638"/>
                </a:cubicBezTo>
                <a:cubicBezTo>
                  <a:pt x="1890289" y="137481"/>
                  <a:pt x="1890363" y="135750"/>
                  <a:pt x="1890512" y="134448"/>
                </a:cubicBezTo>
                <a:cubicBezTo>
                  <a:pt x="1890661" y="133146"/>
                  <a:pt x="1890884" y="132104"/>
                  <a:pt x="1891182" y="131323"/>
                </a:cubicBezTo>
                <a:cubicBezTo>
                  <a:pt x="1891479" y="130541"/>
                  <a:pt x="1891851" y="130020"/>
                  <a:pt x="1892298" y="129760"/>
                </a:cubicBezTo>
                <a:cubicBezTo>
                  <a:pt x="1892745" y="129499"/>
                  <a:pt x="1893302" y="129369"/>
                  <a:pt x="1893972" y="129369"/>
                </a:cubicBezTo>
                <a:cubicBezTo>
                  <a:pt x="1894791" y="129369"/>
                  <a:pt x="1896000" y="129834"/>
                  <a:pt x="1897600" y="130765"/>
                </a:cubicBezTo>
                <a:cubicBezTo>
                  <a:pt x="1899200" y="131695"/>
                  <a:pt x="1901190" y="132718"/>
                  <a:pt x="1903571" y="133834"/>
                </a:cubicBezTo>
                <a:cubicBezTo>
                  <a:pt x="1905953" y="134950"/>
                  <a:pt x="1908725" y="135992"/>
                  <a:pt x="1911887" y="136959"/>
                </a:cubicBezTo>
                <a:cubicBezTo>
                  <a:pt x="1915050" y="137927"/>
                  <a:pt x="1918640" y="138411"/>
                  <a:pt x="1922659" y="138411"/>
                </a:cubicBezTo>
                <a:cubicBezTo>
                  <a:pt x="1925189" y="138411"/>
                  <a:pt x="1927440" y="138150"/>
                  <a:pt x="1929412" y="137629"/>
                </a:cubicBezTo>
                <a:cubicBezTo>
                  <a:pt x="1931384" y="137108"/>
                  <a:pt x="1933096" y="136364"/>
                  <a:pt x="1934546" y="135397"/>
                </a:cubicBezTo>
                <a:cubicBezTo>
                  <a:pt x="1935998" y="134429"/>
                  <a:pt x="1937095" y="133202"/>
                  <a:pt x="1937839" y="131713"/>
                </a:cubicBezTo>
                <a:cubicBezTo>
                  <a:pt x="1938583" y="130225"/>
                  <a:pt x="1938955" y="128514"/>
                  <a:pt x="1938955" y="126579"/>
                </a:cubicBezTo>
                <a:cubicBezTo>
                  <a:pt x="1938955" y="124346"/>
                  <a:pt x="1938267" y="122430"/>
                  <a:pt x="1936891" y="120830"/>
                </a:cubicBezTo>
                <a:cubicBezTo>
                  <a:pt x="1935514" y="119230"/>
                  <a:pt x="1933691" y="117835"/>
                  <a:pt x="1931421" y="116644"/>
                </a:cubicBezTo>
                <a:cubicBezTo>
                  <a:pt x="1929151" y="115454"/>
                  <a:pt x="1926584" y="114338"/>
                  <a:pt x="1923719" y="113296"/>
                </a:cubicBezTo>
                <a:cubicBezTo>
                  <a:pt x="1920854" y="112254"/>
                  <a:pt x="1917915" y="111101"/>
                  <a:pt x="1914901" y="109836"/>
                </a:cubicBezTo>
                <a:cubicBezTo>
                  <a:pt x="1911887" y="108571"/>
                  <a:pt x="1908948" y="107119"/>
                  <a:pt x="1906083" y="105482"/>
                </a:cubicBezTo>
                <a:cubicBezTo>
                  <a:pt x="1903218" y="103845"/>
                  <a:pt x="1900651" y="101836"/>
                  <a:pt x="1898381" y="99455"/>
                </a:cubicBezTo>
                <a:cubicBezTo>
                  <a:pt x="1896112" y="97074"/>
                  <a:pt x="1894288" y="94209"/>
                  <a:pt x="1892912" y="90860"/>
                </a:cubicBezTo>
                <a:cubicBezTo>
                  <a:pt x="1891535" y="87511"/>
                  <a:pt x="1890847" y="83493"/>
                  <a:pt x="1890847" y="78805"/>
                </a:cubicBezTo>
                <a:cubicBezTo>
                  <a:pt x="1890847" y="74043"/>
                  <a:pt x="1891777" y="69671"/>
                  <a:pt x="1893637" y="65689"/>
                </a:cubicBezTo>
                <a:cubicBezTo>
                  <a:pt x="1895498" y="61708"/>
                  <a:pt x="1898176" y="58304"/>
                  <a:pt x="1901674" y="55476"/>
                </a:cubicBezTo>
                <a:cubicBezTo>
                  <a:pt x="1905172" y="52648"/>
                  <a:pt x="1909432" y="50453"/>
                  <a:pt x="1914455" y="48890"/>
                </a:cubicBezTo>
                <a:cubicBezTo>
                  <a:pt x="1919478" y="47328"/>
                  <a:pt x="1925114" y="46546"/>
                  <a:pt x="1931365" y="46546"/>
                </a:cubicBezTo>
                <a:close/>
                <a:moveTo>
                  <a:pt x="1173235" y="46546"/>
                </a:moveTo>
                <a:cubicBezTo>
                  <a:pt x="1182165" y="46546"/>
                  <a:pt x="1189904" y="47756"/>
                  <a:pt x="1196452" y="50174"/>
                </a:cubicBezTo>
                <a:cubicBezTo>
                  <a:pt x="1203000" y="52593"/>
                  <a:pt x="1208414" y="56146"/>
                  <a:pt x="1212693" y="60834"/>
                </a:cubicBezTo>
                <a:cubicBezTo>
                  <a:pt x="1216972" y="65522"/>
                  <a:pt x="1220153" y="71289"/>
                  <a:pt x="1222236" y="78135"/>
                </a:cubicBezTo>
                <a:cubicBezTo>
                  <a:pt x="1224320" y="84981"/>
                  <a:pt x="1225362" y="92832"/>
                  <a:pt x="1225362" y="101687"/>
                </a:cubicBezTo>
                <a:cubicBezTo>
                  <a:pt x="1225362" y="110171"/>
                  <a:pt x="1224246" y="117910"/>
                  <a:pt x="1222013" y="124904"/>
                </a:cubicBezTo>
                <a:cubicBezTo>
                  <a:pt x="1219781" y="131899"/>
                  <a:pt x="1216395" y="137927"/>
                  <a:pt x="1211856" y="142987"/>
                </a:cubicBezTo>
                <a:cubicBezTo>
                  <a:pt x="1207317" y="148047"/>
                  <a:pt x="1201624" y="151954"/>
                  <a:pt x="1194778" y="154707"/>
                </a:cubicBezTo>
                <a:cubicBezTo>
                  <a:pt x="1187932" y="157461"/>
                  <a:pt x="1179932" y="158837"/>
                  <a:pt x="1170779" y="158837"/>
                </a:cubicBezTo>
                <a:cubicBezTo>
                  <a:pt x="1161924" y="158837"/>
                  <a:pt x="1154222" y="157610"/>
                  <a:pt x="1147674" y="155154"/>
                </a:cubicBezTo>
                <a:cubicBezTo>
                  <a:pt x="1141125" y="152698"/>
                  <a:pt x="1135693" y="149126"/>
                  <a:pt x="1131377" y="144438"/>
                </a:cubicBezTo>
                <a:cubicBezTo>
                  <a:pt x="1127061" y="139750"/>
                  <a:pt x="1123861" y="133983"/>
                  <a:pt x="1121777" y="127137"/>
                </a:cubicBezTo>
                <a:cubicBezTo>
                  <a:pt x="1119694" y="120291"/>
                  <a:pt x="1118652" y="112477"/>
                  <a:pt x="1118652" y="103697"/>
                </a:cubicBezTo>
                <a:cubicBezTo>
                  <a:pt x="1118652" y="95213"/>
                  <a:pt x="1119787" y="87456"/>
                  <a:pt x="1122057" y="80424"/>
                </a:cubicBezTo>
                <a:cubicBezTo>
                  <a:pt x="1124326" y="73391"/>
                  <a:pt x="1127731" y="67364"/>
                  <a:pt x="1132270" y="62341"/>
                </a:cubicBezTo>
                <a:cubicBezTo>
                  <a:pt x="1136809" y="57318"/>
                  <a:pt x="1142483" y="53430"/>
                  <a:pt x="1149292" y="50676"/>
                </a:cubicBezTo>
                <a:cubicBezTo>
                  <a:pt x="1156101" y="47923"/>
                  <a:pt x="1164082" y="46546"/>
                  <a:pt x="1173235" y="46546"/>
                </a:cubicBezTo>
                <a:close/>
                <a:moveTo>
                  <a:pt x="360038" y="46546"/>
                </a:moveTo>
                <a:cubicBezTo>
                  <a:pt x="368372" y="46546"/>
                  <a:pt x="375498" y="47774"/>
                  <a:pt x="381413" y="50230"/>
                </a:cubicBezTo>
                <a:cubicBezTo>
                  <a:pt x="387330" y="52686"/>
                  <a:pt x="392185" y="56090"/>
                  <a:pt x="395980" y="60443"/>
                </a:cubicBezTo>
                <a:cubicBezTo>
                  <a:pt x="399775" y="64796"/>
                  <a:pt x="402566" y="69950"/>
                  <a:pt x="404352" y="75903"/>
                </a:cubicBezTo>
                <a:cubicBezTo>
                  <a:pt x="406138" y="81856"/>
                  <a:pt x="407030" y="88330"/>
                  <a:pt x="407030" y="95325"/>
                </a:cubicBezTo>
                <a:lnTo>
                  <a:pt x="407030" y="99790"/>
                </a:lnTo>
                <a:cubicBezTo>
                  <a:pt x="407030" y="103213"/>
                  <a:pt x="406268" y="105743"/>
                  <a:pt x="404742" y="107380"/>
                </a:cubicBezTo>
                <a:cubicBezTo>
                  <a:pt x="403217" y="109017"/>
                  <a:pt x="401115" y="109836"/>
                  <a:pt x="398436" y="109836"/>
                </a:cubicBezTo>
                <a:lnTo>
                  <a:pt x="337825" y="109836"/>
                </a:lnTo>
                <a:cubicBezTo>
                  <a:pt x="337825" y="114077"/>
                  <a:pt x="338328" y="117928"/>
                  <a:pt x="339332" y="121388"/>
                </a:cubicBezTo>
                <a:cubicBezTo>
                  <a:pt x="340337" y="124849"/>
                  <a:pt x="341937" y="127788"/>
                  <a:pt x="344132" y="130207"/>
                </a:cubicBezTo>
                <a:cubicBezTo>
                  <a:pt x="346327" y="132625"/>
                  <a:pt x="349155" y="134467"/>
                  <a:pt x="352615" y="135732"/>
                </a:cubicBezTo>
                <a:cubicBezTo>
                  <a:pt x="356075" y="136997"/>
                  <a:pt x="360224" y="137629"/>
                  <a:pt x="365061" y="137629"/>
                </a:cubicBezTo>
                <a:cubicBezTo>
                  <a:pt x="369972" y="137629"/>
                  <a:pt x="374288" y="137276"/>
                  <a:pt x="378009" y="136569"/>
                </a:cubicBezTo>
                <a:cubicBezTo>
                  <a:pt x="381730" y="135862"/>
                  <a:pt x="384948" y="135081"/>
                  <a:pt x="387664" y="134225"/>
                </a:cubicBezTo>
                <a:cubicBezTo>
                  <a:pt x="390380" y="133369"/>
                  <a:pt x="392631" y="132588"/>
                  <a:pt x="394417" y="131881"/>
                </a:cubicBezTo>
                <a:cubicBezTo>
                  <a:pt x="396203" y="131174"/>
                  <a:pt x="397654" y="130820"/>
                  <a:pt x="398771" y="130820"/>
                </a:cubicBezTo>
                <a:cubicBezTo>
                  <a:pt x="399440" y="130820"/>
                  <a:pt x="399998" y="130951"/>
                  <a:pt x="400445" y="131211"/>
                </a:cubicBezTo>
                <a:cubicBezTo>
                  <a:pt x="400891" y="131471"/>
                  <a:pt x="401263" y="131937"/>
                  <a:pt x="401561" y="132606"/>
                </a:cubicBezTo>
                <a:cubicBezTo>
                  <a:pt x="401859" y="133276"/>
                  <a:pt x="402063" y="134225"/>
                  <a:pt x="402175" y="135453"/>
                </a:cubicBezTo>
                <a:cubicBezTo>
                  <a:pt x="402287" y="136681"/>
                  <a:pt x="402342" y="138225"/>
                  <a:pt x="402342" y="140085"/>
                </a:cubicBezTo>
                <a:cubicBezTo>
                  <a:pt x="402342" y="141722"/>
                  <a:pt x="402305" y="143117"/>
                  <a:pt x="402231" y="144271"/>
                </a:cubicBezTo>
                <a:cubicBezTo>
                  <a:pt x="402156" y="145424"/>
                  <a:pt x="402045" y="146410"/>
                  <a:pt x="401896" y="147229"/>
                </a:cubicBezTo>
                <a:cubicBezTo>
                  <a:pt x="401747" y="148047"/>
                  <a:pt x="401524" y="148735"/>
                  <a:pt x="401226" y="149294"/>
                </a:cubicBezTo>
                <a:cubicBezTo>
                  <a:pt x="400929" y="149852"/>
                  <a:pt x="400538" y="150391"/>
                  <a:pt x="400054" y="150912"/>
                </a:cubicBezTo>
                <a:cubicBezTo>
                  <a:pt x="399571" y="151433"/>
                  <a:pt x="398250" y="152140"/>
                  <a:pt x="396092" y="153033"/>
                </a:cubicBezTo>
                <a:cubicBezTo>
                  <a:pt x="393934" y="153926"/>
                  <a:pt x="391180" y="154800"/>
                  <a:pt x="387832" y="155656"/>
                </a:cubicBezTo>
                <a:cubicBezTo>
                  <a:pt x="384483" y="156512"/>
                  <a:pt x="380651" y="157256"/>
                  <a:pt x="376335" y="157888"/>
                </a:cubicBezTo>
                <a:cubicBezTo>
                  <a:pt x="372019" y="158521"/>
                  <a:pt x="367405" y="158837"/>
                  <a:pt x="362494" y="158837"/>
                </a:cubicBezTo>
                <a:cubicBezTo>
                  <a:pt x="353639" y="158837"/>
                  <a:pt x="345881" y="157721"/>
                  <a:pt x="339221" y="155489"/>
                </a:cubicBezTo>
                <a:cubicBezTo>
                  <a:pt x="332561" y="153256"/>
                  <a:pt x="326998" y="149870"/>
                  <a:pt x="322533" y="145331"/>
                </a:cubicBezTo>
                <a:cubicBezTo>
                  <a:pt x="318068" y="140792"/>
                  <a:pt x="314738" y="135062"/>
                  <a:pt x="312543" y="128141"/>
                </a:cubicBezTo>
                <a:cubicBezTo>
                  <a:pt x="310348" y="121221"/>
                  <a:pt x="309250" y="113110"/>
                  <a:pt x="309250" y="103808"/>
                </a:cubicBezTo>
                <a:cubicBezTo>
                  <a:pt x="309250" y="94953"/>
                  <a:pt x="310404" y="86972"/>
                  <a:pt x="312711" y="79865"/>
                </a:cubicBezTo>
                <a:cubicBezTo>
                  <a:pt x="315017" y="72759"/>
                  <a:pt x="318366" y="66731"/>
                  <a:pt x="322757" y="61783"/>
                </a:cubicBezTo>
                <a:cubicBezTo>
                  <a:pt x="327147" y="56834"/>
                  <a:pt x="332486" y="53058"/>
                  <a:pt x="338774" y="50453"/>
                </a:cubicBezTo>
                <a:cubicBezTo>
                  <a:pt x="345062" y="47849"/>
                  <a:pt x="352150" y="46546"/>
                  <a:pt x="360038" y="46546"/>
                </a:cubicBezTo>
                <a:close/>
                <a:moveTo>
                  <a:pt x="279782" y="46546"/>
                </a:moveTo>
                <a:cubicBezTo>
                  <a:pt x="280750" y="46546"/>
                  <a:pt x="281792" y="46602"/>
                  <a:pt x="282908" y="46714"/>
                </a:cubicBezTo>
                <a:cubicBezTo>
                  <a:pt x="284024" y="46826"/>
                  <a:pt x="285177" y="47011"/>
                  <a:pt x="286368" y="47272"/>
                </a:cubicBezTo>
                <a:cubicBezTo>
                  <a:pt x="287559" y="47532"/>
                  <a:pt x="288601" y="47830"/>
                  <a:pt x="289494" y="48165"/>
                </a:cubicBezTo>
                <a:cubicBezTo>
                  <a:pt x="290386" y="48500"/>
                  <a:pt x="291038" y="48853"/>
                  <a:pt x="291447" y="49225"/>
                </a:cubicBezTo>
                <a:cubicBezTo>
                  <a:pt x="291856" y="49597"/>
                  <a:pt x="292154" y="50007"/>
                  <a:pt x="292340" y="50453"/>
                </a:cubicBezTo>
                <a:cubicBezTo>
                  <a:pt x="292526" y="50900"/>
                  <a:pt x="292693" y="51514"/>
                  <a:pt x="292842" y="52295"/>
                </a:cubicBezTo>
                <a:cubicBezTo>
                  <a:pt x="292991" y="53076"/>
                  <a:pt x="293102" y="54248"/>
                  <a:pt x="293177" y="55811"/>
                </a:cubicBezTo>
                <a:cubicBezTo>
                  <a:pt x="293251" y="57374"/>
                  <a:pt x="293289" y="59495"/>
                  <a:pt x="293289" y="62173"/>
                </a:cubicBezTo>
                <a:cubicBezTo>
                  <a:pt x="293289" y="64852"/>
                  <a:pt x="293214" y="67047"/>
                  <a:pt x="293065" y="68759"/>
                </a:cubicBezTo>
                <a:cubicBezTo>
                  <a:pt x="292917" y="70471"/>
                  <a:pt x="292693" y="71810"/>
                  <a:pt x="292396" y="72777"/>
                </a:cubicBezTo>
                <a:cubicBezTo>
                  <a:pt x="292098" y="73745"/>
                  <a:pt x="291707" y="74414"/>
                  <a:pt x="291224" y="74787"/>
                </a:cubicBezTo>
                <a:cubicBezTo>
                  <a:pt x="290740" y="75159"/>
                  <a:pt x="290126" y="75345"/>
                  <a:pt x="289382" y="75345"/>
                </a:cubicBezTo>
                <a:cubicBezTo>
                  <a:pt x="288787" y="75345"/>
                  <a:pt x="288117" y="75214"/>
                  <a:pt x="287373" y="74954"/>
                </a:cubicBezTo>
                <a:cubicBezTo>
                  <a:pt x="286629" y="74694"/>
                  <a:pt x="285791" y="74414"/>
                  <a:pt x="284861" y="74117"/>
                </a:cubicBezTo>
                <a:cubicBezTo>
                  <a:pt x="283931" y="73819"/>
                  <a:pt x="282908" y="73540"/>
                  <a:pt x="281792" y="73280"/>
                </a:cubicBezTo>
                <a:cubicBezTo>
                  <a:pt x="280675" y="73019"/>
                  <a:pt x="279448" y="72889"/>
                  <a:pt x="278108" y="72889"/>
                </a:cubicBezTo>
                <a:cubicBezTo>
                  <a:pt x="276545" y="72889"/>
                  <a:pt x="274983" y="73205"/>
                  <a:pt x="273420" y="73838"/>
                </a:cubicBezTo>
                <a:cubicBezTo>
                  <a:pt x="271857" y="74470"/>
                  <a:pt x="270239" y="75456"/>
                  <a:pt x="268565" y="76796"/>
                </a:cubicBezTo>
                <a:cubicBezTo>
                  <a:pt x="266890" y="78135"/>
                  <a:pt x="265141" y="79921"/>
                  <a:pt x="263318" y="82154"/>
                </a:cubicBezTo>
                <a:cubicBezTo>
                  <a:pt x="261495" y="84386"/>
                  <a:pt x="259542" y="87139"/>
                  <a:pt x="257458" y="90413"/>
                </a:cubicBezTo>
                <a:lnTo>
                  <a:pt x="257458" y="152475"/>
                </a:lnTo>
                <a:cubicBezTo>
                  <a:pt x="257458" y="153219"/>
                  <a:pt x="257235" y="153870"/>
                  <a:pt x="256789" y="154428"/>
                </a:cubicBezTo>
                <a:cubicBezTo>
                  <a:pt x="256342" y="154986"/>
                  <a:pt x="255579" y="155451"/>
                  <a:pt x="254500" y="155824"/>
                </a:cubicBezTo>
                <a:cubicBezTo>
                  <a:pt x="253421" y="156196"/>
                  <a:pt x="251989" y="156475"/>
                  <a:pt x="250203" y="156661"/>
                </a:cubicBezTo>
                <a:cubicBezTo>
                  <a:pt x="248417" y="156847"/>
                  <a:pt x="246147" y="156940"/>
                  <a:pt x="243394" y="156940"/>
                </a:cubicBezTo>
                <a:cubicBezTo>
                  <a:pt x="240641" y="156940"/>
                  <a:pt x="238371" y="156847"/>
                  <a:pt x="236585" y="156661"/>
                </a:cubicBezTo>
                <a:cubicBezTo>
                  <a:pt x="234799" y="156475"/>
                  <a:pt x="233367" y="156196"/>
                  <a:pt x="232288" y="155824"/>
                </a:cubicBezTo>
                <a:cubicBezTo>
                  <a:pt x="231209" y="155451"/>
                  <a:pt x="230446" y="154986"/>
                  <a:pt x="229999" y="154428"/>
                </a:cubicBezTo>
                <a:cubicBezTo>
                  <a:pt x="229553" y="153870"/>
                  <a:pt x="229330" y="153219"/>
                  <a:pt x="229330" y="152475"/>
                </a:cubicBezTo>
                <a:lnTo>
                  <a:pt x="229330" y="52909"/>
                </a:lnTo>
                <a:cubicBezTo>
                  <a:pt x="229330" y="52165"/>
                  <a:pt x="229516" y="51514"/>
                  <a:pt x="229888" y="50955"/>
                </a:cubicBezTo>
                <a:cubicBezTo>
                  <a:pt x="230260" y="50397"/>
                  <a:pt x="230930" y="49932"/>
                  <a:pt x="231897" y="49560"/>
                </a:cubicBezTo>
                <a:cubicBezTo>
                  <a:pt x="232864" y="49188"/>
                  <a:pt x="234111" y="48909"/>
                  <a:pt x="235636" y="48723"/>
                </a:cubicBezTo>
                <a:cubicBezTo>
                  <a:pt x="237162" y="48537"/>
                  <a:pt x="239078" y="48444"/>
                  <a:pt x="241385" y="48444"/>
                </a:cubicBezTo>
                <a:cubicBezTo>
                  <a:pt x="243766" y="48444"/>
                  <a:pt x="245738" y="48537"/>
                  <a:pt x="247301" y="48723"/>
                </a:cubicBezTo>
                <a:cubicBezTo>
                  <a:pt x="248863" y="48909"/>
                  <a:pt x="250073" y="49188"/>
                  <a:pt x="250928" y="49560"/>
                </a:cubicBezTo>
                <a:cubicBezTo>
                  <a:pt x="251784" y="49932"/>
                  <a:pt x="252398" y="50397"/>
                  <a:pt x="252770" y="50955"/>
                </a:cubicBezTo>
                <a:cubicBezTo>
                  <a:pt x="253142" y="51514"/>
                  <a:pt x="253328" y="52165"/>
                  <a:pt x="253328" y="52909"/>
                </a:cubicBezTo>
                <a:lnTo>
                  <a:pt x="253328" y="65299"/>
                </a:lnTo>
                <a:cubicBezTo>
                  <a:pt x="255933" y="61578"/>
                  <a:pt x="258388" y="58508"/>
                  <a:pt x="260695" y="56090"/>
                </a:cubicBezTo>
                <a:cubicBezTo>
                  <a:pt x="263002" y="53672"/>
                  <a:pt x="265197" y="51756"/>
                  <a:pt x="267281" y="50342"/>
                </a:cubicBezTo>
                <a:cubicBezTo>
                  <a:pt x="269365" y="48928"/>
                  <a:pt x="271448" y="47942"/>
                  <a:pt x="273532" y="47384"/>
                </a:cubicBezTo>
                <a:cubicBezTo>
                  <a:pt x="275615" y="46826"/>
                  <a:pt x="277699" y="46546"/>
                  <a:pt x="279782" y="46546"/>
                </a:cubicBezTo>
                <a:close/>
                <a:moveTo>
                  <a:pt x="1457245" y="36542"/>
                </a:moveTo>
                <a:cubicBezTo>
                  <a:pt x="1458008" y="36645"/>
                  <a:pt x="1458613" y="37059"/>
                  <a:pt x="1459059" y="37784"/>
                </a:cubicBezTo>
                <a:cubicBezTo>
                  <a:pt x="1459952" y="39235"/>
                  <a:pt x="1460399" y="42193"/>
                  <a:pt x="1460399" y="46658"/>
                </a:cubicBezTo>
                <a:cubicBezTo>
                  <a:pt x="1460399" y="49709"/>
                  <a:pt x="1460343" y="52127"/>
                  <a:pt x="1460231" y="53913"/>
                </a:cubicBezTo>
                <a:cubicBezTo>
                  <a:pt x="1460119" y="55699"/>
                  <a:pt x="1459915" y="57113"/>
                  <a:pt x="1459617" y="58155"/>
                </a:cubicBezTo>
                <a:cubicBezTo>
                  <a:pt x="1459320" y="59197"/>
                  <a:pt x="1458911" y="59941"/>
                  <a:pt x="1458389" y="60388"/>
                </a:cubicBezTo>
                <a:cubicBezTo>
                  <a:pt x="1457868" y="60834"/>
                  <a:pt x="1457162" y="61281"/>
                  <a:pt x="1456269" y="61727"/>
                </a:cubicBezTo>
                <a:lnTo>
                  <a:pt x="1391975" y="91865"/>
                </a:lnTo>
                <a:lnTo>
                  <a:pt x="1455041" y="121109"/>
                </a:lnTo>
                <a:cubicBezTo>
                  <a:pt x="1456157" y="121630"/>
                  <a:pt x="1457069" y="122151"/>
                  <a:pt x="1457775" y="122672"/>
                </a:cubicBezTo>
                <a:cubicBezTo>
                  <a:pt x="1458483" y="123193"/>
                  <a:pt x="1459022" y="123993"/>
                  <a:pt x="1459394" y="125072"/>
                </a:cubicBezTo>
                <a:cubicBezTo>
                  <a:pt x="1459766" y="126151"/>
                  <a:pt x="1460027" y="127602"/>
                  <a:pt x="1460175" y="129425"/>
                </a:cubicBezTo>
                <a:cubicBezTo>
                  <a:pt x="1460324" y="131248"/>
                  <a:pt x="1460399" y="133722"/>
                  <a:pt x="1460399" y="136848"/>
                </a:cubicBezTo>
                <a:cubicBezTo>
                  <a:pt x="1460399" y="139601"/>
                  <a:pt x="1460287" y="141759"/>
                  <a:pt x="1460064" y="143322"/>
                </a:cubicBezTo>
                <a:cubicBezTo>
                  <a:pt x="1459841" y="144885"/>
                  <a:pt x="1459487" y="146001"/>
                  <a:pt x="1459003" y="146671"/>
                </a:cubicBezTo>
                <a:cubicBezTo>
                  <a:pt x="1458520" y="147340"/>
                  <a:pt x="1457924" y="147638"/>
                  <a:pt x="1457217" y="147564"/>
                </a:cubicBezTo>
                <a:cubicBezTo>
                  <a:pt x="1456510" y="147489"/>
                  <a:pt x="1455599" y="147192"/>
                  <a:pt x="1454483" y="146671"/>
                </a:cubicBezTo>
                <a:lnTo>
                  <a:pt x="1368869" y="104031"/>
                </a:lnTo>
                <a:cubicBezTo>
                  <a:pt x="1367827" y="103436"/>
                  <a:pt x="1367065" y="102190"/>
                  <a:pt x="1366581" y="100292"/>
                </a:cubicBezTo>
                <a:cubicBezTo>
                  <a:pt x="1366098" y="98394"/>
                  <a:pt x="1365856" y="95548"/>
                  <a:pt x="1365856" y="91753"/>
                </a:cubicBezTo>
                <a:cubicBezTo>
                  <a:pt x="1365856" y="89818"/>
                  <a:pt x="1365930" y="88125"/>
                  <a:pt x="1366079" y="86674"/>
                </a:cubicBezTo>
                <a:cubicBezTo>
                  <a:pt x="1366228" y="85223"/>
                  <a:pt x="1366414" y="84032"/>
                  <a:pt x="1366637" y="83102"/>
                </a:cubicBezTo>
                <a:cubicBezTo>
                  <a:pt x="1366860" y="82172"/>
                  <a:pt x="1367176" y="81428"/>
                  <a:pt x="1367586" y="80870"/>
                </a:cubicBezTo>
                <a:cubicBezTo>
                  <a:pt x="1367995" y="80312"/>
                  <a:pt x="1368460" y="79884"/>
                  <a:pt x="1368981" y="79586"/>
                </a:cubicBezTo>
                <a:lnTo>
                  <a:pt x="1454483" y="37170"/>
                </a:lnTo>
                <a:cubicBezTo>
                  <a:pt x="1455562" y="36649"/>
                  <a:pt x="1456483" y="36440"/>
                  <a:pt x="1457245" y="36542"/>
                </a:cubicBezTo>
                <a:close/>
                <a:moveTo>
                  <a:pt x="1677576" y="36277"/>
                </a:moveTo>
                <a:cubicBezTo>
                  <a:pt x="1678320" y="36352"/>
                  <a:pt x="1679213" y="36649"/>
                  <a:pt x="1680255" y="37170"/>
                </a:cubicBezTo>
                <a:lnTo>
                  <a:pt x="1765980" y="79921"/>
                </a:lnTo>
                <a:cubicBezTo>
                  <a:pt x="1766947" y="80368"/>
                  <a:pt x="1767710" y="81558"/>
                  <a:pt x="1768268" y="83493"/>
                </a:cubicBezTo>
                <a:cubicBezTo>
                  <a:pt x="1768826" y="85428"/>
                  <a:pt x="1769105" y="88293"/>
                  <a:pt x="1769105" y="92088"/>
                </a:cubicBezTo>
                <a:cubicBezTo>
                  <a:pt x="1769105" y="94023"/>
                  <a:pt x="1769031" y="95697"/>
                  <a:pt x="1768882" y="97111"/>
                </a:cubicBezTo>
                <a:cubicBezTo>
                  <a:pt x="1768733" y="98525"/>
                  <a:pt x="1768529" y="99715"/>
                  <a:pt x="1768268" y="100683"/>
                </a:cubicBezTo>
                <a:cubicBezTo>
                  <a:pt x="1768008" y="101650"/>
                  <a:pt x="1767673" y="102413"/>
                  <a:pt x="1767264" y="102971"/>
                </a:cubicBezTo>
                <a:cubicBezTo>
                  <a:pt x="1766854" y="103529"/>
                  <a:pt x="1766389" y="103920"/>
                  <a:pt x="1765868" y="104143"/>
                </a:cubicBezTo>
                <a:lnTo>
                  <a:pt x="1680255" y="146559"/>
                </a:lnTo>
                <a:cubicBezTo>
                  <a:pt x="1679213" y="147080"/>
                  <a:pt x="1678320" y="147303"/>
                  <a:pt x="1677576" y="147229"/>
                </a:cubicBezTo>
                <a:cubicBezTo>
                  <a:pt x="1676832" y="147154"/>
                  <a:pt x="1676218" y="146745"/>
                  <a:pt x="1675734" y="146001"/>
                </a:cubicBezTo>
                <a:cubicBezTo>
                  <a:pt x="1675251" y="145257"/>
                  <a:pt x="1674916" y="144159"/>
                  <a:pt x="1674730" y="142708"/>
                </a:cubicBezTo>
                <a:cubicBezTo>
                  <a:pt x="1674544" y="141257"/>
                  <a:pt x="1674451" y="139415"/>
                  <a:pt x="1674451" y="137183"/>
                </a:cubicBezTo>
                <a:cubicBezTo>
                  <a:pt x="1674451" y="134132"/>
                  <a:pt x="1674506" y="131713"/>
                  <a:pt x="1674618" y="129927"/>
                </a:cubicBezTo>
                <a:cubicBezTo>
                  <a:pt x="1674730" y="128141"/>
                  <a:pt x="1674934" y="126728"/>
                  <a:pt x="1675232" y="125686"/>
                </a:cubicBezTo>
                <a:cubicBezTo>
                  <a:pt x="1675530" y="124644"/>
                  <a:pt x="1675939" y="123881"/>
                  <a:pt x="1676460" y="123398"/>
                </a:cubicBezTo>
                <a:cubicBezTo>
                  <a:pt x="1676981" y="122914"/>
                  <a:pt x="1677688" y="122486"/>
                  <a:pt x="1678581" y="122114"/>
                </a:cubicBezTo>
                <a:lnTo>
                  <a:pt x="1742874" y="91976"/>
                </a:lnTo>
                <a:lnTo>
                  <a:pt x="1679808" y="62732"/>
                </a:lnTo>
                <a:cubicBezTo>
                  <a:pt x="1678618" y="62211"/>
                  <a:pt x="1677669" y="61690"/>
                  <a:pt x="1676962" y="61169"/>
                </a:cubicBezTo>
                <a:cubicBezTo>
                  <a:pt x="1676255" y="60648"/>
                  <a:pt x="1675716" y="59848"/>
                  <a:pt x="1675344" y="58769"/>
                </a:cubicBezTo>
                <a:cubicBezTo>
                  <a:pt x="1674971" y="57690"/>
                  <a:pt x="1674730" y="56239"/>
                  <a:pt x="1674618" y="54416"/>
                </a:cubicBezTo>
                <a:cubicBezTo>
                  <a:pt x="1674506" y="52593"/>
                  <a:pt x="1674451" y="50118"/>
                  <a:pt x="1674451" y="46993"/>
                </a:cubicBezTo>
                <a:cubicBezTo>
                  <a:pt x="1674451" y="44240"/>
                  <a:pt x="1674544" y="42082"/>
                  <a:pt x="1674730" y="40519"/>
                </a:cubicBezTo>
                <a:cubicBezTo>
                  <a:pt x="1674916" y="38956"/>
                  <a:pt x="1675251" y="37840"/>
                  <a:pt x="1675734" y="37170"/>
                </a:cubicBezTo>
                <a:cubicBezTo>
                  <a:pt x="1676218" y="36500"/>
                  <a:pt x="1676832" y="36203"/>
                  <a:pt x="1677576" y="36277"/>
                </a:cubicBezTo>
                <a:close/>
                <a:moveTo>
                  <a:pt x="1574810" y="34268"/>
                </a:moveTo>
                <a:lnTo>
                  <a:pt x="1574810" y="75233"/>
                </a:lnTo>
                <a:lnTo>
                  <a:pt x="1589768" y="75233"/>
                </a:lnTo>
                <a:cubicBezTo>
                  <a:pt x="1593935" y="75233"/>
                  <a:pt x="1597581" y="74731"/>
                  <a:pt x="1600706" y="73726"/>
                </a:cubicBezTo>
                <a:cubicBezTo>
                  <a:pt x="1603832" y="72722"/>
                  <a:pt x="1606436" y="71308"/>
                  <a:pt x="1608520" y="69485"/>
                </a:cubicBezTo>
                <a:cubicBezTo>
                  <a:pt x="1610603" y="67662"/>
                  <a:pt x="1612166" y="65485"/>
                  <a:pt x="1613208" y="62955"/>
                </a:cubicBezTo>
                <a:cubicBezTo>
                  <a:pt x="1614250" y="60425"/>
                  <a:pt x="1614771" y="57597"/>
                  <a:pt x="1614771" y="54472"/>
                </a:cubicBezTo>
                <a:cubicBezTo>
                  <a:pt x="1614771" y="49709"/>
                  <a:pt x="1613692" y="45691"/>
                  <a:pt x="1611534" y="42416"/>
                </a:cubicBezTo>
                <a:cubicBezTo>
                  <a:pt x="1609375" y="39142"/>
                  <a:pt x="1605841" y="36835"/>
                  <a:pt x="1600930" y="35496"/>
                </a:cubicBezTo>
                <a:cubicBezTo>
                  <a:pt x="1599441" y="35124"/>
                  <a:pt x="1597748" y="34826"/>
                  <a:pt x="1595851" y="34603"/>
                </a:cubicBezTo>
                <a:cubicBezTo>
                  <a:pt x="1593953" y="34380"/>
                  <a:pt x="1591330" y="34268"/>
                  <a:pt x="1587982" y="34268"/>
                </a:cubicBezTo>
                <a:close/>
                <a:moveTo>
                  <a:pt x="2953182" y="22213"/>
                </a:moveTo>
                <a:cubicBezTo>
                  <a:pt x="2955935" y="22213"/>
                  <a:pt x="2958223" y="22306"/>
                  <a:pt x="2960047" y="22492"/>
                </a:cubicBezTo>
                <a:cubicBezTo>
                  <a:pt x="2961870" y="22678"/>
                  <a:pt x="2963302" y="22976"/>
                  <a:pt x="2964344" y="23385"/>
                </a:cubicBezTo>
                <a:cubicBezTo>
                  <a:pt x="2965386" y="23794"/>
                  <a:pt x="2966130" y="24297"/>
                  <a:pt x="2966576" y="24892"/>
                </a:cubicBezTo>
                <a:cubicBezTo>
                  <a:pt x="2967023" y="25487"/>
                  <a:pt x="2967246" y="26157"/>
                  <a:pt x="2967246" y="26901"/>
                </a:cubicBezTo>
                <a:lnTo>
                  <a:pt x="2967246" y="49114"/>
                </a:lnTo>
                <a:lnTo>
                  <a:pt x="2988901" y="49114"/>
                </a:lnTo>
                <a:cubicBezTo>
                  <a:pt x="2989645" y="49114"/>
                  <a:pt x="2990296" y="49300"/>
                  <a:pt x="2990854" y="49672"/>
                </a:cubicBezTo>
                <a:cubicBezTo>
                  <a:pt x="2991412" y="50044"/>
                  <a:pt x="2991877" y="50658"/>
                  <a:pt x="2992249" y="51514"/>
                </a:cubicBezTo>
                <a:cubicBezTo>
                  <a:pt x="2992621" y="52369"/>
                  <a:pt x="2992900" y="53541"/>
                  <a:pt x="2993086" y="55030"/>
                </a:cubicBezTo>
                <a:cubicBezTo>
                  <a:pt x="2993272" y="56518"/>
                  <a:pt x="2993365" y="58341"/>
                  <a:pt x="2993365" y="60499"/>
                </a:cubicBezTo>
                <a:cubicBezTo>
                  <a:pt x="2993365" y="64592"/>
                  <a:pt x="2992993" y="67513"/>
                  <a:pt x="2992249" y="69261"/>
                </a:cubicBezTo>
                <a:cubicBezTo>
                  <a:pt x="2991505" y="71010"/>
                  <a:pt x="2990426" y="71884"/>
                  <a:pt x="2989012" y="71884"/>
                </a:cubicBezTo>
                <a:lnTo>
                  <a:pt x="2967246" y="71884"/>
                </a:lnTo>
                <a:lnTo>
                  <a:pt x="2967246" y="118654"/>
                </a:lnTo>
                <a:cubicBezTo>
                  <a:pt x="2967246" y="124086"/>
                  <a:pt x="2968102" y="128160"/>
                  <a:pt x="2969813" y="130876"/>
                </a:cubicBezTo>
                <a:cubicBezTo>
                  <a:pt x="2971525" y="133592"/>
                  <a:pt x="2974576" y="134950"/>
                  <a:pt x="2978966" y="134950"/>
                </a:cubicBezTo>
                <a:cubicBezTo>
                  <a:pt x="2980455" y="134950"/>
                  <a:pt x="2981794" y="134820"/>
                  <a:pt x="2982985" y="134560"/>
                </a:cubicBezTo>
                <a:cubicBezTo>
                  <a:pt x="2984175" y="134299"/>
                  <a:pt x="2985236" y="134002"/>
                  <a:pt x="2986166" y="133667"/>
                </a:cubicBezTo>
                <a:cubicBezTo>
                  <a:pt x="2987096" y="133332"/>
                  <a:pt x="2987877" y="133034"/>
                  <a:pt x="2988510" y="132774"/>
                </a:cubicBezTo>
                <a:cubicBezTo>
                  <a:pt x="2989142" y="132513"/>
                  <a:pt x="2989719" y="132383"/>
                  <a:pt x="2990240" y="132383"/>
                </a:cubicBezTo>
                <a:cubicBezTo>
                  <a:pt x="2990687" y="132383"/>
                  <a:pt x="2991115" y="132513"/>
                  <a:pt x="2991524" y="132774"/>
                </a:cubicBezTo>
                <a:cubicBezTo>
                  <a:pt x="2991933" y="133034"/>
                  <a:pt x="2992249" y="133555"/>
                  <a:pt x="2992472" y="134337"/>
                </a:cubicBezTo>
                <a:cubicBezTo>
                  <a:pt x="2992696" y="135118"/>
                  <a:pt x="2992900" y="136178"/>
                  <a:pt x="2993086" y="137518"/>
                </a:cubicBezTo>
                <a:cubicBezTo>
                  <a:pt x="2993272" y="138857"/>
                  <a:pt x="2993365" y="140569"/>
                  <a:pt x="2993365" y="142652"/>
                </a:cubicBezTo>
                <a:cubicBezTo>
                  <a:pt x="2993365" y="145926"/>
                  <a:pt x="2993161" y="148438"/>
                  <a:pt x="2992751" y="150187"/>
                </a:cubicBezTo>
                <a:cubicBezTo>
                  <a:pt x="2992342" y="151935"/>
                  <a:pt x="2991803" y="153163"/>
                  <a:pt x="2991133" y="153870"/>
                </a:cubicBezTo>
                <a:cubicBezTo>
                  <a:pt x="2990463" y="154577"/>
                  <a:pt x="2989477" y="155210"/>
                  <a:pt x="2988175" y="155768"/>
                </a:cubicBezTo>
                <a:cubicBezTo>
                  <a:pt x="2986873" y="156326"/>
                  <a:pt x="2985347" y="156809"/>
                  <a:pt x="2983599" y="157219"/>
                </a:cubicBezTo>
                <a:cubicBezTo>
                  <a:pt x="2981850" y="157628"/>
                  <a:pt x="2979952" y="157944"/>
                  <a:pt x="2977906" y="158168"/>
                </a:cubicBezTo>
                <a:cubicBezTo>
                  <a:pt x="2975859" y="158391"/>
                  <a:pt x="2973795" y="158502"/>
                  <a:pt x="2971711" y="158502"/>
                </a:cubicBezTo>
                <a:cubicBezTo>
                  <a:pt x="2966130" y="158502"/>
                  <a:pt x="2961293" y="157795"/>
                  <a:pt x="2957200" y="156382"/>
                </a:cubicBezTo>
                <a:cubicBezTo>
                  <a:pt x="2953107" y="154968"/>
                  <a:pt x="2949722" y="152791"/>
                  <a:pt x="2947043" y="149852"/>
                </a:cubicBezTo>
                <a:cubicBezTo>
                  <a:pt x="2944364" y="146912"/>
                  <a:pt x="2942392" y="143210"/>
                  <a:pt x="2941127" y="138745"/>
                </a:cubicBezTo>
                <a:cubicBezTo>
                  <a:pt x="2939862" y="134281"/>
                  <a:pt x="2939229" y="128997"/>
                  <a:pt x="2939229" y="122895"/>
                </a:cubicBezTo>
                <a:lnTo>
                  <a:pt x="2939229" y="71884"/>
                </a:lnTo>
                <a:lnTo>
                  <a:pt x="2927286" y="71884"/>
                </a:lnTo>
                <a:cubicBezTo>
                  <a:pt x="2925872" y="71884"/>
                  <a:pt x="2924793" y="71010"/>
                  <a:pt x="2924049" y="69261"/>
                </a:cubicBezTo>
                <a:cubicBezTo>
                  <a:pt x="2923305" y="67513"/>
                  <a:pt x="2922932" y="64592"/>
                  <a:pt x="2922932" y="60499"/>
                </a:cubicBezTo>
                <a:cubicBezTo>
                  <a:pt x="2922932" y="58341"/>
                  <a:pt x="2923025" y="56518"/>
                  <a:pt x="2923212" y="55030"/>
                </a:cubicBezTo>
                <a:cubicBezTo>
                  <a:pt x="2923398" y="53541"/>
                  <a:pt x="2923677" y="52369"/>
                  <a:pt x="2924049" y="51514"/>
                </a:cubicBezTo>
                <a:cubicBezTo>
                  <a:pt x="2924421" y="50658"/>
                  <a:pt x="2924886" y="50044"/>
                  <a:pt x="2925444" y="49672"/>
                </a:cubicBezTo>
                <a:cubicBezTo>
                  <a:pt x="2926002" y="49300"/>
                  <a:pt x="2926653" y="49114"/>
                  <a:pt x="2927397" y="49114"/>
                </a:cubicBezTo>
                <a:lnTo>
                  <a:pt x="2939229" y="49114"/>
                </a:lnTo>
                <a:lnTo>
                  <a:pt x="2939229" y="26901"/>
                </a:lnTo>
                <a:cubicBezTo>
                  <a:pt x="2939229" y="26157"/>
                  <a:pt x="2939434" y="25487"/>
                  <a:pt x="2939843" y="24892"/>
                </a:cubicBezTo>
                <a:cubicBezTo>
                  <a:pt x="2940252" y="24297"/>
                  <a:pt x="2940996" y="23794"/>
                  <a:pt x="2942076" y="23385"/>
                </a:cubicBezTo>
                <a:cubicBezTo>
                  <a:pt x="2943154" y="22976"/>
                  <a:pt x="2944606" y="22678"/>
                  <a:pt x="2946429" y="22492"/>
                </a:cubicBezTo>
                <a:cubicBezTo>
                  <a:pt x="2948252" y="22306"/>
                  <a:pt x="2950503" y="22213"/>
                  <a:pt x="2953182" y="22213"/>
                </a:cubicBezTo>
                <a:close/>
                <a:moveTo>
                  <a:pt x="2638857" y="22213"/>
                </a:moveTo>
                <a:cubicBezTo>
                  <a:pt x="2641610" y="22213"/>
                  <a:pt x="2643898" y="22306"/>
                  <a:pt x="2645721" y="22492"/>
                </a:cubicBezTo>
                <a:cubicBezTo>
                  <a:pt x="2647545" y="22678"/>
                  <a:pt x="2648977" y="22976"/>
                  <a:pt x="2650019" y="23385"/>
                </a:cubicBezTo>
                <a:cubicBezTo>
                  <a:pt x="2651061" y="23794"/>
                  <a:pt x="2651805" y="24297"/>
                  <a:pt x="2652252" y="24892"/>
                </a:cubicBezTo>
                <a:cubicBezTo>
                  <a:pt x="2652698" y="25487"/>
                  <a:pt x="2652921" y="26157"/>
                  <a:pt x="2652921" y="26901"/>
                </a:cubicBezTo>
                <a:lnTo>
                  <a:pt x="2652921" y="49114"/>
                </a:lnTo>
                <a:lnTo>
                  <a:pt x="2674576" y="49114"/>
                </a:lnTo>
                <a:cubicBezTo>
                  <a:pt x="2675320" y="49114"/>
                  <a:pt x="2675971" y="49300"/>
                  <a:pt x="2676529" y="49672"/>
                </a:cubicBezTo>
                <a:cubicBezTo>
                  <a:pt x="2677087" y="50044"/>
                  <a:pt x="2677552" y="50658"/>
                  <a:pt x="2677924" y="51514"/>
                </a:cubicBezTo>
                <a:cubicBezTo>
                  <a:pt x="2678296" y="52369"/>
                  <a:pt x="2678576" y="53541"/>
                  <a:pt x="2678762" y="55030"/>
                </a:cubicBezTo>
                <a:cubicBezTo>
                  <a:pt x="2678948" y="56518"/>
                  <a:pt x="2679041" y="58341"/>
                  <a:pt x="2679041" y="60499"/>
                </a:cubicBezTo>
                <a:cubicBezTo>
                  <a:pt x="2679041" y="64592"/>
                  <a:pt x="2678669" y="67513"/>
                  <a:pt x="2677924" y="69261"/>
                </a:cubicBezTo>
                <a:cubicBezTo>
                  <a:pt x="2677180" y="71010"/>
                  <a:pt x="2676101" y="71884"/>
                  <a:pt x="2674687" y="71884"/>
                </a:cubicBezTo>
                <a:lnTo>
                  <a:pt x="2652921" y="71884"/>
                </a:lnTo>
                <a:lnTo>
                  <a:pt x="2652921" y="118654"/>
                </a:lnTo>
                <a:cubicBezTo>
                  <a:pt x="2652921" y="124086"/>
                  <a:pt x="2653777" y="128160"/>
                  <a:pt x="2655489" y="130876"/>
                </a:cubicBezTo>
                <a:cubicBezTo>
                  <a:pt x="2657200" y="133592"/>
                  <a:pt x="2660251" y="134950"/>
                  <a:pt x="2664642" y="134950"/>
                </a:cubicBezTo>
                <a:cubicBezTo>
                  <a:pt x="2666130" y="134950"/>
                  <a:pt x="2667469" y="134820"/>
                  <a:pt x="2668660" y="134560"/>
                </a:cubicBezTo>
                <a:cubicBezTo>
                  <a:pt x="2669850" y="134299"/>
                  <a:pt x="2670911" y="134002"/>
                  <a:pt x="2671841" y="133667"/>
                </a:cubicBezTo>
                <a:cubicBezTo>
                  <a:pt x="2672771" y="133332"/>
                  <a:pt x="2673553" y="133034"/>
                  <a:pt x="2674185" y="132774"/>
                </a:cubicBezTo>
                <a:cubicBezTo>
                  <a:pt x="2674817" y="132513"/>
                  <a:pt x="2675394" y="132383"/>
                  <a:pt x="2675915" y="132383"/>
                </a:cubicBezTo>
                <a:cubicBezTo>
                  <a:pt x="2676361" y="132383"/>
                  <a:pt x="2676789" y="132513"/>
                  <a:pt x="2677199" y="132774"/>
                </a:cubicBezTo>
                <a:cubicBezTo>
                  <a:pt x="2677608" y="133034"/>
                  <a:pt x="2677924" y="133555"/>
                  <a:pt x="2678148" y="134337"/>
                </a:cubicBezTo>
                <a:cubicBezTo>
                  <a:pt x="2678371" y="135118"/>
                  <a:pt x="2678576" y="136178"/>
                  <a:pt x="2678762" y="137518"/>
                </a:cubicBezTo>
                <a:cubicBezTo>
                  <a:pt x="2678948" y="138857"/>
                  <a:pt x="2679041" y="140569"/>
                  <a:pt x="2679041" y="142652"/>
                </a:cubicBezTo>
                <a:cubicBezTo>
                  <a:pt x="2679041" y="145926"/>
                  <a:pt x="2678836" y="148438"/>
                  <a:pt x="2678427" y="150187"/>
                </a:cubicBezTo>
                <a:cubicBezTo>
                  <a:pt x="2678017" y="151935"/>
                  <a:pt x="2677478" y="153163"/>
                  <a:pt x="2676808" y="153870"/>
                </a:cubicBezTo>
                <a:cubicBezTo>
                  <a:pt x="2676138" y="154577"/>
                  <a:pt x="2675152" y="155210"/>
                  <a:pt x="2673850" y="155768"/>
                </a:cubicBezTo>
                <a:cubicBezTo>
                  <a:pt x="2672548" y="156326"/>
                  <a:pt x="2671022" y="156809"/>
                  <a:pt x="2669274" y="157219"/>
                </a:cubicBezTo>
                <a:cubicBezTo>
                  <a:pt x="2667525" y="157628"/>
                  <a:pt x="2665627" y="157944"/>
                  <a:pt x="2663581" y="158168"/>
                </a:cubicBezTo>
                <a:cubicBezTo>
                  <a:pt x="2661534" y="158391"/>
                  <a:pt x="2659469" y="158502"/>
                  <a:pt x="2657386" y="158502"/>
                </a:cubicBezTo>
                <a:cubicBezTo>
                  <a:pt x="2651805" y="158502"/>
                  <a:pt x="2646968" y="157795"/>
                  <a:pt x="2642875" y="156382"/>
                </a:cubicBezTo>
                <a:cubicBezTo>
                  <a:pt x="2638783" y="154968"/>
                  <a:pt x="2635397" y="152791"/>
                  <a:pt x="2632718" y="149852"/>
                </a:cubicBezTo>
                <a:cubicBezTo>
                  <a:pt x="2630039" y="146912"/>
                  <a:pt x="2628067" y="143210"/>
                  <a:pt x="2626802" y="138745"/>
                </a:cubicBezTo>
                <a:cubicBezTo>
                  <a:pt x="2625537" y="134281"/>
                  <a:pt x="2624904" y="128997"/>
                  <a:pt x="2624904" y="122895"/>
                </a:cubicBezTo>
                <a:lnTo>
                  <a:pt x="2624904" y="71884"/>
                </a:lnTo>
                <a:lnTo>
                  <a:pt x="2612961" y="71884"/>
                </a:lnTo>
                <a:cubicBezTo>
                  <a:pt x="2611547" y="71884"/>
                  <a:pt x="2610468" y="71010"/>
                  <a:pt x="2609724" y="69261"/>
                </a:cubicBezTo>
                <a:cubicBezTo>
                  <a:pt x="2608980" y="67513"/>
                  <a:pt x="2608607" y="64592"/>
                  <a:pt x="2608607" y="60499"/>
                </a:cubicBezTo>
                <a:cubicBezTo>
                  <a:pt x="2608607" y="58341"/>
                  <a:pt x="2608700" y="56518"/>
                  <a:pt x="2608887" y="55030"/>
                </a:cubicBezTo>
                <a:cubicBezTo>
                  <a:pt x="2609073" y="53541"/>
                  <a:pt x="2609352" y="52369"/>
                  <a:pt x="2609724" y="51514"/>
                </a:cubicBezTo>
                <a:cubicBezTo>
                  <a:pt x="2610096" y="50658"/>
                  <a:pt x="2610561" y="50044"/>
                  <a:pt x="2611119" y="49672"/>
                </a:cubicBezTo>
                <a:cubicBezTo>
                  <a:pt x="2611677" y="49300"/>
                  <a:pt x="2612328" y="49114"/>
                  <a:pt x="2613072" y="49114"/>
                </a:cubicBezTo>
                <a:lnTo>
                  <a:pt x="2624904" y="49114"/>
                </a:lnTo>
                <a:lnTo>
                  <a:pt x="2624904" y="26901"/>
                </a:lnTo>
                <a:cubicBezTo>
                  <a:pt x="2624904" y="26157"/>
                  <a:pt x="2625109" y="25487"/>
                  <a:pt x="2625518" y="24892"/>
                </a:cubicBezTo>
                <a:cubicBezTo>
                  <a:pt x="2625927" y="24297"/>
                  <a:pt x="2626671" y="23794"/>
                  <a:pt x="2627750" y="23385"/>
                </a:cubicBezTo>
                <a:cubicBezTo>
                  <a:pt x="2628830" y="22976"/>
                  <a:pt x="2630281" y="22678"/>
                  <a:pt x="2632104" y="22492"/>
                </a:cubicBezTo>
                <a:cubicBezTo>
                  <a:pt x="2633927" y="22306"/>
                  <a:pt x="2636178" y="22213"/>
                  <a:pt x="2638857" y="22213"/>
                </a:cubicBezTo>
                <a:close/>
                <a:moveTo>
                  <a:pt x="924357" y="22213"/>
                </a:moveTo>
                <a:cubicBezTo>
                  <a:pt x="927110" y="22213"/>
                  <a:pt x="929399" y="22306"/>
                  <a:pt x="931222" y="22492"/>
                </a:cubicBezTo>
                <a:cubicBezTo>
                  <a:pt x="933045" y="22678"/>
                  <a:pt x="934477" y="22976"/>
                  <a:pt x="935519" y="23385"/>
                </a:cubicBezTo>
                <a:cubicBezTo>
                  <a:pt x="936561" y="23794"/>
                  <a:pt x="937305" y="24297"/>
                  <a:pt x="937752" y="24892"/>
                </a:cubicBezTo>
                <a:cubicBezTo>
                  <a:pt x="938198" y="25487"/>
                  <a:pt x="938421" y="26157"/>
                  <a:pt x="938421" y="26901"/>
                </a:cubicBezTo>
                <a:lnTo>
                  <a:pt x="938421" y="49114"/>
                </a:lnTo>
                <a:lnTo>
                  <a:pt x="960076" y="49114"/>
                </a:lnTo>
                <a:cubicBezTo>
                  <a:pt x="960820" y="49114"/>
                  <a:pt x="961471" y="49300"/>
                  <a:pt x="962029" y="49672"/>
                </a:cubicBezTo>
                <a:cubicBezTo>
                  <a:pt x="962587" y="50044"/>
                  <a:pt x="963052" y="50658"/>
                  <a:pt x="963424" y="51514"/>
                </a:cubicBezTo>
                <a:cubicBezTo>
                  <a:pt x="963797" y="52369"/>
                  <a:pt x="964076" y="53541"/>
                  <a:pt x="964262" y="55030"/>
                </a:cubicBezTo>
                <a:cubicBezTo>
                  <a:pt x="964448" y="56518"/>
                  <a:pt x="964541" y="58341"/>
                  <a:pt x="964541" y="60499"/>
                </a:cubicBezTo>
                <a:cubicBezTo>
                  <a:pt x="964541" y="64592"/>
                  <a:pt x="964169" y="67513"/>
                  <a:pt x="963424" y="69261"/>
                </a:cubicBezTo>
                <a:cubicBezTo>
                  <a:pt x="962680" y="71010"/>
                  <a:pt x="961601" y="71884"/>
                  <a:pt x="960187" y="71884"/>
                </a:cubicBezTo>
                <a:lnTo>
                  <a:pt x="938421" y="71884"/>
                </a:lnTo>
                <a:lnTo>
                  <a:pt x="938421" y="118654"/>
                </a:lnTo>
                <a:cubicBezTo>
                  <a:pt x="938421" y="124086"/>
                  <a:pt x="939277" y="128160"/>
                  <a:pt x="940989" y="130876"/>
                </a:cubicBezTo>
                <a:cubicBezTo>
                  <a:pt x="942700" y="133592"/>
                  <a:pt x="945751" y="134950"/>
                  <a:pt x="950141" y="134950"/>
                </a:cubicBezTo>
                <a:cubicBezTo>
                  <a:pt x="951630" y="134950"/>
                  <a:pt x="952969" y="134820"/>
                  <a:pt x="954160" y="134560"/>
                </a:cubicBezTo>
                <a:cubicBezTo>
                  <a:pt x="955351" y="134299"/>
                  <a:pt x="956411" y="134002"/>
                  <a:pt x="957341" y="133667"/>
                </a:cubicBezTo>
                <a:cubicBezTo>
                  <a:pt x="958271" y="133332"/>
                  <a:pt x="959053" y="133034"/>
                  <a:pt x="959685" y="132774"/>
                </a:cubicBezTo>
                <a:cubicBezTo>
                  <a:pt x="960318" y="132513"/>
                  <a:pt x="960894" y="132383"/>
                  <a:pt x="961415" y="132383"/>
                </a:cubicBezTo>
                <a:cubicBezTo>
                  <a:pt x="961862" y="132383"/>
                  <a:pt x="962290" y="132513"/>
                  <a:pt x="962699" y="132774"/>
                </a:cubicBezTo>
                <a:cubicBezTo>
                  <a:pt x="963108" y="133034"/>
                  <a:pt x="963424" y="133555"/>
                  <a:pt x="963648" y="134337"/>
                </a:cubicBezTo>
                <a:cubicBezTo>
                  <a:pt x="963871" y="135118"/>
                  <a:pt x="964076" y="136178"/>
                  <a:pt x="964262" y="137518"/>
                </a:cubicBezTo>
                <a:cubicBezTo>
                  <a:pt x="964448" y="138857"/>
                  <a:pt x="964541" y="140569"/>
                  <a:pt x="964541" y="142652"/>
                </a:cubicBezTo>
                <a:cubicBezTo>
                  <a:pt x="964541" y="145926"/>
                  <a:pt x="964336" y="148438"/>
                  <a:pt x="963927" y="150187"/>
                </a:cubicBezTo>
                <a:cubicBezTo>
                  <a:pt x="963517" y="151935"/>
                  <a:pt x="962978" y="153163"/>
                  <a:pt x="962308" y="153870"/>
                </a:cubicBezTo>
                <a:cubicBezTo>
                  <a:pt x="961638" y="154577"/>
                  <a:pt x="960653" y="155210"/>
                  <a:pt x="959350" y="155768"/>
                </a:cubicBezTo>
                <a:cubicBezTo>
                  <a:pt x="958048" y="156326"/>
                  <a:pt x="956523" y="156809"/>
                  <a:pt x="954774" y="157219"/>
                </a:cubicBezTo>
                <a:cubicBezTo>
                  <a:pt x="953025" y="157628"/>
                  <a:pt x="951128" y="157944"/>
                  <a:pt x="949081" y="158168"/>
                </a:cubicBezTo>
                <a:cubicBezTo>
                  <a:pt x="947035" y="158391"/>
                  <a:pt x="944970" y="158502"/>
                  <a:pt x="942886" y="158502"/>
                </a:cubicBezTo>
                <a:cubicBezTo>
                  <a:pt x="937305" y="158502"/>
                  <a:pt x="932468" y="157795"/>
                  <a:pt x="928375" y="156382"/>
                </a:cubicBezTo>
                <a:cubicBezTo>
                  <a:pt x="924283" y="154968"/>
                  <a:pt x="920897" y="152791"/>
                  <a:pt x="918218" y="149852"/>
                </a:cubicBezTo>
                <a:cubicBezTo>
                  <a:pt x="915539" y="146912"/>
                  <a:pt x="913567" y="143210"/>
                  <a:pt x="912302" y="138745"/>
                </a:cubicBezTo>
                <a:cubicBezTo>
                  <a:pt x="911037" y="134281"/>
                  <a:pt x="910404" y="128997"/>
                  <a:pt x="910404" y="122895"/>
                </a:cubicBezTo>
                <a:lnTo>
                  <a:pt x="910404" y="71884"/>
                </a:lnTo>
                <a:lnTo>
                  <a:pt x="898461" y="71884"/>
                </a:lnTo>
                <a:cubicBezTo>
                  <a:pt x="897047" y="71884"/>
                  <a:pt x="895968" y="71010"/>
                  <a:pt x="895224" y="69261"/>
                </a:cubicBezTo>
                <a:cubicBezTo>
                  <a:pt x="894480" y="67513"/>
                  <a:pt x="894108" y="64592"/>
                  <a:pt x="894108" y="60499"/>
                </a:cubicBezTo>
                <a:cubicBezTo>
                  <a:pt x="894108" y="58341"/>
                  <a:pt x="894201" y="56518"/>
                  <a:pt x="894387" y="55030"/>
                </a:cubicBezTo>
                <a:cubicBezTo>
                  <a:pt x="894573" y="53541"/>
                  <a:pt x="894852" y="52369"/>
                  <a:pt x="895224" y="51514"/>
                </a:cubicBezTo>
                <a:cubicBezTo>
                  <a:pt x="895596" y="50658"/>
                  <a:pt x="896061" y="50044"/>
                  <a:pt x="896619" y="49672"/>
                </a:cubicBezTo>
                <a:cubicBezTo>
                  <a:pt x="897177" y="49300"/>
                  <a:pt x="897828" y="49114"/>
                  <a:pt x="898573" y="49114"/>
                </a:cubicBezTo>
                <a:lnTo>
                  <a:pt x="910404" y="49114"/>
                </a:lnTo>
                <a:lnTo>
                  <a:pt x="910404" y="26901"/>
                </a:lnTo>
                <a:cubicBezTo>
                  <a:pt x="910404" y="26157"/>
                  <a:pt x="910609" y="25487"/>
                  <a:pt x="911018" y="24892"/>
                </a:cubicBezTo>
                <a:cubicBezTo>
                  <a:pt x="911428" y="24297"/>
                  <a:pt x="912172" y="23794"/>
                  <a:pt x="913251" y="23385"/>
                </a:cubicBezTo>
                <a:cubicBezTo>
                  <a:pt x="914330" y="22976"/>
                  <a:pt x="915781" y="22678"/>
                  <a:pt x="917604" y="22492"/>
                </a:cubicBezTo>
                <a:cubicBezTo>
                  <a:pt x="919427" y="22306"/>
                  <a:pt x="921678" y="22213"/>
                  <a:pt x="924357" y="22213"/>
                </a:cubicBezTo>
                <a:close/>
                <a:moveTo>
                  <a:pt x="1554160" y="11832"/>
                </a:moveTo>
                <a:lnTo>
                  <a:pt x="1591553" y="11832"/>
                </a:lnTo>
                <a:cubicBezTo>
                  <a:pt x="1595348" y="11832"/>
                  <a:pt x="1598474" y="11907"/>
                  <a:pt x="1600930" y="12056"/>
                </a:cubicBezTo>
                <a:cubicBezTo>
                  <a:pt x="1603385" y="12204"/>
                  <a:pt x="1605618" y="12390"/>
                  <a:pt x="1607627" y="12614"/>
                </a:cubicBezTo>
                <a:cubicBezTo>
                  <a:pt x="1613431" y="13432"/>
                  <a:pt x="1618659" y="14846"/>
                  <a:pt x="1623310" y="16855"/>
                </a:cubicBezTo>
                <a:cubicBezTo>
                  <a:pt x="1627961" y="18865"/>
                  <a:pt x="1631904" y="21487"/>
                  <a:pt x="1635141" y="24724"/>
                </a:cubicBezTo>
                <a:cubicBezTo>
                  <a:pt x="1638379" y="27961"/>
                  <a:pt x="1640853" y="31794"/>
                  <a:pt x="1642564" y="36222"/>
                </a:cubicBezTo>
                <a:cubicBezTo>
                  <a:pt x="1644276" y="40649"/>
                  <a:pt x="1645131" y="45728"/>
                  <a:pt x="1645131" y="51458"/>
                </a:cubicBezTo>
                <a:cubicBezTo>
                  <a:pt x="1645131" y="56295"/>
                  <a:pt x="1644518" y="60704"/>
                  <a:pt x="1643290" y="64685"/>
                </a:cubicBezTo>
                <a:cubicBezTo>
                  <a:pt x="1642062" y="68666"/>
                  <a:pt x="1640257" y="72219"/>
                  <a:pt x="1637876" y="75345"/>
                </a:cubicBezTo>
                <a:cubicBezTo>
                  <a:pt x="1635495" y="78470"/>
                  <a:pt x="1632556" y="81186"/>
                  <a:pt x="1629058" y="83493"/>
                </a:cubicBezTo>
                <a:cubicBezTo>
                  <a:pt x="1625561" y="85800"/>
                  <a:pt x="1621579" y="87660"/>
                  <a:pt x="1617115" y="89074"/>
                </a:cubicBezTo>
                <a:cubicBezTo>
                  <a:pt x="1619273" y="90116"/>
                  <a:pt x="1621300" y="91381"/>
                  <a:pt x="1623198" y="92869"/>
                </a:cubicBezTo>
                <a:cubicBezTo>
                  <a:pt x="1625096" y="94357"/>
                  <a:pt x="1626882" y="96162"/>
                  <a:pt x="1628556" y="98283"/>
                </a:cubicBezTo>
                <a:cubicBezTo>
                  <a:pt x="1630230" y="100404"/>
                  <a:pt x="1631811" y="102822"/>
                  <a:pt x="1633300" y="105538"/>
                </a:cubicBezTo>
                <a:cubicBezTo>
                  <a:pt x="1634788" y="108254"/>
                  <a:pt x="1636239" y="111324"/>
                  <a:pt x="1637653" y="114747"/>
                </a:cubicBezTo>
                <a:lnTo>
                  <a:pt x="1649820" y="143210"/>
                </a:lnTo>
                <a:cubicBezTo>
                  <a:pt x="1650936" y="146038"/>
                  <a:pt x="1651680" y="148103"/>
                  <a:pt x="1652052" y="149405"/>
                </a:cubicBezTo>
                <a:cubicBezTo>
                  <a:pt x="1652424" y="150707"/>
                  <a:pt x="1652610" y="151731"/>
                  <a:pt x="1652610" y="152475"/>
                </a:cubicBezTo>
                <a:cubicBezTo>
                  <a:pt x="1652610" y="153293"/>
                  <a:pt x="1652461" y="153982"/>
                  <a:pt x="1652164" y="154540"/>
                </a:cubicBezTo>
                <a:cubicBezTo>
                  <a:pt x="1651866" y="155098"/>
                  <a:pt x="1651159" y="155563"/>
                  <a:pt x="1650043" y="155935"/>
                </a:cubicBezTo>
                <a:cubicBezTo>
                  <a:pt x="1648927" y="156307"/>
                  <a:pt x="1647290" y="156568"/>
                  <a:pt x="1645131" y="156717"/>
                </a:cubicBezTo>
                <a:cubicBezTo>
                  <a:pt x="1642974" y="156865"/>
                  <a:pt x="1640034" y="156940"/>
                  <a:pt x="1636313" y="156940"/>
                </a:cubicBezTo>
                <a:cubicBezTo>
                  <a:pt x="1633188" y="156940"/>
                  <a:pt x="1630695" y="156865"/>
                  <a:pt x="1628835" y="156717"/>
                </a:cubicBezTo>
                <a:cubicBezTo>
                  <a:pt x="1626974" y="156568"/>
                  <a:pt x="1625505" y="156289"/>
                  <a:pt x="1624426" y="155879"/>
                </a:cubicBezTo>
                <a:cubicBezTo>
                  <a:pt x="1623347" y="155470"/>
                  <a:pt x="1622584" y="154949"/>
                  <a:pt x="1622138" y="154317"/>
                </a:cubicBezTo>
                <a:cubicBezTo>
                  <a:pt x="1621691" y="153684"/>
                  <a:pt x="1621319" y="152921"/>
                  <a:pt x="1621021" y="152028"/>
                </a:cubicBezTo>
                <a:lnTo>
                  <a:pt x="1608073" y="119770"/>
                </a:lnTo>
                <a:cubicBezTo>
                  <a:pt x="1606511" y="116124"/>
                  <a:pt x="1604985" y="112887"/>
                  <a:pt x="1603497" y="110059"/>
                </a:cubicBezTo>
                <a:cubicBezTo>
                  <a:pt x="1602009" y="107231"/>
                  <a:pt x="1600353" y="104868"/>
                  <a:pt x="1598530" y="102971"/>
                </a:cubicBezTo>
                <a:cubicBezTo>
                  <a:pt x="1596707" y="101073"/>
                  <a:pt x="1594604" y="99641"/>
                  <a:pt x="1592223" y="98673"/>
                </a:cubicBezTo>
                <a:cubicBezTo>
                  <a:pt x="1589842" y="97706"/>
                  <a:pt x="1587088" y="97222"/>
                  <a:pt x="1583963" y="97222"/>
                </a:cubicBezTo>
                <a:lnTo>
                  <a:pt x="1574810" y="97222"/>
                </a:lnTo>
                <a:lnTo>
                  <a:pt x="1574810" y="152252"/>
                </a:lnTo>
                <a:cubicBezTo>
                  <a:pt x="1574810" y="152996"/>
                  <a:pt x="1574568" y="153665"/>
                  <a:pt x="1574085" y="154261"/>
                </a:cubicBezTo>
                <a:cubicBezTo>
                  <a:pt x="1573601" y="154856"/>
                  <a:pt x="1572801" y="155340"/>
                  <a:pt x="1571685" y="155712"/>
                </a:cubicBezTo>
                <a:cubicBezTo>
                  <a:pt x="1570569" y="156084"/>
                  <a:pt x="1569080" y="156382"/>
                  <a:pt x="1567220" y="156605"/>
                </a:cubicBezTo>
                <a:cubicBezTo>
                  <a:pt x="1565360" y="156828"/>
                  <a:pt x="1562978" y="156940"/>
                  <a:pt x="1560076" y="156940"/>
                </a:cubicBezTo>
                <a:cubicBezTo>
                  <a:pt x="1557249" y="156940"/>
                  <a:pt x="1554886" y="156828"/>
                  <a:pt x="1552989" y="156605"/>
                </a:cubicBezTo>
                <a:cubicBezTo>
                  <a:pt x="1551091" y="156382"/>
                  <a:pt x="1549584" y="156084"/>
                  <a:pt x="1548468" y="155712"/>
                </a:cubicBezTo>
                <a:cubicBezTo>
                  <a:pt x="1547351" y="155340"/>
                  <a:pt x="1546570" y="154856"/>
                  <a:pt x="1546124" y="154261"/>
                </a:cubicBezTo>
                <a:cubicBezTo>
                  <a:pt x="1545677" y="153665"/>
                  <a:pt x="1545454" y="152996"/>
                  <a:pt x="1545454" y="152252"/>
                </a:cubicBezTo>
                <a:lnTo>
                  <a:pt x="1545454" y="21097"/>
                </a:lnTo>
                <a:cubicBezTo>
                  <a:pt x="1545454" y="17823"/>
                  <a:pt x="1546291" y="15460"/>
                  <a:pt x="1547965" y="14009"/>
                </a:cubicBezTo>
                <a:cubicBezTo>
                  <a:pt x="1549640" y="12558"/>
                  <a:pt x="1551705" y="11832"/>
                  <a:pt x="1554160" y="11832"/>
                </a:cubicBezTo>
                <a:close/>
                <a:moveTo>
                  <a:pt x="1503038" y="11163"/>
                </a:moveTo>
                <a:cubicBezTo>
                  <a:pt x="1505940" y="11163"/>
                  <a:pt x="1508321" y="11274"/>
                  <a:pt x="1510182" y="11498"/>
                </a:cubicBezTo>
                <a:cubicBezTo>
                  <a:pt x="1512042" y="11721"/>
                  <a:pt x="1513530" y="12018"/>
                  <a:pt x="1514647" y="12390"/>
                </a:cubicBezTo>
                <a:cubicBezTo>
                  <a:pt x="1515763" y="12762"/>
                  <a:pt x="1516563" y="13246"/>
                  <a:pt x="1517046" y="13842"/>
                </a:cubicBezTo>
                <a:cubicBezTo>
                  <a:pt x="1517530" y="14437"/>
                  <a:pt x="1517772" y="15106"/>
                  <a:pt x="1517772" y="15851"/>
                </a:cubicBezTo>
                <a:lnTo>
                  <a:pt x="1517772" y="152252"/>
                </a:lnTo>
                <a:cubicBezTo>
                  <a:pt x="1517772" y="152996"/>
                  <a:pt x="1517530" y="153665"/>
                  <a:pt x="1517046" y="154261"/>
                </a:cubicBezTo>
                <a:cubicBezTo>
                  <a:pt x="1516563" y="154856"/>
                  <a:pt x="1515763" y="155340"/>
                  <a:pt x="1514647" y="155712"/>
                </a:cubicBezTo>
                <a:cubicBezTo>
                  <a:pt x="1513530" y="156084"/>
                  <a:pt x="1512042" y="156382"/>
                  <a:pt x="1510182" y="156605"/>
                </a:cubicBezTo>
                <a:cubicBezTo>
                  <a:pt x="1508321" y="156828"/>
                  <a:pt x="1505940" y="156940"/>
                  <a:pt x="1503038" y="156940"/>
                </a:cubicBezTo>
                <a:cubicBezTo>
                  <a:pt x="1500210" y="156940"/>
                  <a:pt x="1497847" y="156828"/>
                  <a:pt x="1495950" y="156605"/>
                </a:cubicBezTo>
                <a:cubicBezTo>
                  <a:pt x="1494052" y="156382"/>
                  <a:pt x="1492545" y="156084"/>
                  <a:pt x="1491429" y="155712"/>
                </a:cubicBezTo>
                <a:cubicBezTo>
                  <a:pt x="1490313" y="155340"/>
                  <a:pt x="1489513" y="154856"/>
                  <a:pt x="1489029" y="154261"/>
                </a:cubicBezTo>
                <a:cubicBezTo>
                  <a:pt x="1488546" y="153665"/>
                  <a:pt x="1488304" y="152996"/>
                  <a:pt x="1488304" y="152252"/>
                </a:cubicBezTo>
                <a:lnTo>
                  <a:pt x="1488304" y="15851"/>
                </a:lnTo>
                <a:cubicBezTo>
                  <a:pt x="1488304" y="15106"/>
                  <a:pt x="1488546" y="14437"/>
                  <a:pt x="1489029" y="13842"/>
                </a:cubicBezTo>
                <a:cubicBezTo>
                  <a:pt x="1489513" y="13246"/>
                  <a:pt x="1490332" y="12762"/>
                  <a:pt x="1491485" y="12390"/>
                </a:cubicBezTo>
                <a:cubicBezTo>
                  <a:pt x="1492639" y="12018"/>
                  <a:pt x="1494145" y="11721"/>
                  <a:pt x="1496006" y="11498"/>
                </a:cubicBezTo>
                <a:cubicBezTo>
                  <a:pt x="1497866" y="11274"/>
                  <a:pt x="1500210" y="11163"/>
                  <a:pt x="1503038" y="11163"/>
                </a:cubicBezTo>
                <a:close/>
                <a:moveTo>
                  <a:pt x="167231" y="9488"/>
                </a:moveTo>
                <a:cubicBezTo>
                  <a:pt x="171250" y="9488"/>
                  <a:pt x="175119" y="9823"/>
                  <a:pt x="178840" y="10493"/>
                </a:cubicBezTo>
                <a:cubicBezTo>
                  <a:pt x="182561" y="11163"/>
                  <a:pt x="186002" y="12037"/>
                  <a:pt x="189165" y="13116"/>
                </a:cubicBezTo>
                <a:cubicBezTo>
                  <a:pt x="192327" y="14195"/>
                  <a:pt x="195174" y="15441"/>
                  <a:pt x="197704" y="16855"/>
                </a:cubicBezTo>
                <a:cubicBezTo>
                  <a:pt x="200234" y="18269"/>
                  <a:pt x="202001" y="19478"/>
                  <a:pt x="203006" y="20483"/>
                </a:cubicBezTo>
                <a:cubicBezTo>
                  <a:pt x="204010" y="21487"/>
                  <a:pt x="204699" y="22325"/>
                  <a:pt x="205071" y="22994"/>
                </a:cubicBezTo>
                <a:cubicBezTo>
                  <a:pt x="205443" y="23664"/>
                  <a:pt x="205740" y="24520"/>
                  <a:pt x="205964" y="25562"/>
                </a:cubicBezTo>
                <a:cubicBezTo>
                  <a:pt x="206187" y="26604"/>
                  <a:pt x="206355" y="27831"/>
                  <a:pt x="206466" y="29245"/>
                </a:cubicBezTo>
                <a:cubicBezTo>
                  <a:pt x="206578" y="30659"/>
                  <a:pt x="206634" y="32408"/>
                  <a:pt x="206634" y="34491"/>
                </a:cubicBezTo>
                <a:cubicBezTo>
                  <a:pt x="206634" y="36724"/>
                  <a:pt x="206559" y="38621"/>
                  <a:pt x="206410" y="40184"/>
                </a:cubicBezTo>
                <a:cubicBezTo>
                  <a:pt x="206261" y="41747"/>
                  <a:pt x="206001" y="43012"/>
                  <a:pt x="205629" y="43979"/>
                </a:cubicBezTo>
                <a:cubicBezTo>
                  <a:pt x="205257" y="44947"/>
                  <a:pt x="204810" y="45653"/>
                  <a:pt x="204290" y="46100"/>
                </a:cubicBezTo>
                <a:cubicBezTo>
                  <a:pt x="203769" y="46546"/>
                  <a:pt x="203173" y="46770"/>
                  <a:pt x="202504" y="46770"/>
                </a:cubicBezTo>
                <a:cubicBezTo>
                  <a:pt x="201387" y="46770"/>
                  <a:pt x="199973" y="46119"/>
                  <a:pt x="198262" y="44816"/>
                </a:cubicBezTo>
                <a:cubicBezTo>
                  <a:pt x="196550" y="43514"/>
                  <a:pt x="194337" y="42063"/>
                  <a:pt x="191620" y="40463"/>
                </a:cubicBezTo>
                <a:cubicBezTo>
                  <a:pt x="188904" y="38863"/>
                  <a:pt x="185667" y="37412"/>
                  <a:pt x="181909" y="36110"/>
                </a:cubicBezTo>
                <a:cubicBezTo>
                  <a:pt x="178151" y="34808"/>
                  <a:pt x="173668" y="34156"/>
                  <a:pt x="168459" y="34156"/>
                </a:cubicBezTo>
                <a:cubicBezTo>
                  <a:pt x="162729" y="34156"/>
                  <a:pt x="157613" y="35329"/>
                  <a:pt x="153111" y="37673"/>
                </a:cubicBezTo>
                <a:cubicBezTo>
                  <a:pt x="148609" y="40017"/>
                  <a:pt x="144777" y="43365"/>
                  <a:pt x="141614" y="47718"/>
                </a:cubicBezTo>
                <a:cubicBezTo>
                  <a:pt x="138452" y="52072"/>
                  <a:pt x="136052" y="57336"/>
                  <a:pt x="134415" y="63513"/>
                </a:cubicBezTo>
                <a:cubicBezTo>
                  <a:pt x="132778" y="69689"/>
                  <a:pt x="131959" y="76647"/>
                  <a:pt x="131959" y="84386"/>
                </a:cubicBezTo>
                <a:cubicBezTo>
                  <a:pt x="131959" y="92869"/>
                  <a:pt x="132833" y="100218"/>
                  <a:pt x="134582" y="106431"/>
                </a:cubicBezTo>
                <a:cubicBezTo>
                  <a:pt x="136331" y="112645"/>
                  <a:pt x="138824" y="117761"/>
                  <a:pt x="142061" y="121779"/>
                </a:cubicBezTo>
                <a:cubicBezTo>
                  <a:pt x="145298" y="125797"/>
                  <a:pt x="149204" y="128793"/>
                  <a:pt x="153781" y="130765"/>
                </a:cubicBezTo>
                <a:cubicBezTo>
                  <a:pt x="158357" y="132736"/>
                  <a:pt x="163511" y="133722"/>
                  <a:pt x="169240" y="133722"/>
                </a:cubicBezTo>
                <a:cubicBezTo>
                  <a:pt x="174449" y="133722"/>
                  <a:pt x="178951" y="133109"/>
                  <a:pt x="182747" y="131881"/>
                </a:cubicBezTo>
                <a:cubicBezTo>
                  <a:pt x="186542" y="130653"/>
                  <a:pt x="189797" y="129295"/>
                  <a:pt x="192513" y="127807"/>
                </a:cubicBezTo>
                <a:cubicBezTo>
                  <a:pt x="195229" y="126318"/>
                  <a:pt x="197462" y="124979"/>
                  <a:pt x="199211" y="123788"/>
                </a:cubicBezTo>
                <a:cubicBezTo>
                  <a:pt x="200959" y="122598"/>
                  <a:pt x="202317" y="122002"/>
                  <a:pt x="203285" y="122002"/>
                </a:cubicBezTo>
                <a:cubicBezTo>
                  <a:pt x="204029" y="122002"/>
                  <a:pt x="204624" y="122151"/>
                  <a:pt x="205071" y="122449"/>
                </a:cubicBezTo>
                <a:cubicBezTo>
                  <a:pt x="205517" y="122746"/>
                  <a:pt x="205889" y="123342"/>
                  <a:pt x="206187" y="124235"/>
                </a:cubicBezTo>
                <a:cubicBezTo>
                  <a:pt x="206485" y="125128"/>
                  <a:pt x="206708" y="126374"/>
                  <a:pt x="206857" y="127974"/>
                </a:cubicBezTo>
                <a:cubicBezTo>
                  <a:pt x="207006" y="129574"/>
                  <a:pt x="207080" y="131713"/>
                  <a:pt x="207080" y="134392"/>
                </a:cubicBezTo>
                <a:cubicBezTo>
                  <a:pt x="207080" y="136253"/>
                  <a:pt x="207024" y="137834"/>
                  <a:pt x="206913" y="139136"/>
                </a:cubicBezTo>
                <a:cubicBezTo>
                  <a:pt x="206801" y="140438"/>
                  <a:pt x="206634" y="141555"/>
                  <a:pt x="206410" y="142485"/>
                </a:cubicBezTo>
                <a:cubicBezTo>
                  <a:pt x="206187" y="143415"/>
                  <a:pt x="205889" y="144215"/>
                  <a:pt x="205517" y="144885"/>
                </a:cubicBezTo>
                <a:cubicBezTo>
                  <a:pt x="205145" y="145554"/>
                  <a:pt x="204550" y="146317"/>
                  <a:pt x="203731" y="147173"/>
                </a:cubicBezTo>
                <a:cubicBezTo>
                  <a:pt x="202913" y="148029"/>
                  <a:pt x="201331" y="149126"/>
                  <a:pt x="198987" y="150466"/>
                </a:cubicBezTo>
                <a:cubicBezTo>
                  <a:pt x="196643" y="151805"/>
                  <a:pt x="193778" y="153089"/>
                  <a:pt x="190393" y="154317"/>
                </a:cubicBezTo>
                <a:cubicBezTo>
                  <a:pt x="187007" y="155544"/>
                  <a:pt x="183137" y="156568"/>
                  <a:pt x="178784" y="157386"/>
                </a:cubicBezTo>
                <a:cubicBezTo>
                  <a:pt x="174431" y="158205"/>
                  <a:pt x="169724" y="158614"/>
                  <a:pt x="164664" y="158614"/>
                </a:cubicBezTo>
                <a:cubicBezTo>
                  <a:pt x="154767" y="158614"/>
                  <a:pt x="145837" y="157088"/>
                  <a:pt x="137875" y="154038"/>
                </a:cubicBezTo>
                <a:cubicBezTo>
                  <a:pt x="129912" y="150987"/>
                  <a:pt x="123141" y="146429"/>
                  <a:pt x="117560" y="140364"/>
                </a:cubicBezTo>
                <a:cubicBezTo>
                  <a:pt x="111979" y="134299"/>
                  <a:pt x="107700" y="126728"/>
                  <a:pt x="104723" y="117649"/>
                </a:cubicBezTo>
                <a:cubicBezTo>
                  <a:pt x="101747" y="108571"/>
                  <a:pt x="100259" y="98004"/>
                  <a:pt x="100259" y="85949"/>
                </a:cubicBezTo>
                <a:cubicBezTo>
                  <a:pt x="100259" y="73670"/>
                  <a:pt x="101896" y="62769"/>
                  <a:pt x="105170" y="53244"/>
                </a:cubicBezTo>
                <a:cubicBezTo>
                  <a:pt x="108444" y="43719"/>
                  <a:pt x="113020" y="35719"/>
                  <a:pt x="118899" y="29245"/>
                </a:cubicBezTo>
                <a:cubicBezTo>
                  <a:pt x="124778" y="22771"/>
                  <a:pt x="131829" y="17860"/>
                  <a:pt x="140051" y="14511"/>
                </a:cubicBezTo>
                <a:cubicBezTo>
                  <a:pt x="148274" y="11163"/>
                  <a:pt x="157334" y="9488"/>
                  <a:pt x="167231" y="9488"/>
                </a:cubicBezTo>
                <a:close/>
                <a:moveTo>
                  <a:pt x="2053256" y="4688"/>
                </a:moveTo>
                <a:cubicBezTo>
                  <a:pt x="2059506" y="4688"/>
                  <a:pt x="2063748" y="5749"/>
                  <a:pt x="2065980" y="7870"/>
                </a:cubicBezTo>
                <a:cubicBezTo>
                  <a:pt x="2068213" y="9990"/>
                  <a:pt x="2069329" y="13767"/>
                  <a:pt x="2069329" y="19199"/>
                </a:cubicBezTo>
                <a:cubicBezTo>
                  <a:pt x="2069329" y="24855"/>
                  <a:pt x="2068175" y="28761"/>
                  <a:pt x="2065869" y="30919"/>
                </a:cubicBezTo>
                <a:cubicBezTo>
                  <a:pt x="2063562" y="33078"/>
                  <a:pt x="2059283" y="34156"/>
                  <a:pt x="2053032" y="34156"/>
                </a:cubicBezTo>
                <a:cubicBezTo>
                  <a:pt x="2046707" y="34156"/>
                  <a:pt x="2042447" y="33115"/>
                  <a:pt x="2040252" y="31031"/>
                </a:cubicBezTo>
                <a:cubicBezTo>
                  <a:pt x="2038056" y="28948"/>
                  <a:pt x="2036959" y="25190"/>
                  <a:pt x="2036959" y="19757"/>
                </a:cubicBezTo>
                <a:cubicBezTo>
                  <a:pt x="2036959" y="14102"/>
                  <a:pt x="2038094" y="10177"/>
                  <a:pt x="2040363" y="7981"/>
                </a:cubicBezTo>
                <a:cubicBezTo>
                  <a:pt x="2042633" y="5786"/>
                  <a:pt x="2046930" y="4688"/>
                  <a:pt x="2053256" y="4688"/>
                </a:cubicBezTo>
                <a:close/>
                <a:moveTo>
                  <a:pt x="1853230" y="4688"/>
                </a:moveTo>
                <a:cubicBezTo>
                  <a:pt x="1859481" y="4688"/>
                  <a:pt x="1863723" y="5749"/>
                  <a:pt x="1865955" y="7870"/>
                </a:cubicBezTo>
                <a:cubicBezTo>
                  <a:pt x="1868188" y="9990"/>
                  <a:pt x="1869304" y="13767"/>
                  <a:pt x="1869304" y="19199"/>
                </a:cubicBezTo>
                <a:cubicBezTo>
                  <a:pt x="1869304" y="24855"/>
                  <a:pt x="1868150" y="28761"/>
                  <a:pt x="1865844" y="30919"/>
                </a:cubicBezTo>
                <a:cubicBezTo>
                  <a:pt x="1863537" y="33078"/>
                  <a:pt x="1859258" y="34156"/>
                  <a:pt x="1853007" y="34156"/>
                </a:cubicBezTo>
                <a:cubicBezTo>
                  <a:pt x="1846682" y="34156"/>
                  <a:pt x="1842422" y="33115"/>
                  <a:pt x="1840227" y="31031"/>
                </a:cubicBezTo>
                <a:cubicBezTo>
                  <a:pt x="1838031" y="28948"/>
                  <a:pt x="1836934" y="25190"/>
                  <a:pt x="1836934" y="19757"/>
                </a:cubicBezTo>
                <a:cubicBezTo>
                  <a:pt x="1836934" y="14102"/>
                  <a:pt x="1838069" y="10177"/>
                  <a:pt x="1840338" y="7981"/>
                </a:cubicBezTo>
                <a:cubicBezTo>
                  <a:pt x="1842608" y="5786"/>
                  <a:pt x="1846905" y="4688"/>
                  <a:pt x="1853230" y="4688"/>
                </a:cubicBezTo>
                <a:close/>
                <a:moveTo>
                  <a:pt x="862631" y="4688"/>
                </a:moveTo>
                <a:cubicBezTo>
                  <a:pt x="868881" y="4688"/>
                  <a:pt x="873123" y="5749"/>
                  <a:pt x="875355" y="7870"/>
                </a:cubicBezTo>
                <a:cubicBezTo>
                  <a:pt x="877588" y="9990"/>
                  <a:pt x="878704" y="13767"/>
                  <a:pt x="878704" y="19199"/>
                </a:cubicBezTo>
                <a:cubicBezTo>
                  <a:pt x="878704" y="24855"/>
                  <a:pt x="877551" y="28761"/>
                  <a:pt x="875244" y="30919"/>
                </a:cubicBezTo>
                <a:cubicBezTo>
                  <a:pt x="872937" y="33078"/>
                  <a:pt x="868658" y="34156"/>
                  <a:pt x="862407" y="34156"/>
                </a:cubicBezTo>
                <a:cubicBezTo>
                  <a:pt x="856082" y="34156"/>
                  <a:pt x="851822" y="33115"/>
                  <a:pt x="849627" y="31031"/>
                </a:cubicBezTo>
                <a:cubicBezTo>
                  <a:pt x="847432" y="28948"/>
                  <a:pt x="846334" y="25190"/>
                  <a:pt x="846334" y="19757"/>
                </a:cubicBezTo>
                <a:cubicBezTo>
                  <a:pt x="846334" y="14102"/>
                  <a:pt x="847469" y="10177"/>
                  <a:pt x="849738" y="7981"/>
                </a:cubicBezTo>
                <a:cubicBezTo>
                  <a:pt x="852008" y="5786"/>
                  <a:pt x="856305" y="4688"/>
                  <a:pt x="862631" y="4688"/>
                </a:cubicBezTo>
                <a:close/>
                <a:moveTo>
                  <a:pt x="748331" y="4688"/>
                </a:moveTo>
                <a:cubicBezTo>
                  <a:pt x="754581" y="4688"/>
                  <a:pt x="758823" y="5749"/>
                  <a:pt x="761055" y="7870"/>
                </a:cubicBezTo>
                <a:cubicBezTo>
                  <a:pt x="763288" y="9990"/>
                  <a:pt x="764404" y="13767"/>
                  <a:pt x="764404" y="19199"/>
                </a:cubicBezTo>
                <a:cubicBezTo>
                  <a:pt x="764404" y="24855"/>
                  <a:pt x="763251" y="28761"/>
                  <a:pt x="760944" y="30919"/>
                </a:cubicBezTo>
                <a:cubicBezTo>
                  <a:pt x="758637" y="33078"/>
                  <a:pt x="754358" y="34156"/>
                  <a:pt x="748107" y="34156"/>
                </a:cubicBezTo>
                <a:cubicBezTo>
                  <a:pt x="741782" y="34156"/>
                  <a:pt x="737522" y="33115"/>
                  <a:pt x="735327" y="31031"/>
                </a:cubicBezTo>
                <a:cubicBezTo>
                  <a:pt x="733132" y="28948"/>
                  <a:pt x="732034" y="25190"/>
                  <a:pt x="732034" y="19757"/>
                </a:cubicBezTo>
                <a:cubicBezTo>
                  <a:pt x="732034" y="14102"/>
                  <a:pt x="733169" y="10177"/>
                  <a:pt x="735438" y="7981"/>
                </a:cubicBezTo>
                <a:cubicBezTo>
                  <a:pt x="737708" y="5786"/>
                  <a:pt x="742005" y="4688"/>
                  <a:pt x="748331" y="4688"/>
                </a:cubicBezTo>
                <a:close/>
                <a:moveTo>
                  <a:pt x="567356" y="4688"/>
                </a:moveTo>
                <a:cubicBezTo>
                  <a:pt x="573606" y="4688"/>
                  <a:pt x="577848" y="5749"/>
                  <a:pt x="580080" y="7870"/>
                </a:cubicBezTo>
                <a:cubicBezTo>
                  <a:pt x="582313" y="9990"/>
                  <a:pt x="583429" y="13767"/>
                  <a:pt x="583429" y="19199"/>
                </a:cubicBezTo>
                <a:cubicBezTo>
                  <a:pt x="583429" y="24855"/>
                  <a:pt x="582276" y="28761"/>
                  <a:pt x="579969" y="30919"/>
                </a:cubicBezTo>
                <a:cubicBezTo>
                  <a:pt x="577662" y="33078"/>
                  <a:pt x="573383" y="34156"/>
                  <a:pt x="567132" y="34156"/>
                </a:cubicBezTo>
                <a:cubicBezTo>
                  <a:pt x="560807" y="34156"/>
                  <a:pt x="556547" y="33115"/>
                  <a:pt x="554352" y="31031"/>
                </a:cubicBezTo>
                <a:cubicBezTo>
                  <a:pt x="552157" y="28948"/>
                  <a:pt x="551059" y="25190"/>
                  <a:pt x="551059" y="19757"/>
                </a:cubicBezTo>
                <a:cubicBezTo>
                  <a:pt x="551059" y="14102"/>
                  <a:pt x="552194" y="10177"/>
                  <a:pt x="554463" y="7981"/>
                </a:cubicBezTo>
                <a:cubicBezTo>
                  <a:pt x="556733" y="5786"/>
                  <a:pt x="561031" y="4688"/>
                  <a:pt x="567356" y="4688"/>
                </a:cubicBezTo>
                <a:close/>
                <a:moveTo>
                  <a:pt x="509833" y="1228"/>
                </a:moveTo>
                <a:cubicBezTo>
                  <a:pt x="512587" y="1228"/>
                  <a:pt x="514856" y="1340"/>
                  <a:pt x="516642" y="1563"/>
                </a:cubicBezTo>
                <a:cubicBezTo>
                  <a:pt x="518428" y="1786"/>
                  <a:pt x="519842" y="2103"/>
                  <a:pt x="520884" y="2512"/>
                </a:cubicBezTo>
                <a:cubicBezTo>
                  <a:pt x="521926" y="2921"/>
                  <a:pt x="522670" y="3424"/>
                  <a:pt x="523116" y="4019"/>
                </a:cubicBezTo>
                <a:cubicBezTo>
                  <a:pt x="523563" y="4614"/>
                  <a:pt x="523786" y="5284"/>
                  <a:pt x="523786" y="6028"/>
                </a:cubicBezTo>
                <a:lnTo>
                  <a:pt x="523786" y="152475"/>
                </a:lnTo>
                <a:cubicBezTo>
                  <a:pt x="523786" y="153293"/>
                  <a:pt x="523600" y="153982"/>
                  <a:pt x="523228" y="154540"/>
                </a:cubicBezTo>
                <a:cubicBezTo>
                  <a:pt x="522856" y="155098"/>
                  <a:pt x="522223" y="155563"/>
                  <a:pt x="521330" y="155935"/>
                </a:cubicBezTo>
                <a:cubicBezTo>
                  <a:pt x="520438" y="156307"/>
                  <a:pt x="519228" y="156568"/>
                  <a:pt x="517703" y="156717"/>
                </a:cubicBezTo>
                <a:cubicBezTo>
                  <a:pt x="516177" y="156865"/>
                  <a:pt x="514298" y="156940"/>
                  <a:pt x="512066" y="156940"/>
                </a:cubicBezTo>
                <a:cubicBezTo>
                  <a:pt x="509685" y="156940"/>
                  <a:pt x="507750" y="156865"/>
                  <a:pt x="506262" y="156717"/>
                </a:cubicBezTo>
                <a:cubicBezTo>
                  <a:pt x="504773" y="156568"/>
                  <a:pt x="503564" y="156307"/>
                  <a:pt x="502634" y="155935"/>
                </a:cubicBezTo>
                <a:cubicBezTo>
                  <a:pt x="501704" y="155563"/>
                  <a:pt x="501034" y="155098"/>
                  <a:pt x="500625" y="154540"/>
                </a:cubicBezTo>
                <a:cubicBezTo>
                  <a:pt x="500215" y="153982"/>
                  <a:pt x="500011" y="153293"/>
                  <a:pt x="500011" y="152475"/>
                </a:cubicBezTo>
                <a:lnTo>
                  <a:pt x="500011" y="141424"/>
                </a:lnTo>
                <a:cubicBezTo>
                  <a:pt x="494876" y="146931"/>
                  <a:pt x="489500" y="151210"/>
                  <a:pt x="483882" y="154261"/>
                </a:cubicBezTo>
                <a:cubicBezTo>
                  <a:pt x="478263" y="157312"/>
                  <a:pt x="472031" y="158837"/>
                  <a:pt x="465185" y="158837"/>
                </a:cubicBezTo>
                <a:cubicBezTo>
                  <a:pt x="457595" y="158837"/>
                  <a:pt x="451177" y="157368"/>
                  <a:pt x="445930" y="154428"/>
                </a:cubicBezTo>
                <a:cubicBezTo>
                  <a:pt x="440684" y="151489"/>
                  <a:pt x="436405" y="147526"/>
                  <a:pt x="433094" y="142541"/>
                </a:cubicBezTo>
                <a:cubicBezTo>
                  <a:pt x="429783" y="137555"/>
                  <a:pt x="427383" y="131732"/>
                  <a:pt x="425894" y="125072"/>
                </a:cubicBezTo>
                <a:cubicBezTo>
                  <a:pt x="424406" y="118412"/>
                  <a:pt x="423662" y="111398"/>
                  <a:pt x="423662" y="104031"/>
                </a:cubicBezTo>
                <a:cubicBezTo>
                  <a:pt x="423662" y="95176"/>
                  <a:pt x="424611" y="87214"/>
                  <a:pt x="426508" y="80144"/>
                </a:cubicBezTo>
                <a:cubicBezTo>
                  <a:pt x="428406" y="73075"/>
                  <a:pt x="431178" y="67047"/>
                  <a:pt x="434824" y="62062"/>
                </a:cubicBezTo>
                <a:cubicBezTo>
                  <a:pt x="438470" y="57076"/>
                  <a:pt x="443010" y="53244"/>
                  <a:pt x="448442" y="50565"/>
                </a:cubicBezTo>
                <a:cubicBezTo>
                  <a:pt x="453874" y="47886"/>
                  <a:pt x="460125" y="46546"/>
                  <a:pt x="467194" y="46546"/>
                </a:cubicBezTo>
                <a:cubicBezTo>
                  <a:pt x="472775" y="46546"/>
                  <a:pt x="477835" y="47681"/>
                  <a:pt x="482375" y="49951"/>
                </a:cubicBezTo>
                <a:cubicBezTo>
                  <a:pt x="486914" y="52221"/>
                  <a:pt x="491416" y="55550"/>
                  <a:pt x="495881" y="59941"/>
                </a:cubicBezTo>
                <a:lnTo>
                  <a:pt x="495881" y="6028"/>
                </a:lnTo>
                <a:cubicBezTo>
                  <a:pt x="495881" y="5284"/>
                  <a:pt x="496085" y="4614"/>
                  <a:pt x="496495" y="4019"/>
                </a:cubicBezTo>
                <a:cubicBezTo>
                  <a:pt x="496904" y="3424"/>
                  <a:pt x="497648" y="2921"/>
                  <a:pt x="498727" y="2512"/>
                </a:cubicBezTo>
                <a:cubicBezTo>
                  <a:pt x="499806" y="2103"/>
                  <a:pt x="501239" y="1786"/>
                  <a:pt x="503025" y="1563"/>
                </a:cubicBezTo>
                <a:cubicBezTo>
                  <a:pt x="504810" y="1340"/>
                  <a:pt x="507080" y="1228"/>
                  <a:pt x="509833" y="1228"/>
                </a:cubicBezTo>
                <a:close/>
                <a:moveTo>
                  <a:pt x="3062794" y="893"/>
                </a:moveTo>
                <a:cubicBezTo>
                  <a:pt x="3065547" y="893"/>
                  <a:pt x="3067817" y="1005"/>
                  <a:pt x="3069603" y="1228"/>
                </a:cubicBezTo>
                <a:cubicBezTo>
                  <a:pt x="3071389" y="1451"/>
                  <a:pt x="3072821" y="1768"/>
                  <a:pt x="3073900" y="2177"/>
                </a:cubicBezTo>
                <a:cubicBezTo>
                  <a:pt x="3074979" y="2586"/>
                  <a:pt x="3075742" y="3089"/>
                  <a:pt x="3076188" y="3684"/>
                </a:cubicBezTo>
                <a:cubicBezTo>
                  <a:pt x="3076635" y="4279"/>
                  <a:pt x="3076858" y="4949"/>
                  <a:pt x="3076858" y="5693"/>
                </a:cubicBezTo>
                <a:lnTo>
                  <a:pt x="3076858" y="60722"/>
                </a:lnTo>
                <a:cubicBezTo>
                  <a:pt x="3079388" y="58192"/>
                  <a:pt x="3081918" y="56034"/>
                  <a:pt x="3084448" y="54248"/>
                </a:cubicBezTo>
                <a:cubicBezTo>
                  <a:pt x="3086978" y="52462"/>
                  <a:pt x="3089509" y="50993"/>
                  <a:pt x="3092038" y="49839"/>
                </a:cubicBezTo>
                <a:cubicBezTo>
                  <a:pt x="3094569" y="48686"/>
                  <a:pt x="3097173" y="47849"/>
                  <a:pt x="3099852" y="47328"/>
                </a:cubicBezTo>
                <a:cubicBezTo>
                  <a:pt x="3102531" y="46807"/>
                  <a:pt x="3105359" y="46546"/>
                  <a:pt x="3108335" y="46546"/>
                </a:cubicBezTo>
                <a:cubicBezTo>
                  <a:pt x="3115702" y="46546"/>
                  <a:pt x="3121953" y="48016"/>
                  <a:pt x="3127087" y="50955"/>
                </a:cubicBezTo>
                <a:cubicBezTo>
                  <a:pt x="3132222" y="53895"/>
                  <a:pt x="3136408" y="57857"/>
                  <a:pt x="3139645" y="62843"/>
                </a:cubicBezTo>
                <a:cubicBezTo>
                  <a:pt x="3142882" y="67829"/>
                  <a:pt x="3145244" y="73652"/>
                  <a:pt x="3146733" y="80312"/>
                </a:cubicBezTo>
                <a:cubicBezTo>
                  <a:pt x="3148221" y="86972"/>
                  <a:pt x="3148965" y="93985"/>
                  <a:pt x="3148965" y="101352"/>
                </a:cubicBezTo>
                <a:cubicBezTo>
                  <a:pt x="3148965" y="110208"/>
                  <a:pt x="3147998" y="118170"/>
                  <a:pt x="3146063" y="125239"/>
                </a:cubicBezTo>
                <a:cubicBezTo>
                  <a:pt x="3144128" y="132309"/>
                  <a:pt x="3141338" y="138336"/>
                  <a:pt x="3137692" y="143322"/>
                </a:cubicBezTo>
                <a:cubicBezTo>
                  <a:pt x="3134045" y="148308"/>
                  <a:pt x="3129562" y="152140"/>
                  <a:pt x="3124241" y="154819"/>
                </a:cubicBezTo>
                <a:cubicBezTo>
                  <a:pt x="3118921" y="157498"/>
                  <a:pt x="3112874" y="158837"/>
                  <a:pt x="3106103" y="158837"/>
                </a:cubicBezTo>
                <a:cubicBezTo>
                  <a:pt x="3102754" y="158837"/>
                  <a:pt x="3099629" y="158521"/>
                  <a:pt x="3096727" y="157888"/>
                </a:cubicBezTo>
                <a:cubicBezTo>
                  <a:pt x="3093825" y="157256"/>
                  <a:pt x="3091052" y="156233"/>
                  <a:pt x="3088411" y="154819"/>
                </a:cubicBezTo>
                <a:cubicBezTo>
                  <a:pt x="3085769" y="153405"/>
                  <a:pt x="3083165" y="151619"/>
                  <a:pt x="3080598" y="149461"/>
                </a:cubicBezTo>
                <a:cubicBezTo>
                  <a:pt x="3078030" y="147303"/>
                  <a:pt x="3075407" y="144699"/>
                  <a:pt x="3072728" y="141648"/>
                </a:cubicBezTo>
                <a:lnTo>
                  <a:pt x="3072728" y="152475"/>
                </a:lnTo>
                <a:cubicBezTo>
                  <a:pt x="3072728" y="153293"/>
                  <a:pt x="3072523" y="153982"/>
                  <a:pt x="3072114" y="154540"/>
                </a:cubicBezTo>
                <a:cubicBezTo>
                  <a:pt x="3071705" y="155098"/>
                  <a:pt x="3071035" y="155563"/>
                  <a:pt x="3070105" y="155935"/>
                </a:cubicBezTo>
                <a:cubicBezTo>
                  <a:pt x="3069175" y="156307"/>
                  <a:pt x="3067928" y="156568"/>
                  <a:pt x="3066366" y="156717"/>
                </a:cubicBezTo>
                <a:cubicBezTo>
                  <a:pt x="3064803" y="156865"/>
                  <a:pt x="3062906" y="156940"/>
                  <a:pt x="3060673" y="156940"/>
                </a:cubicBezTo>
                <a:cubicBezTo>
                  <a:pt x="3058366" y="156940"/>
                  <a:pt x="3056450" y="156865"/>
                  <a:pt x="3054924" y="156717"/>
                </a:cubicBezTo>
                <a:cubicBezTo>
                  <a:pt x="3053399" y="156568"/>
                  <a:pt x="3052171" y="156307"/>
                  <a:pt x="3051241" y="155935"/>
                </a:cubicBezTo>
                <a:cubicBezTo>
                  <a:pt x="3050311" y="155563"/>
                  <a:pt x="3049660" y="155098"/>
                  <a:pt x="3049288" y="154540"/>
                </a:cubicBezTo>
                <a:cubicBezTo>
                  <a:pt x="3048916" y="153982"/>
                  <a:pt x="3048730" y="153293"/>
                  <a:pt x="3048730" y="152475"/>
                </a:cubicBezTo>
                <a:lnTo>
                  <a:pt x="3048730" y="5693"/>
                </a:lnTo>
                <a:cubicBezTo>
                  <a:pt x="3048730" y="4949"/>
                  <a:pt x="3048953" y="4279"/>
                  <a:pt x="3049399" y="3684"/>
                </a:cubicBezTo>
                <a:cubicBezTo>
                  <a:pt x="3049846" y="3089"/>
                  <a:pt x="3050608" y="2586"/>
                  <a:pt x="3051687" y="2177"/>
                </a:cubicBezTo>
                <a:cubicBezTo>
                  <a:pt x="3052767" y="1768"/>
                  <a:pt x="3054199" y="1451"/>
                  <a:pt x="3055985" y="1228"/>
                </a:cubicBezTo>
                <a:cubicBezTo>
                  <a:pt x="3057771" y="1005"/>
                  <a:pt x="3060040" y="893"/>
                  <a:pt x="3062794" y="893"/>
                </a:cubicBezTo>
                <a:close/>
                <a:moveTo>
                  <a:pt x="805369" y="893"/>
                </a:moveTo>
                <a:cubicBezTo>
                  <a:pt x="808122" y="893"/>
                  <a:pt x="810392" y="1005"/>
                  <a:pt x="812178" y="1228"/>
                </a:cubicBezTo>
                <a:cubicBezTo>
                  <a:pt x="813964" y="1451"/>
                  <a:pt x="815396" y="1768"/>
                  <a:pt x="816475" y="2177"/>
                </a:cubicBezTo>
                <a:cubicBezTo>
                  <a:pt x="817554" y="2586"/>
                  <a:pt x="818317" y="3089"/>
                  <a:pt x="818763" y="3684"/>
                </a:cubicBezTo>
                <a:cubicBezTo>
                  <a:pt x="819210" y="4279"/>
                  <a:pt x="819433" y="4949"/>
                  <a:pt x="819433" y="5693"/>
                </a:cubicBezTo>
                <a:lnTo>
                  <a:pt x="819433" y="152475"/>
                </a:lnTo>
                <a:cubicBezTo>
                  <a:pt x="819433" y="153219"/>
                  <a:pt x="819210" y="153870"/>
                  <a:pt x="818763" y="154428"/>
                </a:cubicBezTo>
                <a:cubicBezTo>
                  <a:pt x="818317" y="154986"/>
                  <a:pt x="817554" y="155451"/>
                  <a:pt x="816475" y="155824"/>
                </a:cubicBezTo>
                <a:cubicBezTo>
                  <a:pt x="815396" y="156196"/>
                  <a:pt x="813964" y="156475"/>
                  <a:pt x="812178" y="156661"/>
                </a:cubicBezTo>
                <a:cubicBezTo>
                  <a:pt x="810392" y="156847"/>
                  <a:pt x="808122" y="156940"/>
                  <a:pt x="805369" y="156940"/>
                </a:cubicBezTo>
                <a:cubicBezTo>
                  <a:pt x="802616" y="156940"/>
                  <a:pt x="800346" y="156847"/>
                  <a:pt x="798560" y="156661"/>
                </a:cubicBezTo>
                <a:cubicBezTo>
                  <a:pt x="796774" y="156475"/>
                  <a:pt x="795342" y="156196"/>
                  <a:pt x="794263" y="155824"/>
                </a:cubicBezTo>
                <a:cubicBezTo>
                  <a:pt x="793184" y="155451"/>
                  <a:pt x="792421" y="154986"/>
                  <a:pt x="791974" y="154428"/>
                </a:cubicBezTo>
                <a:cubicBezTo>
                  <a:pt x="791528" y="153870"/>
                  <a:pt x="791305" y="153219"/>
                  <a:pt x="791305" y="152475"/>
                </a:cubicBezTo>
                <a:lnTo>
                  <a:pt x="791305" y="5693"/>
                </a:lnTo>
                <a:cubicBezTo>
                  <a:pt x="791305" y="4949"/>
                  <a:pt x="791528" y="4279"/>
                  <a:pt x="791974" y="3684"/>
                </a:cubicBezTo>
                <a:cubicBezTo>
                  <a:pt x="792421" y="3089"/>
                  <a:pt x="793184" y="2586"/>
                  <a:pt x="794263" y="2177"/>
                </a:cubicBezTo>
                <a:cubicBezTo>
                  <a:pt x="795342" y="1768"/>
                  <a:pt x="796774" y="1451"/>
                  <a:pt x="798560" y="1228"/>
                </a:cubicBezTo>
                <a:cubicBezTo>
                  <a:pt x="800346" y="1005"/>
                  <a:pt x="802616" y="893"/>
                  <a:pt x="805369" y="893"/>
                </a:cubicBezTo>
                <a:close/>
                <a:moveTo>
                  <a:pt x="624394" y="893"/>
                </a:moveTo>
                <a:cubicBezTo>
                  <a:pt x="627147" y="893"/>
                  <a:pt x="629417" y="1005"/>
                  <a:pt x="631203" y="1228"/>
                </a:cubicBezTo>
                <a:cubicBezTo>
                  <a:pt x="632989" y="1451"/>
                  <a:pt x="634421" y="1768"/>
                  <a:pt x="635500" y="2177"/>
                </a:cubicBezTo>
                <a:cubicBezTo>
                  <a:pt x="636579" y="2586"/>
                  <a:pt x="637342" y="3089"/>
                  <a:pt x="637789" y="3684"/>
                </a:cubicBezTo>
                <a:cubicBezTo>
                  <a:pt x="638235" y="4279"/>
                  <a:pt x="638458" y="4949"/>
                  <a:pt x="638458" y="5693"/>
                </a:cubicBezTo>
                <a:lnTo>
                  <a:pt x="638458" y="60722"/>
                </a:lnTo>
                <a:cubicBezTo>
                  <a:pt x="640988" y="58192"/>
                  <a:pt x="643518" y="56034"/>
                  <a:pt x="646048" y="54248"/>
                </a:cubicBezTo>
                <a:cubicBezTo>
                  <a:pt x="648578" y="52462"/>
                  <a:pt x="651109" y="50993"/>
                  <a:pt x="653639" y="49839"/>
                </a:cubicBezTo>
                <a:cubicBezTo>
                  <a:pt x="656169" y="48686"/>
                  <a:pt x="658773" y="47849"/>
                  <a:pt x="661452" y="47328"/>
                </a:cubicBezTo>
                <a:cubicBezTo>
                  <a:pt x="664131" y="46807"/>
                  <a:pt x="666959" y="46546"/>
                  <a:pt x="669935" y="46546"/>
                </a:cubicBezTo>
                <a:cubicBezTo>
                  <a:pt x="677302" y="46546"/>
                  <a:pt x="683553" y="48016"/>
                  <a:pt x="688688" y="50955"/>
                </a:cubicBezTo>
                <a:cubicBezTo>
                  <a:pt x="693822" y="53895"/>
                  <a:pt x="698008" y="57857"/>
                  <a:pt x="701245" y="62843"/>
                </a:cubicBezTo>
                <a:cubicBezTo>
                  <a:pt x="704482" y="67829"/>
                  <a:pt x="706845" y="73652"/>
                  <a:pt x="708333" y="80312"/>
                </a:cubicBezTo>
                <a:cubicBezTo>
                  <a:pt x="709821" y="86972"/>
                  <a:pt x="710565" y="93985"/>
                  <a:pt x="710565" y="101352"/>
                </a:cubicBezTo>
                <a:cubicBezTo>
                  <a:pt x="710565" y="110208"/>
                  <a:pt x="709598" y="118170"/>
                  <a:pt x="707663" y="125239"/>
                </a:cubicBezTo>
                <a:cubicBezTo>
                  <a:pt x="705728" y="132309"/>
                  <a:pt x="702938" y="138336"/>
                  <a:pt x="699292" y="143322"/>
                </a:cubicBezTo>
                <a:cubicBezTo>
                  <a:pt x="695645" y="148308"/>
                  <a:pt x="691162" y="152140"/>
                  <a:pt x="685841" y="154819"/>
                </a:cubicBezTo>
                <a:cubicBezTo>
                  <a:pt x="680521" y="157498"/>
                  <a:pt x="674475" y="158837"/>
                  <a:pt x="667703" y="158837"/>
                </a:cubicBezTo>
                <a:cubicBezTo>
                  <a:pt x="664354" y="158837"/>
                  <a:pt x="661229" y="158521"/>
                  <a:pt x="658327" y="157888"/>
                </a:cubicBezTo>
                <a:cubicBezTo>
                  <a:pt x="655425" y="157256"/>
                  <a:pt x="652653" y="156233"/>
                  <a:pt x="650011" y="154819"/>
                </a:cubicBezTo>
                <a:cubicBezTo>
                  <a:pt x="647369" y="153405"/>
                  <a:pt x="644765" y="151619"/>
                  <a:pt x="642197" y="149461"/>
                </a:cubicBezTo>
                <a:cubicBezTo>
                  <a:pt x="639630" y="147303"/>
                  <a:pt x="637007" y="144699"/>
                  <a:pt x="634328" y="141648"/>
                </a:cubicBezTo>
                <a:lnTo>
                  <a:pt x="634328" y="152475"/>
                </a:lnTo>
                <a:cubicBezTo>
                  <a:pt x="634328" y="153293"/>
                  <a:pt x="634124" y="153982"/>
                  <a:pt x="633714" y="154540"/>
                </a:cubicBezTo>
                <a:cubicBezTo>
                  <a:pt x="633305" y="155098"/>
                  <a:pt x="632635" y="155563"/>
                  <a:pt x="631705" y="155935"/>
                </a:cubicBezTo>
                <a:cubicBezTo>
                  <a:pt x="630775" y="156307"/>
                  <a:pt x="629529" y="156568"/>
                  <a:pt x="627966" y="156717"/>
                </a:cubicBezTo>
                <a:cubicBezTo>
                  <a:pt x="626403" y="156865"/>
                  <a:pt x="624506" y="156940"/>
                  <a:pt x="622273" y="156940"/>
                </a:cubicBezTo>
                <a:cubicBezTo>
                  <a:pt x="619966" y="156940"/>
                  <a:pt x="618050" y="156865"/>
                  <a:pt x="616525" y="156717"/>
                </a:cubicBezTo>
                <a:cubicBezTo>
                  <a:pt x="614999" y="156568"/>
                  <a:pt x="613771" y="156307"/>
                  <a:pt x="612841" y="155935"/>
                </a:cubicBezTo>
                <a:cubicBezTo>
                  <a:pt x="611911" y="155563"/>
                  <a:pt x="611260" y="155098"/>
                  <a:pt x="610888" y="154540"/>
                </a:cubicBezTo>
                <a:cubicBezTo>
                  <a:pt x="610516" y="153982"/>
                  <a:pt x="610330" y="153293"/>
                  <a:pt x="610330" y="152475"/>
                </a:cubicBezTo>
                <a:lnTo>
                  <a:pt x="610330" y="5693"/>
                </a:lnTo>
                <a:cubicBezTo>
                  <a:pt x="610330" y="4949"/>
                  <a:pt x="610553" y="4279"/>
                  <a:pt x="610999" y="3684"/>
                </a:cubicBezTo>
                <a:cubicBezTo>
                  <a:pt x="611446" y="3089"/>
                  <a:pt x="612209" y="2586"/>
                  <a:pt x="613288" y="2177"/>
                </a:cubicBezTo>
                <a:cubicBezTo>
                  <a:pt x="614367" y="1768"/>
                  <a:pt x="615799" y="1451"/>
                  <a:pt x="617585" y="1228"/>
                </a:cubicBezTo>
                <a:cubicBezTo>
                  <a:pt x="619371" y="1005"/>
                  <a:pt x="621641" y="893"/>
                  <a:pt x="624394" y="893"/>
                </a:cubicBezTo>
                <a:close/>
                <a:moveTo>
                  <a:pt x="1288911" y="0"/>
                </a:moveTo>
                <a:cubicBezTo>
                  <a:pt x="1291813" y="0"/>
                  <a:pt x="1294567" y="242"/>
                  <a:pt x="1297171" y="726"/>
                </a:cubicBezTo>
                <a:cubicBezTo>
                  <a:pt x="1299776" y="1210"/>
                  <a:pt x="1301822" y="1731"/>
                  <a:pt x="1303311" y="2289"/>
                </a:cubicBezTo>
                <a:cubicBezTo>
                  <a:pt x="1304799" y="2847"/>
                  <a:pt x="1305803" y="3368"/>
                  <a:pt x="1306324" y="3851"/>
                </a:cubicBezTo>
                <a:cubicBezTo>
                  <a:pt x="1306845" y="4335"/>
                  <a:pt x="1307273" y="5042"/>
                  <a:pt x="1307608" y="5972"/>
                </a:cubicBezTo>
                <a:cubicBezTo>
                  <a:pt x="1307943" y="6902"/>
                  <a:pt x="1308185" y="8093"/>
                  <a:pt x="1308333" y="9544"/>
                </a:cubicBezTo>
                <a:cubicBezTo>
                  <a:pt x="1308482" y="10995"/>
                  <a:pt x="1308557" y="12800"/>
                  <a:pt x="1308557" y="14958"/>
                </a:cubicBezTo>
                <a:cubicBezTo>
                  <a:pt x="1308557" y="17116"/>
                  <a:pt x="1308482" y="18846"/>
                  <a:pt x="1308333" y="20148"/>
                </a:cubicBezTo>
                <a:cubicBezTo>
                  <a:pt x="1308185" y="21450"/>
                  <a:pt x="1307961" y="22455"/>
                  <a:pt x="1307664" y="23162"/>
                </a:cubicBezTo>
                <a:cubicBezTo>
                  <a:pt x="1307366" y="23869"/>
                  <a:pt x="1307031" y="24353"/>
                  <a:pt x="1306659" y="24613"/>
                </a:cubicBezTo>
                <a:cubicBezTo>
                  <a:pt x="1306287" y="24873"/>
                  <a:pt x="1305878" y="25004"/>
                  <a:pt x="1305431" y="25004"/>
                </a:cubicBezTo>
                <a:cubicBezTo>
                  <a:pt x="1304910" y="25004"/>
                  <a:pt x="1304334" y="24873"/>
                  <a:pt x="1303701" y="24613"/>
                </a:cubicBezTo>
                <a:cubicBezTo>
                  <a:pt x="1303069" y="24353"/>
                  <a:pt x="1302287" y="24073"/>
                  <a:pt x="1301357" y="23776"/>
                </a:cubicBezTo>
                <a:cubicBezTo>
                  <a:pt x="1300427" y="23478"/>
                  <a:pt x="1299329" y="23199"/>
                  <a:pt x="1298064" y="22939"/>
                </a:cubicBezTo>
                <a:cubicBezTo>
                  <a:pt x="1296799" y="22678"/>
                  <a:pt x="1295311" y="22548"/>
                  <a:pt x="1293600" y="22548"/>
                </a:cubicBezTo>
                <a:cubicBezTo>
                  <a:pt x="1291590" y="22548"/>
                  <a:pt x="1289860" y="22864"/>
                  <a:pt x="1288409" y="23497"/>
                </a:cubicBezTo>
                <a:cubicBezTo>
                  <a:pt x="1286958" y="24129"/>
                  <a:pt x="1285749" y="25134"/>
                  <a:pt x="1284781" y="26510"/>
                </a:cubicBezTo>
                <a:cubicBezTo>
                  <a:pt x="1283814" y="27887"/>
                  <a:pt x="1283107" y="29673"/>
                  <a:pt x="1282661" y="31868"/>
                </a:cubicBezTo>
                <a:cubicBezTo>
                  <a:pt x="1282214" y="34063"/>
                  <a:pt x="1281991" y="36761"/>
                  <a:pt x="1281991" y="39961"/>
                </a:cubicBezTo>
                <a:lnTo>
                  <a:pt x="1281991" y="49114"/>
                </a:lnTo>
                <a:lnTo>
                  <a:pt x="1300185" y="49114"/>
                </a:lnTo>
                <a:cubicBezTo>
                  <a:pt x="1300855" y="49114"/>
                  <a:pt x="1301469" y="49300"/>
                  <a:pt x="1302027" y="49672"/>
                </a:cubicBezTo>
                <a:cubicBezTo>
                  <a:pt x="1302585" y="50044"/>
                  <a:pt x="1303050" y="50658"/>
                  <a:pt x="1303422" y="51514"/>
                </a:cubicBezTo>
                <a:cubicBezTo>
                  <a:pt x="1303794" y="52369"/>
                  <a:pt x="1304073" y="53541"/>
                  <a:pt x="1304259" y="55030"/>
                </a:cubicBezTo>
                <a:cubicBezTo>
                  <a:pt x="1304445" y="56518"/>
                  <a:pt x="1304538" y="58341"/>
                  <a:pt x="1304538" y="60499"/>
                </a:cubicBezTo>
                <a:cubicBezTo>
                  <a:pt x="1304538" y="64592"/>
                  <a:pt x="1304166" y="67513"/>
                  <a:pt x="1303422" y="69261"/>
                </a:cubicBezTo>
                <a:cubicBezTo>
                  <a:pt x="1302678" y="71010"/>
                  <a:pt x="1301599" y="71884"/>
                  <a:pt x="1300185" y="71884"/>
                </a:cubicBezTo>
                <a:lnTo>
                  <a:pt x="1281991" y="71884"/>
                </a:lnTo>
                <a:lnTo>
                  <a:pt x="1281991" y="152475"/>
                </a:lnTo>
                <a:cubicBezTo>
                  <a:pt x="1281991" y="153219"/>
                  <a:pt x="1281768" y="153870"/>
                  <a:pt x="1281321" y="154428"/>
                </a:cubicBezTo>
                <a:cubicBezTo>
                  <a:pt x="1280875" y="154986"/>
                  <a:pt x="1280131" y="155451"/>
                  <a:pt x="1279089" y="155824"/>
                </a:cubicBezTo>
                <a:cubicBezTo>
                  <a:pt x="1278047" y="156196"/>
                  <a:pt x="1276596" y="156475"/>
                  <a:pt x="1274735" y="156661"/>
                </a:cubicBezTo>
                <a:cubicBezTo>
                  <a:pt x="1272875" y="156847"/>
                  <a:pt x="1270605" y="156940"/>
                  <a:pt x="1267927" y="156940"/>
                </a:cubicBezTo>
                <a:cubicBezTo>
                  <a:pt x="1265248" y="156940"/>
                  <a:pt x="1262997" y="156847"/>
                  <a:pt x="1261173" y="156661"/>
                </a:cubicBezTo>
                <a:cubicBezTo>
                  <a:pt x="1259350" y="156475"/>
                  <a:pt x="1257899" y="156196"/>
                  <a:pt x="1256820" y="155824"/>
                </a:cubicBezTo>
                <a:cubicBezTo>
                  <a:pt x="1255741" y="155451"/>
                  <a:pt x="1254997" y="154986"/>
                  <a:pt x="1254588" y="154428"/>
                </a:cubicBezTo>
                <a:cubicBezTo>
                  <a:pt x="1254179" y="153870"/>
                  <a:pt x="1253974" y="153219"/>
                  <a:pt x="1253974" y="152475"/>
                </a:cubicBezTo>
                <a:lnTo>
                  <a:pt x="1253974" y="71884"/>
                </a:lnTo>
                <a:lnTo>
                  <a:pt x="1241472" y="71884"/>
                </a:lnTo>
                <a:cubicBezTo>
                  <a:pt x="1240059" y="71884"/>
                  <a:pt x="1238998" y="71010"/>
                  <a:pt x="1238291" y="69261"/>
                </a:cubicBezTo>
                <a:cubicBezTo>
                  <a:pt x="1237584" y="67513"/>
                  <a:pt x="1237231" y="64592"/>
                  <a:pt x="1237231" y="60499"/>
                </a:cubicBezTo>
                <a:cubicBezTo>
                  <a:pt x="1237231" y="58341"/>
                  <a:pt x="1237324" y="56518"/>
                  <a:pt x="1237510" y="55030"/>
                </a:cubicBezTo>
                <a:cubicBezTo>
                  <a:pt x="1237696" y="53541"/>
                  <a:pt x="1237956" y="52369"/>
                  <a:pt x="1238291" y="51514"/>
                </a:cubicBezTo>
                <a:cubicBezTo>
                  <a:pt x="1238626" y="50658"/>
                  <a:pt x="1239073" y="50044"/>
                  <a:pt x="1239631" y="49672"/>
                </a:cubicBezTo>
                <a:cubicBezTo>
                  <a:pt x="1240189" y="49300"/>
                  <a:pt x="1240840" y="49114"/>
                  <a:pt x="1241584" y="49114"/>
                </a:cubicBezTo>
                <a:lnTo>
                  <a:pt x="1253974" y="49114"/>
                </a:lnTo>
                <a:lnTo>
                  <a:pt x="1253974" y="40742"/>
                </a:lnTo>
                <a:cubicBezTo>
                  <a:pt x="1253974" y="33971"/>
                  <a:pt x="1254644" y="28036"/>
                  <a:pt x="1255983" y="22939"/>
                </a:cubicBezTo>
                <a:cubicBezTo>
                  <a:pt x="1257323" y="17841"/>
                  <a:pt x="1259425" y="13600"/>
                  <a:pt x="1262290" y="10214"/>
                </a:cubicBezTo>
                <a:cubicBezTo>
                  <a:pt x="1265155" y="6828"/>
                  <a:pt x="1268801" y="4279"/>
                  <a:pt x="1273229" y="2568"/>
                </a:cubicBezTo>
                <a:cubicBezTo>
                  <a:pt x="1277656" y="856"/>
                  <a:pt x="1282884" y="0"/>
                  <a:pt x="1288911" y="0"/>
                </a:cubicBezTo>
                <a:close/>
              </a:path>
            </a:pathLst>
          </a:custGeom>
          <a:noFill/>
        </p:spPr>
        <p:txBody>
          <a:bodyPr wrap="square" rtlCol="0">
            <a:noAutofit/>
          </a:bodyPr>
          <a:lstStyle/>
          <a:p>
            <a:pPr>
              <a:defRPr/>
            </a:pPr>
            <a:r>
              <a:rPr lang="en-AU" sz="2800" b="1" dirty="0">
                <a:latin typeface="Calibri" panose="020F0502020204030204" pitchFamily="34" charset="0"/>
              </a:rPr>
              <a:t>Credibility of NFI reports are important because….</a:t>
            </a:r>
          </a:p>
        </p:txBody>
      </p:sp>
      <p:sp>
        <p:nvSpPr>
          <p:cNvPr id="23" name="TextBox 22">
            <a:extLst>
              <a:ext uri="{FF2B5EF4-FFF2-40B4-BE49-F238E27FC236}">
                <a16:creationId xmlns:a16="http://schemas.microsoft.com/office/drawing/2014/main" id="{4ECBDA45-7632-4016-8156-ECFAAF8C528D}"/>
              </a:ext>
            </a:extLst>
          </p:cNvPr>
          <p:cNvSpPr txBox="1"/>
          <p:nvPr/>
        </p:nvSpPr>
        <p:spPr>
          <a:xfrm>
            <a:off x="682973" y="3209832"/>
            <a:ext cx="7686112" cy="3062377"/>
          </a:xfrm>
          <a:prstGeom prst="rect">
            <a:avLst/>
          </a:prstGeom>
          <a:noFill/>
        </p:spPr>
        <p:txBody>
          <a:bodyPr wrap="square" rtlCol="0">
            <a:spAutoFit/>
          </a:bodyPr>
          <a:lstStyle/>
          <a:p>
            <a:pPr marL="358775" lvl="1" indent="-358775">
              <a:spcAft>
                <a:spcPts val="1000"/>
              </a:spcAft>
              <a:buFont typeface="Arial" panose="020B0604020202020204" pitchFamily="34" charset="0"/>
              <a:buChar char="•"/>
              <a:defRPr/>
            </a:pPr>
            <a:r>
              <a:rPr lang="en-AU" sz="2400" dirty="0">
                <a:latin typeface="Calibri" panose="020F0502020204030204" pitchFamily="34" charset="0"/>
              </a:rPr>
              <a:t>Information is </a:t>
            </a:r>
            <a:r>
              <a:rPr lang="en-AU" sz="2400" b="1" dirty="0">
                <a:latin typeface="Calibri" panose="020F0502020204030204" pitchFamily="34" charset="0"/>
              </a:rPr>
              <a:t>a cornerstone of markets</a:t>
            </a:r>
          </a:p>
          <a:p>
            <a:pPr marL="358775" lvl="1" indent="-358775">
              <a:spcAft>
                <a:spcPts val="1000"/>
              </a:spcAft>
              <a:buFont typeface="Arial" panose="020B0604020202020204" pitchFamily="34" charset="0"/>
              <a:buChar char="•"/>
              <a:defRPr/>
            </a:pPr>
            <a:r>
              <a:rPr lang="en-AU" sz="2400" dirty="0">
                <a:latin typeface="Calibri" panose="020F0502020204030204" pitchFamily="34" charset="0"/>
              </a:rPr>
              <a:t>Information benefits the </a:t>
            </a:r>
            <a:r>
              <a:rPr lang="en-AU" sz="2400" b="1" dirty="0">
                <a:latin typeface="Calibri" panose="020F0502020204030204" pitchFamily="34" charset="0"/>
              </a:rPr>
              <a:t>decision making of report users</a:t>
            </a:r>
          </a:p>
          <a:p>
            <a:pPr marL="358775" lvl="1" indent="-358775">
              <a:spcAft>
                <a:spcPts val="1000"/>
              </a:spcAft>
              <a:buFont typeface="Arial" panose="020B0604020202020204" pitchFamily="34" charset="0"/>
              <a:buChar char="•"/>
              <a:defRPr/>
            </a:pPr>
            <a:r>
              <a:rPr lang="en-AU" sz="2400" dirty="0">
                <a:latin typeface="Calibri" panose="020F0502020204030204" pitchFamily="34" charset="0"/>
              </a:rPr>
              <a:t>Without credibility, corporate reports are potentially perceived as marketing documents and a part of greenwashing practice</a:t>
            </a:r>
          </a:p>
          <a:p>
            <a:pPr marL="358775" lvl="1" indent="-358775">
              <a:spcAft>
                <a:spcPts val="1000"/>
              </a:spcAft>
              <a:buFont typeface="Arial" panose="020B0604020202020204" pitchFamily="34" charset="0"/>
              <a:buChar char="•"/>
              <a:defRPr/>
            </a:pPr>
            <a:r>
              <a:rPr lang="en-AU" sz="2400" dirty="0">
                <a:latin typeface="Calibri" panose="020F0502020204030204" pitchFamily="34" charset="0"/>
              </a:rPr>
              <a:t>Assurance, a major, not the only credibility enhancing technique</a:t>
            </a:r>
          </a:p>
        </p:txBody>
      </p:sp>
      <p:sp>
        <p:nvSpPr>
          <p:cNvPr id="7" name="Slide Number Placeholder 6">
            <a:extLst>
              <a:ext uri="{FF2B5EF4-FFF2-40B4-BE49-F238E27FC236}">
                <a16:creationId xmlns:a16="http://schemas.microsoft.com/office/drawing/2014/main" id="{933F66A2-4B45-487D-8220-7C53FB17DA2E}"/>
              </a:ext>
            </a:extLst>
          </p:cNvPr>
          <p:cNvSpPr>
            <a:spLocks noGrp="1"/>
          </p:cNvSpPr>
          <p:nvPr>
            <p:ph type="sldNum" sz="quarter" idx="10"/>
          </p:nvPr>
        </p:nvSpPr>
        <p:spPr/>
        <p:txBody>
          <a:bodyPr/>
          <a:lstStyle/>
          <a:p>
            <a:pPr algn="ctr"/>
            <a:r>
              <a:rPr lang="en-AU" dirty="0"/>
              <a:t>6</a:t>
            </a:r>
          </a:p>
        </p:txBody>
      </p:sp>
      <p:sp>
        <p:nvSpPr>
          <p:cNvPr id="17" name="TextBox 16">
            <a:extLst>
              <a:ext uri="{FF2B5EF4-FFF2-40B4-BE49-F238E27FC236}">
                <a16:creationId xmlns:a16="http://schemas.microsoft.com/office/drawing/2014/main" id="{ED963279-3A9A-45E3-A153-636271AD6A83}"/>
              </a:ext>
            </a:extLst>
          </p:cNvPr>
          <p:cNvSpPr txBox="1"/>
          <p:nvPr/>
        </p:nvSpPr>
        <p:spPr>
          <a:xfrm>
            <a:off x="5528926" y="132835"/>
            <a:ext cx="1766112" cy="261610"/>
          </a:xfrm>
          <a:prstGeom prst="rect">
            <a:avLst/>
          </a:prstGeom>
          <a:noFill/>
        </p:spPr>
        <p:txBody>
          <a:bodyPr wrap="square" rtlCol="0">
            <a:spAutoFit/>
          </a:bodyPr>
          <a:lstStyle/>
          <a:p>
            <a:pPr algn="ctr"/>
            <a:r>
              <a:rPr lang="en-AU" sz="1100" dirty="0">
                <a:solidFill>
                  <a:schemeClr val="bg1"/>
                </a:solidFill>
              </a:rPr>
              <a:t>NFI assurance research</a:t>
            </a:r>
          </a:p>
        </p:txBody>
      </p:sp>
    </p:spTree>
    <p:extLst>
      <p:ext uri="{BB962C8B-B14F-4D97-AF65-F5344CB8AC3E}">
        <p14:creationId xmlns:p14="http://schemas.microsoft.com/office/powerpoint/2010/main" val="1086697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37B60-7D33-4B37-BB56-717BEA2B2CB1}"/>
              </a:ext>
            </a:extLst>
          </p:cNvPr>
          <p:cNvSpPr>
            <a:spLocks noGrp="1"/>
          </p:cNvSpPr>
          <p:nvPr>
            <p:ph type="title"/>
          </p:nvPr>
        </p:nvSpPr>
        <p:spPr>
          <a:xfrm>
            <a:off x="113466" y="634438"/>
            <a:ext cx="8897045" cy="909897"/>
          </a:xfrm>
        </p:spPr>
        <p:txBody>
          <a:bodyPr>
            <a:normAutofit/>
          </a:bodyPr>
          <a:lstStyle/>
          <a:p>
            <a:r>
              <a:rPr lang="en-AU" sz="2800" dirty="0"/>
              <a:t>Potential theory: Rebuilding Trust</a:t>
            </a:r>
            <a:endParaRPr lang="en-AU" dirty="0"/>
          </a:p>
        </p:txBody>
      </p:sp>
      <p:sp>
        <p:nvSpPr>
          <p:cNvPr id="5" name="Rectangle: Top Corners Rounded 4">
            <a:extLst>
              <a:ext uri="{FF2B5EF4-FFF2-40B4-BE49-F238E27FC236}">
                <a16:creationId xmlns:a16="http://schemas.microsoft.com/office/drawing/2014/main" id="{976166BA-9E91-4F09-B175-BAC074499F70}"/>
              </a:ext>
            </a:extLst>
          </p:cNvPr>
          <p:cNvSpPr/>
          <p:nvPr/>
        </p:nvSpPr>
        <p:spPr>
          <a:xfrm flipV="1">
            <a:off x="0" y="0"/>
            <a:ext cx="1766112" cy="527282"/>
          </a:xfrm>
          <a:prstGeom prst="round2SameRect">
            <a:avLst/>
          </a:prstGeom>
          <a:solidFill>
            <a:srgbClr val="ED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Top Corners Rounded 5">
            <a:extLst>
              <a:ext uri="{FF2B5EF4-FFF2-40B4-BE49-F238E27FC236}">
                <a16:creationId xmlns:a16="http://schemas.microsoft.com/office/drawing/2014/main" id="{8145B83F-AA41-4702-9BBA-1C0466658298}"/>
              </a:ext>
            </a:extLst>
          </p:cNvPr>
          <p:cNvSpPr/>
          <p:nvPr/>
        </p:nvSpPr>
        <p:spPr>
          <a:xfrm flipV="1">
            <a:off x="183722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Top Corners Rounded 7">
            <a:extLst>
              <a:ext uri="{FF2B5EF4-FFF2-40B4-BE49-F238E27FC236}">
                <a16:creationId xmlns:a16="http://schemas.microsoft.com/office/drawing/2014/main" id="{9F1AC498-D0DE-4B47-85D0-2AFBB2CEA4B5}"/>
              </a:ext>
            </a:extLst>
          </p:cNvPr>
          <p:cNvSpPr/>
          <p:nvPr/>
        </p:nvSpPr>
        <p:spPr>
          <a:xfrm flipV="1">
            <a:off x="3674440" y="-6821"/>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Top Corners Rounded 8">
            <a:extLst>
              <a:ext uri="{FF2B5EF4-FFF2-40B4-BE49-F238E27FC236}">
                <a16:creationId xmlns:a16="http://schemas.microsoft.com/office/drawing/2014/main" id="{3A77B8AB-4509-4AE7-BCB2-E5BDC8EC127D}"/>
              </a:ext>
            </a:extLst>
          </p:cNvPr>
          <p:cNvSpPr/>
          <p:nvPr/>
        </p:nvSpPr>
        <p:spPr>
          <a:xfrm flipV="1">
            <a:off x="5526164"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Top Corners Rounded 9">
            <a:extLst>
              <a:ext uri="{FF2B5EF4-FFF2-40B4-BE49-F238E27FC236}">
                <a16:creationId xmlns:a16="http://schemas.microsoft.com/office/drawing/2014/main" id="{3335E762-9AEC-440B-B70C-0DC4DA5B9D6A}"/>
              </a:ext>
            </a:extLst>
          </p:cNvPr>
          <p:cNvSpPr/>
          <p:nvPr/>
        </p:nvSpPr>
        <p:spPr>
          <a:xfrm flipV="1">
            <a:off x="7377888"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E660B146-DDCE-4691-A99B-40AA1A7BA9D6}"/>
              </a:ext>
            </a:extLst>
          </p:cNvPr>
          <p:cNvSpPr txBox="1"/>
          <p:nvPr/>
        </p:nvSpPr>
        <p:spPr>
          <a:xfrm>
            <a:off x="0" y="48197"/>
            <a:ext cx="1766112" cy="430887"/>
          </a:xfrm>
          <a:prstGeom prst="rect">
            <a:avLst/>
          </a:prstGeom>
          <a:noFill/>
        </p:spPr>
        <p:txBody>
          <a:bodyPr wrap="square" rtlCol="0">
            <a:spAutoFit/>
          </a:bodyPr>
          <a:lstStyle/>
          <a:p>
            <a:pPr algn="ctr"/>
            <a:r>
              <a:rPr lang="en-AU" sz="1100" b="1" dirty="0"/>
              <a:t>Developing credibility and trust</a:t>
            </a:r>
          </a:p>
        </p:txBody>
      </p:sp>
      <p:sp>
        <p:nvSpPr>
          <p:cNvPr id="12" name="TextBox 11">
            <a:extLst>
              <a:ext uri="{FF2B5EF4-FFF2-40B4-BE49-F238E27FC236}">
                <a16:creationId xmlns:a16="http://schemas.microsoft.com/office/drawing/2014/main" id="{A776AED5-A633-40D7-9471-4233C4370F70}"/>
              </a:ext>
            </a:extLst>
          </p:cNvPr>
          <p:cNvSpPr txBox="1"/>
          <p:nvPr/>
        </p:nvSpPr>
        <p:spPr>
          <a:xfrm>
            <a:off x="1837220" y="48197"/>
            <a:ext cx="1766112" cy="430887"/>
          </a:xfrm>
          <a:prstGeom prst="rect">
            <a:avLst/>
          </a:prstGeom>
          <a:noFill/>
        </p:spPr>
        <p:txBody>
          <a:bodyPr wrap="square" rtlCol="0">
            <a:spAutoFit/>
          </a:bodyPr>
          <a:lstStyle/>
          <a:p>
            <a:pPr algn="ctr"/>
            <a:r>
              <a:rPr lang="en-US" sz="1100" dirty="0">
                <a:solidFill>
                  <a:schemeClr val="bg1"/>
                </a:solidFill>
              </a:rPr>
              <a:t>Current reporting trends and drivers</a:t>
            </a:r>
            <a:endParaRPr lang="en-AU" sz="1100" dirty="0">
              <a:solidFill>
                <a:schemeClr val="bg1"/>
              </a:solidFill>
            </a:endParaRPr>
          </a:p>
        </p:txBody>
      </p:sp>
      <p:sp>
        <p:nvSpPr>
          <p:cNvPr id="13" name="TextBox 12">
            <a:extLst>
              <a:ext uri="{FF2B5EF4-FFF2-40B4-BE49-F238E27FC236}">
                <a16:creationId xmlns:a16="http://schemas.microsoft.com/office/drawing/2014/main" id="{1EBECE11-1053-4667-87B4-76CC78DFA9F6}"/>
              </a:ext>
            </a:extLst>
          </p:cNvPr>
          <p:cNvSpPr txBox="1"/>
          <p:nvPr/>
        </p:nvSpPr>
        <p:spPr>
          <a:xfrm>
            <a:off x="3683876" y="48197"/>
            <a:ext cx="1766112" cy="430887"/>
          </a:xfrm>
          <a:prstGeom prst="rect">
            <a:avLst/>
          </a:prstGeom>
          <a:noFill/>
        </p:spPr>
        <p:txBody>
          <a:bodyPr wrap="square" rtlCol="0">
            <a:spAutoFit/>
          </a:bodyPr>
          <a:lstStyle/>
          <a:p>
            <a:pPr algn="ctr"/>
            <a:r>
              <a:rPr lang="en-US" sz="1100" dirty="0">
                <a:solidFill>
                  <a:schemeClr val="bg1"/>
                </a:solidFill>
              </a:rPr>
              <a:t>Current assurance standards and the IAASB</a:t>
            </a:r>
            <a:endParaRPr lang="en-AU" sz="1100" dirty="0">
              <a:solidFill>
                <a:schemeClr val="bg1"/>
              </a:solidFill>
            </a:endParaRPr>
          </a:p>
        </p:txBody>
      </p:sp>
      <p:sp>
        <p:nvSpPr>
          <p:cNvPr id="15" name="TextBox 14">
            <a:extLst>
              <a:ext uri="{FF2B5EF4-FFF2-40B4-BE49-F238E27FC236}">
                <a16:creationId xmlns:a16="http://schemas.microsoft.com/office/drawing/2014/main" id="{03D284CA-E492-4DEC-8973-3DDEBCBB259B}"/>
              </a:ext>
            </a:extLst>
          </p:cNvPr>
          <p:cNvSpPr txBox="1"/>
          <p:nvPr/>
        </p:nvSpPr>
        <p:spPr>
          <a:xfrm>
            <a:off x="7380650" y="126015"/>
            <a:ext cx="1766112" cy="261610"/>
          </a:xfrm>
          <a:prstGeom prst="rect">
            <a:avLst/>
          </a:prstGeom>
          <a:noFill/>
        </p:spPr>
        <p:txBody>
          <a:bodyPr wrap="square" rtlCol="0">
            <a:spAutoFit/>
          </a:bodyPr>
          <a:lstStyle/>
          <a:p>
            <a:pPr algn="ctr"/>
            <a:r>
              <a:rPr lang="en-AU" sz="1100" dirty="0">
                <a:solidFill>
                  <a:schemeClr val="bg1"/>
                </a:solidFill>
              </a:rPr>
              <a:t>Conclusions</a:t>
            </a:r>
          </a:p>
        </p:txBody>
      </p:sp>
      <p:graphicFrame>
        <p:nvGraphicFramePr>
          <p:cNvPr id="19" name="Diagram 18">
            <a:extLst>
              <a:ext uri="{FF2B5EF4-FFF2-40B4-BE49-F238E27FC236}">
                <a16:creationId xmlns:a16="http://schemas.microsoft.com/office/drawing/2014/main" id="{DE0A5D06-5801-4521-91B8-520BA872A3AB}"/>
              </a:ext>
            </a:extLst>
          </p:cNvPr>
          <p:cNvGraphicFramePr/>
          <p:nvPr>
            <p:extLst>
              <p:ext uri="{D42A27DB-BD31-4B8C-83A1-F6EECF244321}">
                <p14:modId xmlns:p14="http://schemas.microsoft.com/office/powerpoint/2010/main" val="3458147448"/>
              </p:ext>
            </p:extLst>
          </p:nvPr>
        </p:nvGraphicFramePr>
        <p:xfrm>
          <a:off x="792995" y="1447723"/>
          <a:ext cx="7547873"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Slide Number Placeholder 16">
            <a:extLst>
              <a:ext uri="{FF2B5EF4-FFF2-40B4-BE49-F238E27FC236}">
                <a16:creationId xmlns:a16="http://schemas.microsoft.com/office/drawing/2014/main" id="{BCB5412D-C36A-4864-AAD7-24DEB3BD6724}"/>
              </a:ext>
            </a:extLst>
          </p:cNvPr>
          <p:cNvSpPr>
            <a:spLocks noGrp="1"/>
          </p:cNvSpPr>
          <p:nvPr>
            <p:ph type="sldNum" sz="quarter" idx="10"/>
          </p:nvPr>
        </p:nvSpPr>
        <p:spPr/>
        <p:txBody>
          <a:bodyPr/>
          <a:lstStyle/>
          <a:p>
            <a:pPr algn="ctr"/>
            <a:r>
              <a:rPr lang="en-AU" dirty="0"/>
              <a:t>7</a:t>
            </a:r>
          </a:p>
        </p:txBody>
      </p:sp>
      <p:sp>
        <p:nvSpPr>
          <p:cNvPr id="16" name="TextBox 15">
            <a:extLst>
              <a:ext uri="{FF2B5EF4-FFF2-40B4-BE49-F238E27FC236}">
                <a16:creationId xmlns:a16="http://schemas.microsoft.com/office/drawing/2014/main" id="{30CAAAD8-698C-4FED-8FD9-42229114ABC7}"/>
              </a:ext>
            </a:extLst>
          </p:cNvPr>
          <p:cNvSpPr txBox="1"/>
          <p:nvPr/>
        </p:nvSpPr>
        <p:spPr>
          <a:xfrm>
            <a:off x="5528926" y="132835"/>
            <a:ext cx="1766112" cy="261610"/>
          </a:xfrm>
          <a:prstGeom prst="rect">
            <a:avLst/>
          </a:prstGeom>
          <a:noFill/>
        </p:spPr>
        <p:txBody>
          <a:bodyPr wrap="square" rtlCol="0">
            <a:spAutoFit/>
          </a:bodyPr>
          <a:lstStyle/>
          <a:p>
            <a:pPr algn="ctr"/>
            <a:r>
              <a:rPr lang="en-AU" sz="1100" dirty="0">
                <a:solidFill>
                  <a:schemeClr val="bg1"/>
                </a:solidFill>
              </a:rPr>
              <a:t>NFI assurance research</a:t>
            </a:r>
          </a:p>
        </p:txBody>
      </p:sp>
    </p:spTree>
    <p:extLst>
      <p:ext uri="{BB962C8B-B14F-4D97-AF65-F5344CB8AC3E}">
        <p14:creationId xmlns:p14="http://schemas.microsoft.com/office/powerpoint/2010/main" val="4092529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37B60-7D33-4B37-BB56-717BEA2B2CB1}"/>
              </a:ext>
            </a:extLst>
          </p:cNvPr>
          <p:cNvSpPr>
            <a:spLocks noGrp="1"/>
          </p:cNvSpPr>
          <p:nvPr>
            <p:ph type="title"/>
          </p:nvPr>
        </p:nvSpPr>
        <p:spPr>
          <a:xfrm>
            <a:off x="113466" y="634438"/>
            <a:ext cx="8897045" cy="909897"/>
          </a:xfrm>
        </p:spPr>
        <p:txBody>
          <a:bodyPr>
            <a:noAutofit/>
          </a:bodyPr>
          <a:lstStyle/>
          <a:p>
            <a:r>
              <a:rPr lang="en-AU" sz="2800" dirty="0"/>
              <a:t>Stage 1: Organisations doing the right thing</a:t>
            </a:r>
            <a:endParaRPr lang="en-AU" sz="2000" dirty="0"/>
          </a:p>
        </p:txBody>
      </p:sp>
      <p:sp>
        <p:nvSpPr>
          <p:cNvPr id="5" name="Rectangle: Top Corners Rounded 4">
            <a:extLst>
              <a:ext uri="{FF2B5EF4-FFF2-40B4-BE49-F238E27FC236}">
                <a16:creationId xmlns:a16="http://schemas.microsoft.com/office/drawing/2014/main" id="{976166BA-9E91-4F09-B175-BAC074499F70}"/>
              </a:ext>
            </a:extLst>
          </p:cNvPr>
          <p:cNvSpPr/>
          <p:nvPr/>
        </p:nvSpPr>
        <p:spPr>
          <a:xfrm flipV="1">
            <a:off x="0" y="0"/>
            <a:ext cx="1766112" cy="527282"/>
          </a:xfrm>
          <a:prstGeom prst="round2SameRect">
            <a:avLst/>
          </a:prstGeom>
          <a:solidFill>
            <a:srgbClr val="ED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Top Corners Rounded 5">
            <a:extLst>
              <a:ext uri="{FF2B5EF4-FFF2-40B4-BE49-F238E27FC236}">
                <a16:creationId xmlns:a16="http://schemas.microsoft.com/office/drawing/2014/main" id="{8145B83F-AA41-4702-9BBA-1C0466658298}"/>
              </a:ext>
            </a:extLst>
          </p:cNvPr>
          <p:cNvSpPr/>
          <p:nvPr/>
        </p:nvSpPr>
        <p:spPr>
          <a:xfrm flipV="1">
            <a:off x="183722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Top Corners Rounded 7">
            <a:extLst>
              <a:ext uri="{FF2B5EF4-FFF2-40B4-BE49-F238E27FC236}">
                <a16:creationId xmlns:a16="http://schemas.microsoft.com/office/drawing/2014/main" id="{9F1AC498-D0DE-4B47-85D0-2AFBB2CEA4B5}"/>
              </a:ext>
            </a:extLst>
          </p:cNvPr>
          <p:cNvSpPr/>
          <p:nvPr/>
        </p:nvSpPr>
        <p:spPr>
          <a:xfrm flipV="1">
            <a:off x="3674440" y="-6821"/>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Top Corners Rounded 8">
            <a:extLst>
              <a:ext uri="{FF2B5EF4-FFF2-40B4-BE49-F238E27FC236}">
                <a16:creationId xmlns:a16="http://schemas.microsoft.com/office/drawing/2014/main" id="{3A77B8AB-4509-4AE7-BCB2-E5BDC8EC127D}"/>
              </a:ext>
            </a:extLst>
          </p:cNvPr>
          <p:cNvSpPr/>
          <p:nvPr/>
        </p:nvSpPr>
        <p:spPr>
          <a:xfrm flipV="1">
            <a:off x="5526164"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Top Corners Rounded 9">
            <a:extLst>
              <a:ext uri="{FF2B5EF4-FFF2-40B4-BE49-F238E27FC236}">
                <a16:creationId xmlns:a16="http://schemas.microsoft.com/office/drawing/2014/main" id="{3335E762-9AEC-440B-B70C-0DC4DA5B9D6A}"/>
              </a:ext>
            </a:extLst>
          </p:cNvPr>
          <p:cNvSpPr/>
          <p:nvPr/>
        </p:nvSpPr>
        <p:spPr>
          <a:xfrm flipV="1">
            <a:off x="7377888"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E660B146-DDCE-4691-A99B-40AA1A7BA9D6}"/>
              </a:ext>
            </a:extLst>
          </p:cNvPr>
          <p:cNvSpPr txBox="1"/>
          <p:nvPr/>
        </p:nvSpPr>
        <p:spPr>
          <a:xfrm>
            <a:off x="0" y="48197"/>
            <a:ext cx="1766112" cy="430887"/>
          </a:xfrm>
          <a:prstGeom prst="rect">
            <a:avLst/>
          </a:prstGeom>
          <a:noFill/>
        </p:spPr>
        <p:txBody>
          <a:bodyPr wrap="square" rtlCol="0">
            <a:spAutoFit/>
          </a:bodyPr>
          <a:lstStyle/>
          <a:p>
            <a:pPr algn="ctr"/>
            <a:r>
              <a:rPr lang="en-AU" sz="1100" b="1" dirty="0"/>
              <a:t>Developing credibility and trust</a:t>
            </a:r>
          </a:p>
        </p:txBody>
      </p:sp>
      <p:sp>
        <p:nvSpPr>
          <p:cNvPr id="12" name="TextBox 11">
            <a:extLst>
              <a:ext uri="{FF2B5EF4-FFF2-40B4-BE49-F238E27FC236}">
                <a16:creationId xmlns:a16="http://schemas.microsoft.com/office/drawing/2014/main" id="{A776AED5-A633-40D7-9471-4233C4370F70}"/>
              </a:ext>
            </a:extLst>
          </p:cNvPr>
          <p:cNvSpPr txBox="1"/>
          <p:nvPr/>
        </p:nvSpPr>
        <p:spPr>
          <a:xfrm>
            <a:off x="1837220" y="48197"/>
            <a:ext cx="1766112" cy="430887"/>
          </a:xfrm>
          <a:prstGeom prst="rect">
            <a:avLst/>
          </a:prstGeom>
          <a:noFill/>
        </p:spPr>
        <p:txBody>
          <a:bodyPr wrap="square" rtlCol="0">
            <a:spAutoFit/>
          </a:bodyPr>
          <a:lstStyle/>
          <a:p>
            <a:pPr algn="ctr"/>
            <a:r>
              <a:rPr lang="en-US" sz="1100" dirty="0">
                <a:solidFill>
                  <a:schemeClr val="bg1"/>
                </a:solidFill>
              </a:rPr>
              <a:t>Current reporting trends and drivers</a:t>
            </a:r>
            <a:endParaRPr lang="en-AU" sz="1100" dirty="0">
              <a:solidFill>
                <a:schemeClr val="bg1"/>
              </a:solidFill>
            </a:endParaRPr>
          </a:p>
        </p:txBody>
      </p:sp>
      <p:sp>
        <p:nvSpPr>
          <p:cNvPr id="13" name="TextBox 12">
            <a:extLst>
              <a:ext uri="{FF2B5EF4-FFF2-40B4-BE49-F238E27FC236}">
                <a16:creationId xmlns:a16="http://schemas.microsoft.com/office/drawing/2014/main" id="{1EBECE11-1053-4667-87B4-76CC78DFA9F6}"/>
              </a:ext>
            </a:extLst>
          </p:cNvPr>
          <p:cNvSpPr txBox="1"/>
          <p:nvPr/>
        </p:nvSpPr>
        <p:spPr>
          <a:xfrm>
            <a:off x="3683876" y="48197"/>
            <a:ext cx="1766112" cy="430887"/>
          </a:xfrm>
          <a:prstGeom prst="rect">
            <a:avLst/>
          </a:prstGeom>
          <a:noFill/>
        </p:spPr>
        <p:txBody>
          <a:bodyPr wrap="square" rtlCol="0">
            <a:spAutoFit/>
          </a:bodyPr>
          <a:lstStyle/>
          <a:p>
            <a:pPr algn="ctr"/>
            <a:r>
              <a:rPr lang="en-US" sz="1100" dirty="0">
                <a:solidFill>
                  <a:schemeClr val="bg1"/>
                </a:solidFill>
              </a:rPr>
              <a:t>Current assurance standards and the IAASB</a:t>
            </a:r>
            <a:endParaRPr lang="en-AU" sz="1100" dirty="0">
              <a:solidFill>
                <a:schemeClr val="bg1"/>
              </a:solidFill>
            </a:endParaRPr>
          </a:p>
        </p:txBody>
      </p:sp>
      <p:sp>
        <p:nvSpPr>
          <p:cNvPr id="15" name="TextBox 14">
            <a:extLst>
              <a:ext uri="{FF2B5EF4-FFF2-40B4-BE49-F238E27FC236}">
                <a16:creationId xmlns:a16="http://schemas.microsoft.com/office/drawing/2014/main" id="{03D284CA-E492-4DEC-8973-3DDEBCBB259B}"/>
              </a:ext>
            </a:extLst>
          </p:cNvPr>
          <p:cNvSpPr txBox="1"/>
          <p:nvPr/>
        </p:nvSpPr>
        <p:spPr>
          <a:xfrm>
            <a:off x="7380650" y="126015"/>
            <a:ext cx="1766112" cy="261610"/>
          </a:xfrm>
          <a:prstGeom prst="rect">
            <a:avLst/>
          </a:prstGeom>
          <a:noFill/>
        </p:spPr>
        <p:txBody>
          <a:bodyPr wrap="square" rtlCol="0">
            <a:spAutoFit/>
          </a:bodyPr>
          <a:lstStyle/>
          <a:p>
            <a:pPr algn="ctr"/>
            <a:r>
              <a:rPr lang="en-AU" sz="1100" dirty="0">
                <a:solidFill>
                  <a:schemeClr val="bg1"/>
                </a:solidFill>
              </a:rPr>
              <a:t>Conclusions</a:t>
            </a:r>
          </a:p>
        </p:txBody>
      </p:sp>
      <p:sp>
        <p:nvSpPr>
          <p:cNvPr id="16" name="TextBox 15">
            <a:extLst>
              <a:ext uri="{FF2B5EF4-FFF2-40B4-BE49-F238E27FC236}">
                <a16:creationId xmlns:a16="http://schemas.microsoft.com/office/drawing/2014/main" id="{6B38757D-CAB3-49E9-93EC-E5C4C56517ED}"/>
              </a:ext>
            </a:extLst>
          </p:cNvPr>
          <p:cNvSpPr txBox="1"/>
          <p:nvPr/>
        </p:nvSpPr>
        <p:spPr>
          <a:xfrm>
            <a:off x="1357269" y="1651491"/>
            <a:ext cx="6429461" cy="584775"/>
          </a:xfrm>
          <a:prstGeom prst="rect">
            <a:avLst/>
          </a:prstGeom>
          <a:solidFill>
            <a:schemeClr val="accent2">
              <a:lumMod val="40000"/>
              <a:lumOff val="60000"/>
            </a:schemeClr>
          </a:solidFill>
          <a:ln>
            <a:noFill/>
          </a:ln>
        </p:spPr>
        <p:txBody>
          <a:bodyPr wrap="square" rtlCol="0">
            <a:spAutoFit/>
          </a:bodyPr>
          <a:lstStyle/>
          <a:p>
            <a:pPr algn="ctr"/>
            <a:r>
              <a:rPr lang="en-AU" sz="3200" b="1" dirty="0"/>
              <a:t>Trust Research </a:t>
            </a:r>
          </a:p>
        </p:txBody>
      </p:sp>
      <p:pic>
        <p:nvPicPr>
          <p:cNvPr id="17" name="Picture 16">
            <a:extLst>
              <a:ext uri="{FF2B5EF4-FFF2-40B4-BE49-F238E27FC236}">
                <a16:creationId xmlns:a16="http://schemas.microsoft.com/office/drawing/2014/main" id="{1F0393F0-7BF8-4AD6-AB4E-0FDE3155CB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5421" y="2669314"/>
            <a:ext cx="995410" cy="995410"/>
          </a:xfrm>
          <a:prstGeom prst="rect">
            <a:avLst/>
          </a:prstGeom>
        </p:spPr>
      </p:pic>
      <p:pic>
        <p:nvPicPr>
          <p:cNvPr id="18" name="Picture 17">
            <a:extLst>
              <a:ext uri="{FF2B5EF4-FFF2-40B4-BE49-F238E27FC236}">
                <a16:creationId xmlns:a16="http://schemas.microsoft.com/office/drawing/2014/main" id="{7D4AA02A-D7A8-47A0-93C1-A9D78275BB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5421" y="4409573"/>
            <a:ext cx="995410" cy="995410"/>
          </a:xfrm>
          <a:prstGeom prst="rect">
            <a:avLst/>
          </a:prstGeom>
        </p:spPr>
      </p:pic>
      <p:sp>
        <p:nvSpPr>
          <p:cNvPr id="20" name="TextBox 19">
            <a:extLst>
              <a:ext uri="{FF2B5EF4-FFF2-40B4-BE49-F238E27FC236}">
                <a16:creationId xmlns:a16="http://schemas.microsoft.com/office/drawing/2014/main" id="{6F2A540F-928C-4512-85CE-044CD4B1F6D7}"/>
              </a:ext>
            </a:extLst>
          </p:cNvPr>
          <p:cNvSpPr txBox="1"/>
          <p:nvPr/>
        </p:nvSpPr>
        <p:spPr>
          <a:xfrm>
            <a:off x="2966464" y="2705354"/>
            <a:ext cx="4815198" cy="1200329"/>
          </a:xfrm>
          <a:prstGeom prst="rect">
            <a:avLst/>
          </a:prstGeom>
          <a:noFill/>
        </p:spPr>
        <p:txBody>
          <a:bodyPr wrap="square" rtlCol="0">
            <a:spAutoFit/>
          </a:bodyPr>
          <a:lstStyle/>
          <a:p>
            <a:pPr marL="171450" indent="-171450">
              <a:buFont typeface="Arial" panose="020B0604020202020204" pitchFamily="34" charset="0"/>
              <a:buChar char="•"/>
            </a:pPr>
            <a:r>
              <a:rPr lang="en-AU" sz="2400" dirty="0"/>
              <a:t>Trust research at this individual and organisational level is spread over many disciplines. </a:t>
            </a:r>
          </a:p>
        </p:txBody>
      </p:sp>
      <p:sp>
        <p:nvSpPr>
          <p:cNvPr id="21" name="TextBox 20">
            <a:extLst>
              <a:ext uri="{FF2B5EF4-FFF2-40B4-BE49-F238E27FC236}">
                <a16:creationId xmlns:a16="http://schemas.microsoft.com/office/drawing/2014/main" id="{F48D2F15-CB60-46D2-8E69-528EEEF34A00}"/>
              </a:ext>
            </a:extLst>
          </p:cNvPr>
          <p:cNvSpPr txBox="1"/>
          <p:nvPr/>
        </p:nvSpPr>
        <p:spPr>
          <a:xfrm>
            <a:off x="2966464" y="4409573"/>
            <a:ext cx="4815198" cy="1200329"/>
          </a:xfrm>
          <a:prstGeom prst="rect">
            <a:avLst/>
          </a:prstGeom>
          <a:noFill/>
        </p:spPr>
        <p:txBody>
          <a:bodyPr wrap="square" rtlCol="0">
            <a:spAutoFit/>
          </a:bodyPr>
          <a:lstStyle/>
          <a:p>
            <a:pPr marL="171450" indent="-171450">
              <a:buFont typeface="Arial" panose="020B0604020202020204" pitchFamily="34" charset="0"/>
              <a:buChar char="•"/>
            </a:pPr>
            <a:r>
              <a:rPr lang="en-AU" sz="2400" dirty="0"/>
              <a:t>Accounting and Finance researchers can and do play a role, but not necessarily a natural advantage</a:t>
            </a:r>
          </a:p>
        </p:txBody>
      </p:sp>
      <p:sp>
        <p:nvSpPr>
          <p:cNvPr id="7" name="Slide Number Placeholder 6">
            <a:extLst>
              <a:ext uri="{FF2B5EF4-FFF2-40B4-BE49-F238E27FC236}">
                <a16:creationId xmlns:a16="http://schemas.microsoft.com/office/drawing/2014/main" id="{3CFE9E83-CCEA-46D4-A0C6-EABFCB98142F}"/>
              </a:ext>
            </a:extLst>
          </p:cNvPr>
          <p:cNvSpPr>
            <a:spLocks noGrp="1"/>
          </p:cNvSpPr>
          <p:nvPr>
            <p:ph type="sldNum" sz="quarter" idx="10"/>
          </p:nvPr>
        </p:nvSpPr>
        <p:spPr/>
        <p:txBody>
          <a:bodyPr/>
          <a:lstStyle/>
          <a:p>
            <a:pPr algn="ctr"/>
            <a:r>
              <a:rPr lang="en-AU" dirty="0"/>
              <a:t>8</a:t>
            </a:r>
          </a:p>
        </p:txBody>
      </p:sp>
      <p:sp>
        <p:nvSpPr>
          <p:cNvPr id="19" name="TextBox 18">
            <a:extLst>
              <a:ext uri="{FF2B5EF4-FFF2-40B4-BE49-F238E27FC236}">
                <a16:creationId xmlns:a16="http://schemas.microsoft.com/office/drawing/2014/main" id="{BBFBB29D-8A8A-4553-B308-D0C86F721377}"/>
              </a:ext>
            </a:extLst>
          </p:cNvPr>
          <p:cNvSpPr txBox="1"/>
          <p:nvPr/>
        </p:nvSpPr>
        <p:spPr>
          <a:xfrm>
            <a:off x="5528926" y="132835"/>
            <a:ext cx="1766112" cy="261610"/>
          </a:xfrm>
          <a:prstGeom prst="rect">
            <a:avLst/>
          </a:prstGeom>
          <a:noFill/>
        </p:spPr>
        <p:txBody>
          <a:bodyPr wrap="square" rtlCol="0">
            <a:spAutoFit/>
          </a:bodyPr>
          <a:lstStyle/>
          <a:p>
            <a:pPr algn="ctr"/>
            <a:r>
              <a:rPr lang="en-AU" sz="1100" dirty="0">
                <a:solidFill>
                  <a:schemeClr val="bg1"/>
                </a:solidFill>
              </a:rPr>
              <a:t>NFI assurance research</a:t>
            </a:r>
          </a:p>
        </p:txBody>
      </p:sp>
    </p:spTree>
    <p:extLst>
      <p:ext uri="{BB962C8B-B14F-4D97-AF65-F5344CB8AC3E}">
        <p14:creationId xmlns:p14="http://schemas.microsoft.com/office/powerpoint/2010/main" val="2947958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37B60-7D33-4B37-BB56-717BEA2B2CB1}"/>
              </a:ext>
            </a:extLst>
          </p:cNvPr>
          <p:cNvSpPr>
            <a:spLocks noGrp="1"/>
          </p:cNvSpPr>
          <p:nvPr>
            <p:ph type="title"/>
          </p:nvPr>
        </p:nvSpPr>
        <p:spPr>
          <a:xfrm>
            <a:off x="113466" y="894742"/>
            <a:ext cx="8897045" cy="909897"/>
          </a:xfrm>
        </p:spPr>
        <p:txBody>
          <a:bodyPr>
            <a:noAutofit/>
          </a:bodyPr>
          <a:lstStyle/>
          <a:p>
            <a:r>
              <a:rPr lang="en-AU" sz="2800" dirty="0"/>
              <a:t>Stage 2: Organisations communicating trust building activities to stakeholders (Reporting including NFI)</a:t>
            </a:r>
            <a:endParaRPr lang="en-AU" sz="2000" dirty="0"/>
          </a:p>
        </p:txBody>
      </p:sp>
      <p:sp>
        <p:nvSpPr>
          <p:cNvPr id="5" name="Rectangle: Top Corners Rounded 4">
            <a:extLst>
              <a:ext uri="{FF2B5EF4-FFF2-40B4-BE49-F238E27FC236}">
                <a16:creationId xmlns:a16="http://schemas.microsoft.com/office/drawing/2014/main" id="{976166BA-9E91-4F09-B175-BAC074499F70}"/>
              </a:ext>
            </a:extLst>
          </p:cNvPr>
          <p:cNvSpPr/>
          <p:nvPr/>
        </p:nvSpPr>
        <p:spPr>
          <a:xfrm flipV="1">
            <a:off x="0" y="0"/>
            <a:ext cx="1766112" cy="527282"/>
          </a:xfrm>
          <a:prstGeom prst="round2SameRect">
            <a:avLst/>
          </a:prstGeom>
          <a:solidFill>
            <a:srgbClr val="ED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Top Corners Rounded 5">
            <a:extLst>
              <a:ext uri="{FF2B5EF4-FFF2-40B4-BE49-F238E27FC236}">
                <a16:creationId xmlns:a16="http://schemas.microsoft.com/office/drawing/2014/main" id="{8145B83F-AA41-4702-9BBA-1C0466658298}"/>
              </a:ext>
            </a:extLst>
          </p:cNvPr>
          <p:cNvSpPr/>
          <p:nvPr/>
        </p:nvSpPr>
        <p:spPr>
          <a:xfrm flipV="1">
            <a:off x="1837220"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Top Corners Rounded 7">
            <a:extLst>
              <a:ext uri="{FF2B5EF4-FFF2-40B4-BE49-F238E27FC236}">
                <a16:creationId xmlns:a16="http://schemas.microsoft.com/office/drawing/2014/main" id="{9F1AC498-D0DE-4B47-85D0-2AFBB2CEA4B5}"/>
              </a:ext>
            </a:extLst>
          </p:cNvPr>
          <p:cNvSpPr/>
          <p:nvPr/>
        </p:nvSpPr>
        <p:spPr>
          <a:xfrm flipV="1">
            <a:off x="3674440" y="-6821"/>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Top Corners Rounded 8">
            <a:extLst>
              <a:ext uri="{FF2B5EF4-FFF2-40B4-BE49-F238E27FC236}">
                <a16:creationId xmlns:a16="http://schemas.microsoft.com/office/drawing/2014/main" id="{3A77B8AB-4509-4AE7-BCB2-E5BDC8EC127D}"/>
              </a:ext>
            </a:extLst>
          </p:cNvPr>
          <p:cNvSpPr/>
          <p:nvPr/>
        </p:nvSpPr>
        <p:spPr>
          <a:xfrm flipV="1">
            <a:off x="5526164"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Top Corners Rounded 9">
            <a:extLst>
              <a:ext uri="{FF2B5EF4-FFF2-40B4-BE49-F238E27FC236}">
                <a16:creationId xmlns:a16="http://schemas.microsoft.com/office/drawing/2014/main" id="{3335E762-9AEC-440B-B70C-0DC4DA5B9D6A}"/>
              </a:ext>
            </a:extLst>
          </p:cNvPr>
          <p:cNvSpPr/>
          <p:nvPr/>
        </p:nvSpPr>
        <p:spPr>
          <a:xfrm flipV="1">
            <a:off x="7377888" y="0"/>
            <a:ext cx="1766112" cy="52728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E660B146-DDCE-4691-A99B-40AA1A7BA9D6}"/>
              </a:ext>
            </a:extLst>
          </p:cNvPr>
          <p:cNvSpPr txBox="1"/>
          <p:nvPr/>
        </p:nvSpPr>
        <p:spPr>
          <a:xfrm>
            <a:off x="0" y="48197"/>
            <a:ext cx="1766112" cy="430887"/>
          </a:xfrm>
          <a:prstGeom prst="rect">
            <a:avLst/>
          </a:prstGeom>
          <a:noFill/>
        </p:spPr>
        <p:txBody>
          <a:bodyPr wrap="square" rtlCol="0">
            <a:spAutoFit/>
          </a:bodyPr>
          <a:lstStyle/>
          <a:p>
            <a:pPr algn="ctr"/>
            <a:r>
              <a:rPr lang="en-AU" sz="1100" b="1" dirty="0"/>
              <a:t>Developing credibility and trust</a:t>
            </a:r>
          </a:p>
        </p:txBody>
      </p:sp>
      <p:sp>
        <p:nvSpPr>
          <p:cNvPr id="12" name="TextBox 11">
            <a:extLst>
              <a:ext uri="{FF2B5EF4-FFF2-40B4-BE49-F238E27FC236}">
                <a16:creationId xmlns:a16="http://schemas.microsoft.com/office/drawing/2014/main" id="{A776AED5-A633-40D7-9471-4233C4370F70}"/>
              </a:ext>
            </a:extLst>
          </p:cNvPr>
          <p:cNvSpPr txBox="1"/>
          <p:nvPr/>
        </p:nvSpPr>
        <p:spPr>
          <a:xfrm>
            <a:off x="1837220" y="48197"/>
            <a:ext cx="1766112" cy="430887"/>
          </a:xfrm>
          <a:prstGeom prst="rect">
            <a:avLst/>
          </a:prstGeom>
          <a:noFill/>
        </p:spPr>
        <p:txBody>
          <a:bodyPr wrap="square" rtlCol="0">
            <a:spAutoFit/>
          </a:bodyPr>
          <a:lstStyle/>
          <a:p>
            <a:pPr algn="ctr"/>
            <a:r>
              <a:rPr lang="en-US" sz="1100" dirty="0">
                <a:solidFill>
                  <a:schemeClr val="bg1"/>
                </a:solidFill>
              </a:rPr>
              <a:t>Current reporting trends and drivers</a:t>
            </a:r>
            <a:endParaRPr lang="en-AU" sz="1100" dirty="0">
              <a:solidFill>
                <a:schemeClr val="bg1"/>
              </a:solidFill>
            </a:endParaRPr>
          </a:p>
        </p:txBody>
      </p:sp>
      <p:sp>
        <p:nvSpPr>
          <p:cNvPr id="13" name="TextBox 12">
            <a:extLst>
              <a:ext uri="{FF2B5EF4-FFF2-40B4-BE49-F238E27FC236}">
                <a16:creationId xmlns:a16="http://schemas.microsoft.com/office/drawing/2014/main" id="{1EBECE11-1053-4667-87B4-76CC78DFA9F6}"/>
              </a:ext>
            </a:extLst>
          </p:cNvPr>
          <p:cNvSpPr txBox="1"/>
          <p:nvPr/>
        </p:nvSpPr>
        <p:spPr>
          <a:xfrm>
            <a:off x="3683876" y="48197"/>
            <a:ext cx="1766112" cy="430887"/>
          </a:xfrm>
          <a:prstGeom prst="rect">
            <a:avLst/>
          </a:prstGeom>
          <a:noFill/>
        </p:spPr>
        <p:txBody>
          <a:bodyPr wrap="square" rtlCol="0">
            <a:spAutoFit/>
          </a:bodyPr>
          <a:lstStyle/>
          <a:p>
            <a:pPr algn="ctr"/>
            <a:r>
              <a:rPr lang="en-US" sz="1100" dirty="0">
                <a:solidFill>
                  <a:schemeClr val="bg1"/>
                </a:solidFill>
              </a:rPr>
              <a:t>Current assurance standards and the IAASB</a:t>
            </a:r>
            <a:endParaRPr lang="en-AU" sz="1100" dirty="0">
              <a:solidFill>
                <a:schemeClr val="bg1"/>
              </a:solidFill>
            </a:endParaRPr>
          </a:p>
        </p:txBody>
      </p:sp>
      <p:sp>
        <p:nvSpPr>
          <p:cNvPr id="15" name="TextBox 14">
            <a:extLst>
              <a:ext uri="{FF2B5EF4-FFF2-40B4-BE49-F238E27FC236}">
                <a16:creationId xmlns:a16="http://schemas.microsoft.com/office/drawing/2014/main" id="{03D284CA-E492-4DEC-8973-3DDEBCBB259B}"/>
              </a:ext>
            </a:extLst>
          </p:cNvPr>
          <p:cNvSpPr txBox="1"/>
          <p:nvPr/>
        </p:nvSpPr>
        <p:spPr>
          <a:xfrm>
            <a:off x="7380650" y="126015"/>
            <a:ext cx="1766112" cy="261610"/>
          </a:xfrm>
          <a:prstGeom prst="rect">
            <a:avLst/>
          </a:prstGeom>
          <a:noFill/>
        </p:spPr>
        <p:txBody>
          <a:bodyPr wrap="square" rtlCol="0">
            <a:spAutoFit/>
          </a:bodyPr>
          <a:lstStyle/>
          <a:p>
            <a:pPr algn="ctr"/>
            <a:r>
              <a:rPr lang="en-AU" sz="1100" dirty="0">
                <a:solidFill>
                  <a:schemeClr val="bg1"/>
                </a:solidFill>
              </a:rPr>
              <a:t>Conclusions</a:t>
            </a:r>
          </a:p>
        </p:txBody>
      </p:sp>
      <p:grpSp>
        <p:nvGrpSpPr>
          <p:cNvPr id="19" name="Group 18">
            <a:extLst>
              <a:ext uri="{FF2B5EF4-FFF2-40B4-BE49-F238E27FC236}">
                <a16:creationId xmlns:a16="http://schemas.microsoft.com/office/drawing/2014/main" id="{ABE209CF-F153-4AA8-8167-62C8E72D6C37}"/>
              </a:ext>
            </a:extLst>
          </p:cNvPr>
          <p:cNvGrpSpPr/>
          <p:nvPr/>
        </p:nvGrpSpPr>
        <p:grpSpPr>
          <a:xfrm>
            <a:off x="659867" y="2311756"/>
            <a:ext cx="7771467" cy="3635606"/>
            <a:chOff x="581940" y="1798383"/>
            <a:chExt cx="7771467" cy="3635606"/>
          </a:xfrm>
        </p:grpSpPr>
        <p:sp>
          <p:nvSpPr>
            <p:cNvPr id="22" name="Oval 21">
              <a:extLst>
                <a:ext uri="{FF2B5EF4-FFF2-40B4-BE49-F238E27FC236}">
                  <a16:creationId xmlns:a16="http://schemas.microsoft.com/office/drawing/2014/main" id="{D7982B5E-8CE3-43D7-9B8C-D6BCEA4EC69D}"/>
                </a:ext>
              </a:extLst>
            </p:cNvPr>
            <p:cNvSpPr/>
            <p:nvPr/>
          </p:nvSpPr>
          <p:spPr>
            <a:xfrm>
              <a:off x="581940" y="1819048"/>
              <a:ext cx="665807" cy="665807"/>
            </a:xfrm>
            <a:prstGeom prst="ellipse">
              <a:avLst/>
            </a:prstGeom>
            <a:solidFill>
              <a:srgbClr val="C5D5DC">
                <a:alpha val="50000"/>
              </a:srgbClr>
            </a:solidFill>
            <a:ln>
              <a:noFill/>
            </a:ln>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23" name="Freeform 9">
              <a:extLst>
                <a:ext uri="{FF2B5EF4-FFF2-40B4-BE49-F238E27FC236}">
                  <a16:creationId xmlns:a16="http://schemas.microsoft.com/office/drawing/2014/main" id="{596A9711-9ABD-43EE-9609-78F5DD86022C}"/>
                </a:ext>
              </a:extLst>
            </p:cNvPr>
            <p:cNvSpPr/>
            <p:nvPr/>
          </p:nvSpPr>
          <p:spPr>
            <a:xfrm>
              <a:off x="1015579" y="1798383"/>
              <a:ext cx="6678762" cy="665807"/>
            </a:xfrm>
            <a:custGeom>
              <a:avLst/>
              <a:gdLst>
                <a:gd name="connsiteX0" fmla="*/ 0 w 3552324"/>
                <a:gd name="connsiteY0" fmla="*/ 0 h 665807"/>
                <a:gd name="connsiteX1" fmla="*/ 3552324 w 3552324"/>
                <a:gd name="connsiteY1" fmla="*/ 0 h 665807"/>
                <a:gd name="connsiteX2" fmla="*/ 3552324 w 3552324"/>
                <a:gd name="connsiteY2" fmla="*/ 665807 h 665807"/>
                <a:gd name="connsiteX3" fmla="*/ 0 w 3552324"/>
                <a:gd name="connsiteY3" fmla="*/ 665807 h 665807"/>
                <a:gd name="connsiteX4" fmla="*/ 0 w 3552324"/>
                <a:gd name="connsiteY4" fmla="*/ 0 h 665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2324" h="665807">
                  <a:moveTo>
                    <a:pt x="0" y="0"/>
                  </a:moveTo>
                  <a:lnTo>
                    <a:pt x="3552324" y="0"/>
                  </a:lnTo>
                  <a:lnTo>
                    <a:pt x="3552324" y="665807"/>
                  </a:lnTo>
                  <a:lnTo>
                    <a:pt x="0" y="66580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6670" rIns="0" bIns="26670" numCol="1" spcCol="1270" anchor="ctr" anchorCtr="0">
              <a:noAutofit/>
            </a:bodyPr>
            <a:lstStyle/>
            <a:p>
              <a:pPr lvl="0" algn="l" defTabSz="933450" rtl="0">
                <a:lnSpc>
                  <a:spcPct val="90000"/>
                </a:lnSpc>
                <a:spcBef>
                  <a:spcPct val="0"/>
                </a:spcBef>
                <a:spcAft>
                  <a:spcPct val="35000"/>
                </a:spcAft>
              </a:pPr>
              <a:r>
                <a:rPr lang="en-AU" sz="2100" kern="1200" dirty="0"/>
                <a:t>Only way to rebuild trust is to communicate these activities. </a:t>
              </a:r>
            </a:p>
          </p:txBody>
        </p:sp>
        <p:sp>
          <p:nvSpPr>
            <p:cNvPr id="24" name="Oval 23">
              <a:extLst>
                <a:ext uri="{FF2B5EF4-FFF2-40B4-BE49-F238E27FC236}">
                  <a16:creationId xmlns:a16="http://schemas.microsoft.com/office/drawing/2014/main" id="{BC547D58-CA55-4318-8413-9A66E013AD98}"/>
                </a:ext>
              </a:extLst>
            </p:cNvPr>
            <p:cNvSpPr/>
            <p:nvPr/>
          </p:nvSpPr>
          <p:spPr>
            <a:xfrm>
              <a:off x="583483" y="2568945"/>
              <a:ext cx="664264" cy="664264"/>
            </a:xfrm>
            <a:prstGeom prst="ellipse">
              <a:avLst/>
            </a:prstGeom>
            <a:solidFill>
              <a:srgbClr val="C5D5DC">
                <a:alpha val="50000"/>
              </a:srgbClr>
            </a:solidFill>
            <a:ln>
              <a:noFill/>
            </a:ln>
          </p:spPr>
          <p:style>
            <a:lnRef idx="2">
              <a:schemeClr val="lt1">
                <a:hueOff val="0"/>
                <a:satOff val="0"/>
                <a:lumOff val="0"/>
                <a:alphaOff val="0"/>
              </a:schemeClr>
            </a:lnRef>
            <a:fillRef idx="1">
              <a:schemeClr val="accent4">
                <a:alpha val="50000"/>
                <a:hueOff val="-2232385"/>
                <a:satOff val="13449"/>
                <a:lumOff val="1078"/>
                <a:alphaOff val="0"/>
              </a:schemeClr>
            </a:fillRef>
            <a:effectRef idx="0">
              <a:schemeClr val="accent4">
                <a:alpha val="50000"/>
                <a:hueOff val="-2232385"/>
                <a:satOff val="13449"/>
                <a:lumOff val="1078"/>
                <a:alphaOff val="0"/>
              </a:schemeClr>
            </a:effectRef>
            <a:fontRef idx="minor">
              <a:schemeClr val="tx1"/>
            </a:fontRef>
          </p:style>
        </p:sp>
        <p:sp>
          <p:nvSpPr>
            <p:cNvPr id="25" name="Freeform 12">
              <a:extLst>
                <a:ext uri="{FF2B5EF4-FFF2-40B4-BE49-F238E27FC236}">
                  <a16:creationId xmlns:a16="http://schemas.microsoft.com/office/drawing/2014/main" id="{7B030435-031E-4C19-B707-B4F673D4F191}"/>
                </a:ext>
              </a:extLst>
            </p:cNvPr>
            <p:cNvSpPr/>
            <p:nvPr/>
          </p:nvSpPr>
          <p:spPr>
            <a:xfrm>
              <a:off x="1015579" y="2560971"/>
              <a:ext cx="4217359" cy="664264"/>
            </a:xfrm>
            <a:custGeom>
              <a:avLst/>
              <a:gdLst>
                <a:gd name="connsiteX0" fmla="*/ 0 w 3553095"/>
                <a:gd name="connsiteY0" fmla="*/ 0 h 664264"/>
                <a:gd name="connsiteX1" fmla="*/ 3553095 w 3553095"/>
                <a:gd name="connsiteY1" fmla="*/ 0 h 664264"/>
                <a:gd name="connsiteX2" fmla="*/ 3553095 w 3553095"/>
                <a:gd name="connsiteY2" fmla="*/ 664264 h 664264"/>
                <a:gd name="connsiteX3" fmla="*/ 0 w 3553095"/>
                <a:gd name="connsiteY3" fmla="*/ 664264 h 664264"/>
                <a:gd name="connsiteX4" fmla="*/ 0 w 3553095"/>
                <a:gd name="connsiteY4" fmla="*/ 0 h 664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3095" h="664264">
                  <a:moveTo>
                    <a:pt x="0" y="0"/>
                  </a:moveTo>
                  <a:lnTo>
                    <a:pt x="3553095" y="0"/>
                  </a:lnTo>
                  <a:lnTo>
                    <a:pt x="3553095" y="664264"/>
                  </a:lnTo>
                  <a:lnTo>
                    <a:pt x="0" y="664264"/>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6670" rIns="0" bIns="26670" numCol="1" spcCol="1270" anchor="ctr" anchorCtr="0">
              <a:noAutofit/>
            </a:bodyPr>
            <a:lstStyle/>
            <a:p>
              <a:pPr lvl="0" algn="l" defTabSz="933450" rtl="0">
                <a:lnSpc>
                  <a:spcPct val="90000"/>
                </a:lnSpc>
                <a:spcBef>
                  <a:spcPct val="0"/>
                </a:spcBef>
                <a:spcAft>
                  <a:spcPct val="35000"/>
                </a:spcAft>
              </a:pPr>
              <a:r>
                <a:rPr lang="en-AU" sz="2100" kern="1200"/>
                <a:t>Increased accountabilities</a:t>
              </a:r>
            </a:p>
          </p:txBody>
        </p:sp>
        <p:sp>
          <p:nvSpPr>
            <p:cNvPr id="26" name="Freeform 13">
              <a:extLst>
                <a:ext uri="{FF2B5EF4-FFF2-40B4-BE49-F238E27FC236}">
                  <a16:creationId xmlns:a16="http://schemas.microsoft.com/office/drawing/2014/main" id="{63B9B734-4014-4975-829F-4FF3755A6017}"/>
                </a:ext>
              </a:extLst>
            </p:cNvPr>
            <p:cNvSpPr/>
            <p:nvPr/>
          </p:nvSpPr>
          <p:spPr>
            <a:xfrm>
              <a:off x="1015579" y="3204570"/>
              <a:ext cx="7337828" cy="519563"/>
            </a:xfrm>
            <a:custGeom>
              <a:avLst/>
              <a:gdLst>
                <a:gd name="connsiteX0" fmla="*/ 0 w 3553095"/>
                <a:gd name="connsiteY0" fmla="*/ 0 h 519563"/>
                <a:gd name="connsiteX1" fmla="*/ 3553095 w 3553095"/>
                <a:gd name="connsiteY1" fmla="*/ 0 h 519563"/>
                <a:gd name="connsiteX2" fmla="*/ 3553095 w 3553095"/>
                <a:gd name="connsiteY2" fmla="*/ 519563 h 519563"/>
                <a:gd name="connsiteX3" fmla="*/ 0 w 3553095"/>
                <a:gd name="connsiteY3" fmla="*/ 519563 h 519563"/>
                <a:gd name="connsiteX4" fmla="*/ 0 w 3553095"/>
                <a:gd name="connsiteY4" fmla="*/ 0 h 51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3095" h="519563">
                  <a:moveTo>
                    <a:pt x="0" y="0"/>
                  </a:moveTo>
                  <a:lnTo>
                    <a:pt x="3553095" y="0"/>
                  </a:lnTo>
                  <a:lnTo>
                    <a:pt x="3553095" y="519563"/>
                  </a:lnTo>
                  <a:lnTo>
                    <a:pt x="0" y="519563"/>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1590" rIns="0" bIns="21590" numCol="1" spcCol="1270" anchor="ctr" anchorCtr="0">
              <a:noAutofit/>
            </a:bodyPr>
            <a:lstStyle/>
            <a:p>
              <a:pPr marL="285750" lvl="0" indent="-285750" algn="l" defTabSz="755650" rtl="0">
                <a:lnSpc>
                  <a:spcPct val="90000"/>
                </a:lnSpc>
                <a:spcBef>
                  <a:spcPct val="0"/>
                </a:spcBef>
                <a:spcAft>
                  <a:spcPct val="35000"/>
                </a:spcAft>
                <a:buFont typeface="Arial" panose="020B0604020202020204" pitchFamily="34" charset="0"/>
                <a:buChar char="•"/>
              </a:pPr>
              <a:r>
                <a:rPr lang="en-AU" sz="2000" kern="1200"/>
                <a:t>Principal organisational communication device is traditionally the </a:t>
              </a:r>
              <a:r>
                <a:rPr lang="en-AU" sz="2000" b="1" kern="1200"/>
                <a:t>annual report</a:t>
              </a:r>
            </a:p>
          </p:txBody>
        </p:sp>
        <p:sp>
          <p:nvSpPr>
            <p:cNvPr id="27" name="Freeform 15">
              <a:extLst>
                <a:ext uri="{FF2B5EF4-FFF2-40B4-BE49-F238E27FC236}">
                  <a16:creationId xmlns:a16="http://schemas.microsoft.com/office/drawing/2014/main" id="{56FC146A-E8A0-4F46-9462-347572CD6C8D}"/>
                </a:ext>
              </a:extLst>
            </p:cNvPr>
            <p:cNvSpPr/>
            <p:nvPr/>
          </p:nvSpPr>
          <p:spPr>
            <a:xfrm>
              <a:off x="1015579" y="3819728"/>
              <a:ext cx="7337828" cy="1009436"/>
            </a:xfrm>
            <a:custGeom>
              <a:avLst/>
              <a:gdLst>
                <a:gd name="connsiteX0" fmla="*/ 0 w 3553095"/>
                <a:gd name="connsiteY0" fmla="*/ 0 h 1009436"/>
                <a:gd name="connsiteX1" fmla="*/ 3553095 w 3553095"/>
                <a:gd name="connsiteY1" fmla="*/ 0 h 1009436"/>
                <a:gd name="connsiteX2" fmla="*/ 3553095 w 3553095"/>
                <a:gd name="connsiteY2" fmla="*/ 1009436 h 1009436"/>
                <a:gd name="connsiteX3" fmla="*/ 0 w 3553095"/>
                <a:gd name="connsiteY3" fmla="*/ 1009436 h 1009436"/>
                <a:gd name="connsiteX4" fmla="*/ 0 w 3553095"/>
                <a:gd name="connsiteY4" fmla="*/ 0 h 1009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3095" h="1009436">
                  <a:moveTo>
                    <a:pt x="0" y="0"/>
                  </a:moveTo>
                  <a:lnTo>
                    <a:pt x="3553095" y="0"/>
                  </a:lnTo>
                  <a:lnTo>
                    <a:pt x="3553095" y="1009436"/>
                  </a:lnTo>
                  <a:lnTo>
                    <a:pt x="0" y="1009436"/>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1590" rIns="0" bIns="21590" numCol="1" spcCol="1270" anchor="ctr" anchorCtr="0">
              <a:noAutofit/>
            </a:bodyPr>
            <a:lstStyle/>
            <a:p>
              <a:pPr marL="285750" lvl="0" indent="-285750" algn="l" defTabSz="755650" rtl="0">
                <a:lnSpc>
                  <a:spcPct val="90000"/>
                </a:lnSpc>
                <a:spcBef>
                  <a:spcPct val="0"/>
                </a:spcBef>
                <a:spcAft>
                  <a:spcPct val="35000"/>
                </a:spcAft>
                <a:buFont typeface="Arial" panose="020B0604020202020204" pitchFamily="34" charset="0"/>
                <a:buChar char="•"/>
              </a:pPr>
              <a:r>
                <a:rPr lang="en-AU" sz="2000" kern="1200"/>
                <a:t>Emphasis to-date has been within the </a:t>
              </a:r>
              <a:r>
                <a:rPr lang="en-AU" sz="2000" b="1" kern="1200"/>
                <a:t>financial statement section </a:t>
              </a:r>
              <a:r>
                <a:rPr lang="en-AU" sz="2000" kern="1200"/>
                <a:t>of the annual report, but increased accountabilities reflected in other information in annual report</a:t>
              </a:r>
            </a:p>
          </p:txBody>
        </p:sp>
        <p:sp>
          <p:nvSpPr>
            <p:cNvPr id="28" name="Freeform 17">
              <a:extLst>
                <a:ext uri="{FF2B5EF4-FFF2-40B4-BE49-F238E27FC236}">
                  <a16:creationId xmlns:a16="http://schemas.microsoft.com/office/drawing/2014/main" id="{C1E3476F-D873-4711-94FC-B1F6FDA61202}"/>
                </a:ext>
              </a:extLst>
            </p:cNvPr>
            <p:cNvSpPr/>
            <p:nvPr/>
          </p:nvSpPr>
          <p:spPr>
            <a:xfrm>
              <a:off x="1015579" y="4914426"/>
              <a:ext cx="7225172" cy="519563"/>
            </a:xfrm>
            <a:custGeom>
              <a:avLst/>
              <a:gdLst>
                <a:gd name="connsiteX0" fmla="*/ 0 w 3553095"/>
                <a:gd name="connsiteY0" fmla="*/ 0 h 519563"/>
                <a:gd name="connsiteX1" fmla="*/ 3553095 w 3553095"/>
                <a:gd name="connsiteY1" fmla="*/ 0 h 519563"/>
                <a:gd name="connsiteX2" fmla="*/ 3553095 w 3553095"/>
                <a:gd name="connsiteY2" fmla="*/ 519563 h 519563"/>
                <a:gd name="connsiteX3" fmla="*/ 0 w 3553095"/>
                <a:gd name="connsiteY3" fmla="*/ 519563 h 519563"/>
                <a:gd name="connsiteX4" fmla="*/ 0 w 3553095"/>
                <a:gd name="connsiteY4" fmla="*/ 0 h 51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3095" h="519563">
                  <a:moveTo>
                    <a:pt x="0" y="0"/>
                  </a:moveTo>
                  <a:lnTo>
                    <a:pt x="3553095" y="0"/>
                  </a:lnTo>
                  <a:lnTo>
                    <a:pt x="3553095" y="519563"/>
                  </a:lnTo>
                  <a:lnTo>
                    <a:pt x="0" y="519563"/>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1590" rIns="0" bIns="21590" numCol="1" spcCol="1270" anchor="ctr" anchorCtr="0">
              <a:noAutofit/>
            </a:bodyPr>
            <a:lstStyle/>
            <a:p>
              <a:pPr marL="285750" lvl="0" indent="-285750" algn="l" defTabSz="755650" rtl="0">
                <a:lnSpc>
                  <a:spcPct val="90000"/>
                </a:lnSpc>
                <a:spcBef>
                  <a:spcPct val="0"/>
                </a:spcBef>
                <a:spcAft>
                  <a:spcPct val="35000"/>
                </a:spcAft>
                <a:buFont typeface="Arial" panose="020B0604020202020204" pitchFamily="34" charset="0"/>
                <a:buChar char="•"/>
              </a:pPr>
              <a:r>
                <a:rPr lang="en-AU" sz="2000" kern="1200" dirty="0"/>
                <a:t>Other public reports such as </a:t>
              </a:r>
              <a:r>
                <a:rPr lang="en-AU" sz="2000" b="1" kern="1200" dirty="0"/>
                <a:t>CSR, ESG, </a:t>
              </a:r>
              <a:r>
                <a:rPr lang="en-AU" sz="2000" b="1" kern="1200" dirty="0" err="1"/>
                <a:t>GhG</a:t>
              </a:r>
              <a:r>
                <a:rPr lang="en-AU" sz="2000" b="1" kern="1200" dirty="0"/>
                <a:t> and &lt;IR&gt;</a:t>
              </a:r>
            </a:p>
          </p:txBody>
        </p:sp>
      </p:grpSp>
      <p:sp>
        <p:nvSpPr>
          <p:cNvPr id="7" name="Slide Number Placeholder 6">
            <a:extLst>
              <a:ext uri="{FF2B5EF4-FFF2-40B4-BE49-F238E27FC236}">
                <a16:creationId xmlns:a16="http://schemas.microsoft.com/office/drawing/2014/main" id="{963CF162-D64A-4DB6-B650-C89EDAC3BFE4}"/>
              </a:ext>
            </a:extLst>
          </p:cNvPr>
          <p:cNvSpPr>
            <a:spLocks noGrp="1"/>
          </p:cNvSpPr>
          <p:nvPr>
            <p:ph type="sldNum" sz="quarter" idx="10"/>
          </p:nvPr>
        </p:nvSpPr>
        <p:spPr/>
        <p:txBody>
          <a:bodyPr/>
          <a:lstStyle/>
          <a:p>
            <a:pPr algn="ctr"/>
            <a:r>
              <a:rPr lang="en-AU" dirty="0"/>
              <a:t>9</a:t>
            </a:r>
          </a:p>
        </p:txBody>
      </p:sp>
      <p:sp>
        <p:nvSpPr>
          <p:cNvPr id="29" name="TextBox 28">
            <a:extLst>
              <a:ext uri="{FF2B5EF4-FFF2-40B4-BE49-F238E27FC236}">
                <a16:creationId xmlns:a16="http://schemas.microsoft.com/office/drawing/2014/main" id="{DB2BF6A3-1970-492F-8595-66510EFE9090}"/>
              </a:ext>
            </a:extLst>
          </p:cNvPr>
          <p:cNvSpPr txBox="1"/>
          <p:nvPr/>
        </p:nvSpPr>
        <p:spPr>
          <a:xfrm>
            <a:off x="5528926" y="132835"/>
            <a:ext cx="1766112" cy="261610"/>
          </a:xfrm>
          <a:prstGeom prst="rect">
            <a:avLst/>
          </a:prstGeom>
          <a:noFill/>
        </p:spPr>
        <p:txBody>
          <a:bodyPr wrap="square" rtlCol="0">
            <a:spAutoFit/>
          </a:bodyPr>
          <a:lstStyle/>
          <a:p>
            <a:pPr algn="ctr"/>
            <a:r>
              <a:rPr lang="en-AU" sz="1100" dirty="0">
                <a:solidFill>
                  <a:schemeClr val="bg1"/>
                </a:solidFill>
              </a:rPr>
              <a:t>NFI assurance research</a:t>
            </a:r>
          </a:p>
        </p:txBody>
      </p:sp>
    </p:spTree>
    <p:extLst>
      <p:ext uri="{BB962C8B-B14F-4D97-AF65-F5344CB8AC3E}">
        <p14:creationId xmlns:p14="http://schemas.microsoft.com/office/powerpoint/2010/main" val="3350444966"/>
      </p:ext>
    </p:extLst>
  </p:cSld>
  <p:clrMapOvr>
    <a:masterClrMapping/>
  </p:clrMapOvr>
</p:sld>
</file>

<file path=ppt/theme/theme1.xml><?xml version="1.0" encoding="utf-8"?>
<a:theme xmlns:a="http://schemas.openxmlformats.org/drawingml/2006/main" name="PPT AUASB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0">
          <a:solidFill>
            <a:srgbClr val="FFC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PT AUASB Theme" id="{6828FC20-E152-4DFD-B5D0-ED5ACDB782AC}" vid="{9E0EB12F-F3CB-40B8-9319-A9DF967A56C7}"/>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3744</Words>
  <Application>Microsoft Office PowerPoint</Application>
  <PresentationFormat>On-screen Show (4:3)</PresentationFormat>
  <Paragraphs>563</Paragraphs>
  <Slides>40</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Arial</vt:lpstr>
      <vt:lpstr>Arial Black</vt:lpstr>
      <vt:lpstr>Calibri</vt:lpstr>
      <vt:lpstr>Sommet bold</vt:lpstr>
      <vt:lpstr>Sommet bold</vt:lpstr>
      <vt:lpstr>Wingdings</vt:lpstr>
      <vt:lpstr>PPT AUASB Theme</vt:lpstr>
      <vt:lpstr>1_Custom Design</vt:lpstr>
      <vt:lpstr>Sustainability Reporting and Assurance Practices</vt:lpstr>
      <vt:lpstr>PowerPoint Presentation</vt:lpstr>
      <vt:lpstr>Structure for Session</vt:lpstr>
      <vt:lpstr>Issue: Is current corporate reporting fit for purpose?</vt:lpstr>
      <vt:lpstr>What to do?: The potential solution of NFI reports</vt:lpstr>
      <vt:lpstr>Importance of information credibility</vt:lpstr>
      <vt:lpstr>Potential theory: Rebuilding Trust</vt:lpstr>
      <vt:lpstr>Stage 1: Organisations doing the right thing</vt:lpstr>
      <vt:lpstr>Stage 2: Organisations communicating trust building activities to stakeholders (Reporting including NFI)</vt:lpstr>
      <vt:lpstr>Stage 3: Do we believe the communication (credibility)</vt:lpstr>
      <vt:lpstr>Structure for Session</vt:lpstr>
      <vt:lpstr>NFI reporting mega trends</vt:lpstr>
      <vt:lpstr>GHG Reporting</vt:lpstr>
      <vt:lpstr>Integrated Reporting &lt;IR&gt;</vt:lpstr>
      <vt:lpstr>The Trends of Integrated Reporting</vt:lpstr>
      <vt:lpstr>Other forms of NFI reporting and assurance</vt:lpstr>
      <vt:lpstr>Consequences of NFI reporting</vt:lpstr>
      <vt:lpstr>Recent Regulatory Initiatives</vt:lpstr>
      <vt:lpstr>Recent Regulatory Initiatives (cont.)</vt:lpstr>
      <vt:lpstr>Structure for Session</vt:lpstr>
      <vt:lpstr>Competition for Assurance Standards</vt:lpstr>
      <vt:lpstr>IAASB: NFI Assurance</vt:lpstr>
      <vt:lpstr>Challenges for assurance</vt:lpstr>
      <vt:lpstr>2021 Guidance on NFI (Extended External Reporting)</vt:lpstr>
      <vt:lpstr>Other factors affecting  Credibility and Trust (IAASB 2021)</vt:lpstr>
      <vt:lpstr>Other credibility enhancing mechanisms: Combined assurance</vt:lpstr>
      <vt:lpstr>Structure for Session</vt:lpstr>
      <vt:lpstr>But why should I research Assurance for NFI?</vt:lpstr>
      <vt:lpstr>Research Approaches  (Cohen &amp; Simnett AJPT 2015)</vt:lpstr>
      <vt:lpstr>What do we know from research?</vt:lpstr>
      <vt:lpstr>Archival Research</vt:lpstr>
      <vt:lpstr>Experimental Research</vt:lpstr>
      <vt:lpstr>Other research methods</vt:lpstr>
      <vt:lpstr>Some Ideas for future research</vt:lpstr>
      <vt:lpstr>Tips for researchers</vt:lpstr>
      <vt:lpstr>Structure for Session</vt:lpstr>
      <vt:lpstr>PowerPoint Presentation</vt:lpstr>
      <vt:lpstr>Developments in sustainability assurance</vt:lpstr>
      <vt:lpstr>Great potential research area</vt:lpstr>
      <vt:lpstr>   Sustainability Reporting and Assurance Practices  November 2021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Reporting and Assurance Practices</dc:title>
  <dc:creator>Eka</dc:creator>
  <cp:lastModifiedBy>Roger Simnett</cp:lastModifiedBy>
  <cp:revision>2</cp:revision>
  <dcterms:created xsi:type="dcterms:W3CDTF">2021-11-04T04:43:53Z</dcterms:created>
  <dcterms:modified xsi:type="dcterms:W3CDTF">2021-11-08T02:49:58Z</dcterms:modified>
</cp:coreProperties>
</file>