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99" r:id="rId4"/>
    <p:sldId id="300" r:id="rId5"/>
    <p:sldId id="302" r:id="rId6"/>
    <p:sldId id="303" r:id="rId7"/>
    <p:sldId id="301" r:id="rId8"/>
    <p:sldId id="621" r:id="rId9"/>
    <p:sldId id="651" r:id="rId10"/>
    <p:sldId id="262" r:id="rId11"/>
    <p:sldId id="628" r:id="rId12"/>
    <p:sldId id="623" r:id="rId13"/>
    <p:sldId id="624" r:id="rId14"/>
    <p:sldId id="625" r:id="rId15"/>
    <p:sldId id="298" r:id="rId16"/>
    <p:sldId id="607" r:id="rId17"/>
    <p:sldId id="608" r:id="rId18"/>
    <p:sldId id="297" r:id="rId19"/>
    <p:sldId id="626" r:id="rId20"/>
    <p:sldId id="6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4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1629-7345-4975-A6A7-4ACED2A22AF9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8B69-011C-4F13-A2AC-554B93B5F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7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C8B69-011C-4F13-A2AC-554B93B5F3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5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215"/>
            <a:ext cx="10363200" cy="1470025"/>
          </a:xfrm>
        </p:spPr>
        <p:txBody>
          <a:bodyPr anchor="t">
            <a:normAutofit/>
          </a:bodyPr>
          <a:lstStyle>
            <a:lvl1pPr algn="l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941286"/>
            <a:ext cx="10363200" cy="1297215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Arial 28pt red</a:t>
            </a:r>
          </a:p>
        </p:txBody>
      </p:sp>
    </p:spTree>
    <p:extLst>
      <p:ext uri="{BB962C8B-B14F-4D97-AF65-F5344CB8AC3E}">
        <p14:creationId xmlns:p14="http://schemas.microsoft.com/office/powerpoint/2010/main" val="23913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4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09600" y="1670050"/>
            <a:ext cx="10907184" cy="4508500"/>
          </a:xfrm>
        </p:spPr>
        <p:txBody>
          <a:bodyPr/>
          <a:lstStyle/>
          <a:p>
            <a:pPr lvl="0"/>
            <a:r>
              <a:rPr lang="en-GB" dirty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23149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>
            <a:noAutofit/>
          </a:bodyPr>
          <a:lstStyle>
            <a:lvl1pPr algn="l">
              <a:defRPr sz="2400" b="1" baseline="0"/>
            </a:lvl1pPr>
          </a:lstStyle>
          <a:p>
            <a:r>
              <a:rPr lang="en-GB" dirty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Body Arial 18pt</a:t>
            </a:r>
          </a:p>
        </p:txBody>
      </p:sp>
    </p:spTree>
    <p:extLst>
      <p:ext uri="{BB962C8B-B14F-4D97-AF65-F5344CB8AC3E}">
        <p14:creationId xmlns:p14="http://schemas.microsoft.com/office/powerpoint/2010/main" val="261157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69641-C6D9-464E-84DD-7909A47C3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03A96-CC1B-4980-9B0C-7B1FF18EA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3DBEA9-3241-4297-804D-59B586E70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DFE2-5A77-487F-864D-1E11BCC2FB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310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30849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Body text Arial 26pt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673" y="460040"/>
            <a:ext cx="9974654" cy="1851511"/>
          </a:xfrm>
        </p:spPr>
        <p:txBody>
          <a:bodyPr>
            <a:normAutofit/>
          </a:bodyPr>
          <a:lstStyle/>
          <a:p>
            <a:pPr algn="ctr"/>
            <a:r>
              <a:rPr lang="en-US" sz="3400" i="1" dirty="0"/>
              <a:t>Sustainability Metrics and ESG Investment</a:t>
            </a:r>
            <a:br>
              <a:rPr lang="en-US" sz="3400" i="1" dirty="0"/>
            </a:br>
            <a:endParaRPr lang="en-US" sz="3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673" y="1563055"/>
            <a:ext cx="9974654" cy="51589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Aneesh Raghunandan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2022 MMPA Conference</a:t>
            </a:r>
          </a:p>
        </p:txBody>
      </p:sp>
    </p:spTree>
    <p:extLst>
      <p:ext uri="{BB962C8B-B14F-4D97-AF65-F5344CB8AC3E}">
        <p14:creationId xmlns:p14="http://schemas.microsoft.com/office/powerpoint/2010/main" val="102137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B95C-D4E6-4BB7-A03B-43DF8A2D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#2: Do ESG investment products’ methods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BCCC-B310-4002-96AA-96F702A643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ESG funds typically claim to </a:t>
            </a:r>
            <a:r>
              <a:rPr lang="en-GB" dirty="0">
                <a:solidFill>
                  <a:srgbClr val="0070C0"/>
                </a:solidFill>
              </a:rPr>
              <a:t>invest in firms with superior ESG records</a:t>
            </a:r>
            <a:r>
              <a:rPr lang="en-GB" dirty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Historically, these were mostly based on </a:t>
            </a:r>
            <a:r>
              <a:rPr lang="en-GB" u="sng" dirty="0"/>
              <a:t>exclusionary screening</a:t>
            </a:r>
            <a:r>
              <a:rPr lang="en-GB" dirty="0"/>
              <a:t>: simply omit firms in “bad” industries (alcohol, firearms, oil &amp; gas)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However, these days we see way more explicit </a:t>
            </a:r>
            <a:r>
              <a:rPr lang="en-GB" u="sng" dirty="0"/>
              <a:t>inclusion</a:t>
            </a:r>
            <a:r>
              <a:rPr lang="en-GB" dirty="0"/>
              <a:t> decisions: investors use some sort of ESG metrics – </a:t>
            </a:r>
            <a:r>
              <a:rPr lang="en-GB" dirty="0">
                <a:solidFill>
                  <a:srgbClr val="C00000"/>
                </a:solidFill>
              </a:rPr>
              <a:t>often ESG scores </a:t>
            </a:r>
            <a:r>
              <a:rPr lang="en-GB" dirty="0"/>
              <a:t>– to pick specific stocks.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dirty="0"/>
              <a:t>What metrics are funds choosing? Do these metrics make sense?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How can we tell what an ESG fund actually does?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4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C536-B600-4D59-8B5D-44CE421C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focus on ESG investment products specifically?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DE0-7AE6-4732-93BD-164034D01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70050"/>
            <a:ext cx="5926282" cy="4508500"/>
          </a:xfrm>
        </p:spPr>
        <p:txBody>
          <a:bodyPr/>
          <a:lstStyle/>
          <a:p>
            <a:pPr marL="0" indent="0"/>
            <a:r>
              <a:rPr lang="en-GB" dirty="0"/>
              <a:t>Explosion of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money pouring into the sector;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(ii) available ‘ESG’ investment products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Some new; some just existing funds rebranding themselves (see graphic to the right)</a:t>
            </a:r>
          </a:p>
        </p:txBody>
      </p:sp>
      <p:pic>
        <p:nvPicPr>
          <p:cNvPr id="4" name="Picture 2" descr="Grouped stacked bar showing number of funds by type  ">
            <a:extLst>
              <a:ext uri="{FF2B5EF4-FFF2-40B4-BE49-F238E27FC236}">
                <a16:creationId xmlns:a16="http://schemas.microsoft.com/office/drawing/2014/main" id="{AE9A0F3B-F031-4298-B214-4323B95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10" y="2051667"/>
            <a:ext cx="5140559" cy="374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6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0DAC-361E-C189-6F6C-B7428F43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investment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119E-1A21-E4DD-5F31-73135C9B4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691" y="2404052"/>
            <a:ext cx="5043055" cy="354618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issue: </a:t>
            </a:r>
            <a:r>
              <a:rPr lang="en-GB" u="sng" dirty="0"/>
              <a:t>what sustainability metrics</a:t>
            </a:r>
            <a:r>
              <a:rPr lang="en-GB" dirty="0"/>
              <a:t> is a fund using to back up its claims of being socially responsible?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For example: from the names to the right, </a:t>
            </a:r>
            <a:r>
              <a:rPr lang="en-GB" dirty="0">
                <a:solidFill>
                  <a:srgbClr val="0070C0"/>
                </a:solidFill>
              </a:rPr>
              <a:t>can you tell me what any of those funds actually do</a:t>
            </a:r>
            <a:r>
              <a:rPr lang="en-GB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AF88C-754E-35C2-C025-ECFD78611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24" y="2501014"/>
            <a:ext cx="5625826" cy="1676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E6AA7-22D2-7A4F-B261-2F3514CB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24" y="4850792"/>
            <a:ext cx="5890766" cy="11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9363-9655-E69F-5D9C-19D8F6E6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96547"/>
            <a:ext cx="9308495" cy="1143000"/>
          </a:xfrm>
        </p:spPr>
        <p:txBody>
          <a:bodyPr/>
          <a:lstStyle/>
          <a:p>
            <a:r>
              <a:rPr lang="en-GB" dirty="0"/>
              <a:t>Can we figure out what metrics ‘sustainable’ funds use if we read the prospectus?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A5DB-6BC5-D448-69A2-C533DAF7C9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417638"/>
            <a:ext cx="10907184" cy="534381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Sometimes, yes. Here’s the Invesco Global Clean Energy ETF: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i="1" dirty="0"/>
              <a:t>The Underlying Index is comprised primarily of companies whose technologies focus on the generation and use of cleaner energy, conservation and efficiency, and the advancement of renewable energy […]</a:t>
            </a:r>
            <a:r>
              <a:rPr lang="en-GB" b="1" i="1" dirty="0">
                <a:solidFill>
                  <a:srgbClr val="0070C0"/>
                </a:solidFill>
              </a:rPr>
              <a:t>companies in wind, solar, biofuels, hydro, wave, tidal, geothermal and other relevant renewable energy businesses</a:t>
            </a:r>
            <a:r>
              <a:rPr lang="en-GB" b="1" i="1" dirty="0"/>
              <a:t> </a:t>
            </a:r>
            <a:r>
              <a:rPr lang="en-GB" i="1" dirty="0"/>
              <a:t>and those involved in energy conversion, storage, conservation, efficiency, materials relating to those activities, carbon and greenhouse gas reduction, pollution control, emerging hydrogen and fuel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But sometimes, not really. Here’s the BNY Mellon Sustainable US Equity Fund: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i="1" dirty="0"/>
              <a:t>The fund normally invests at least 80% of its net assets, plus any borrowings for investment purposes, in equity securities of US companies that </a:t>
            </a:r>
            <a:r>
              <a:rPr lang="en-GB" b="1" i="1" dirty="0">
                <a:solidFill>
                  <a:srgbClr val="0070C0"/>
                </a:solidFill>
              </a:rPr>
              <a:t>demonstrate attractive investment attributes and sustainable business practices</a:t>
            </a:r>
            <a:r>
              <a:rPr lang="en-GB" i="1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88002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4BAD-9C48-A52B-1C7A-6AA435E0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investments and sustainability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9F36-7841-195E-3BC0-3FE442C308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Why is it important to know what metrics a fund uses to judge potential investments’ sustainability?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Need to know how to judge an investment product!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My own research: on average, ESG funds pick firms with higher ESG scores but </a:t>
            </a:r>
            <a:r>
              <a:rPr lang="en-GB" u="sng" dirty="0"/>
              <a:t>worse</a:t>
            </a:r>
            <a:r>
              <a:rPr lang="en-GB" dirty="0"/>
              <a:t> </a:t>
            </a:r>
            <a:r>
              <a:rPr lang="en-GB" dirty="0" err="1"/>
              <a:t>labor</a:t>
            </a:r>
            <a:r>
              <a:rPr lang="en-GB" dirty="0"/>
              <a:t> and environmental records…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Except for those that </a:t>
            </a:r>
            <a:r>
              <a:rPr lang="en-GB" dirty="0">
                <a:solidFill>
                  <a:srgbClr val="0070C0"/>
                </a:solidFill>
              </a:rPr>
              <a:t>clearly state</a:t>
            </a:r>
            <a:r>
              <a:rPr lang="en-GB" dirty="0"/>
              <a:t> a focus on CO</a:t>
            </a:r>
            <a:r>
              <a:rPr lang="en-GB" baseline="-25000" dirty="0"/>
              <a:t>2</a:t>
            </a:r>
            <a:r>
              <a:rPr lang="en-GB" dirty="0"/>
              <a:t> emissions!</a:t>
            </a:r>
          </a:p>
        </p:txBody>
      </p:sp>
    </p:spTree>
    <p:extLst>
      <p:ext uri="{BB962C8B-B14F-4D97-AF65-F5344CB8AC3E}">
        <p14:creationId xmlns:p14="http://schemas.microsoft.com/office/powerpoint/2010/main" val="279143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89A5-CA44-3957-C6F6-B75BE3F2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#3: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4F4A-0A09-12DC-64F1-D479B32658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70049"/>
            <a:ext cx="10907184" cy="47619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Even if we move beyond scores to ‘hard data’, we still need to be careful…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Two defining characteristics of key financial statement data: (</a:t>
            </a:r>
            <a:r>
              <a:rPr lang="en-GB" dirty="0" err="1"/>
              <a:t>i</a:t>
            </a:r>
            <a:r>
              <a:rPr lang="en-GB" dirty="0"/>
              <a:t>) subject to mandatory disclosure (no self-selection) and (ii) checked by auditors and regulators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Can we assume that (</a:t>
            </a:r>
            <a:r>
              <a:rPr lang="en-GB" dirty="0" err="1">
                <a:solidFill>
                  <a:srgbClr val="0070C0"/>
                </a:solidFill>
              </a:rPr>
              <a:t>i</a:t>
            </a:r>
            <a:r>
              <a:rPr lang="en-GB" dirty="0">
                <a:solidFill>
                  <a:srgbClr val="0070C0"/>
                </a:solidFill>
              </a:rPr>
              <a:t>) and (ii) apply to the ESG setting?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Two examples: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Example 1 (private vendor-supplied): Carbon emissions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Example 2 (government-mandated disclosure): UK gender pay gap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9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D5B8-D9C9-9683-1BF5-741C090C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measurement issues in emissions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B1407-241C-163C-C51A-ADFA58D7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Huge demand for emissions data given its primacy as a measure of “E”.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potential issue: most carbon emissions data (especially in North America) is </a:t>
            </a:r>
            <a:r>
              <a:rPr lang="en-GB" u="sng" dirty="0"/>
              <a:t>estimated</a:t>
            </a:r>
            <a:r>
              <a:rPr lang="en-GB" dirty="0"/>
              <a:t> by vendors, rather than </a:t>
            </a:r>
            <a:r>
              <a:rPr lang="en-GB" u="sng" dirty="0"/>
              <a:t>actually disclosed</a:t>
            </a:r>
            <a:r>
              <a:rPr lang="en-GB" dirty="0"/>
              <a:t> by firms.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Vendor-estimated data might be in highest demand for non-disclosing firms!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do they estimate this data?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Generally as a function of </a:t>
            </a:r>
            <a:r>
              <a:rPr lang="en-GB" u="sng" dirty="0"/>
              <a:t>financial</a:t>
            </a:r>
            <a:r>
              <a:rPr lang="en-GB" dirty="0"/>
              <a:t> fundamentals (net sales, PP&amp;E, various financial ratios)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/>
              <a:t>Implicitly </a:t>
            </a:r>
            <a:r>
              <a:rPr lang="en-GB" dirty="0"/>
              <a:t>assume </a:t>
            </a:r>
            <a:r>
              <a:rPr lang="en-GB" u="sng" dirty="0"/>
              <a:t>within-industry homogeneity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20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8C82-FE16-F756-A4E0-F45B0CB7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of using estimated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F2FE-BC9E-E94C-844E-DED3AFD2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estimated emissions are just a linear combination of various financial ratios, then…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Is a relation between “emissions” and stock market performance ACTUALLY reflective of investors caring about emissions?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Or is it just reflective of the well-known link between </a:t>
            </a:r>
            <a:r>
              <a:rPr lang="en-GB" u="sng" dirty="0"/>
              <a:t>financial fundamentals</a:t>
            </a:r>
            <a:r>
              <a:rPr lang="en-GB" dirty="0"/>
              <a:t> and stock market performance?</a:t>
            </a:r>
          </a:p>
        </p:txBody>
      </p:sp>
    </p:spTree>
    <p:extLst>
      <p:ext uri="{BB962C8B-B14F-4D97-AF65-F5344CB8AC3E}">
        <p14:creationId xmlns:p14="http://schemas.microsoft.com/office/powerpoint/2010/main" val="324354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D36F-D715-79A2-9387-098F3BA4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#4: Does mandatory disclosure get us the data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9778-5105-9140-90FA-07884D50F9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Recall data quality example #2: gender pay gap reporting in the UK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High-profile, comprehensive example of “S” disclosure mandate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More generally: much more mandatory disclosure likely on the horizon.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For example: EU CSR Directive, EU Sustainable Finance Disclosures Regulation (SFDR)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One potential drawback: still leaves a lot of discretion to companies about </a:t>
            </a:r>
            <a:r>
              <a:rPr lang="en-GB" u="sng" dirty="0">
                <a:solidFill>
                  <a:srgbClr val="0070C0"/>
                </a:solidFill>
              </a:rPr>
              <a:t>what metrics</a:t>
            </a:r>
            <a:r>
              <a:rPr lang="en-GB" dirty="0">
                <a:solidFill>
                  <a:srgbClr val="0070C0"/>
                </a:solidFill>
              </a:rPr>
              <a:t> to disclose</a:t>
            </a:r>
          </a:p>
        </p:txBody>
      </p:sp>
    </p:spTree>
    <p:extLst>
      <p:ext uri="{BB962C8B-B14F-4D97-AF65-F5344CB8AC3E}">
        <p14:creationId xmlns:p14="http://schemas.microsoft.com/office/powerpoint/2010/main" val="22567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471D-3D71-001E-3726-4821C947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disclosure…but what about verification?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A485-CAA8-8041-FDBD-D1A7DA7E59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70050"/>
            <a:ext cx="10907184" cy="491331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Here, again, the comparison to financial reporting is useful: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Financial regulators (e.g., US SEC) investigate suspicious reporting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Public companies’ mandatory disclosures are audited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Gender pay gap example: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Data not required to be audited; regulator in charge doesn’t verify the figures (only cares about </a:t>
            </a:r>
            <a:r>
              <a:rPr lang="en-GB" u="sng" dirty="0"/>
              <a:t>timely filing</a:t>
            </a:r>
            <a:r>
              <a:rPr lang="en-GB" dirty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As such: </a:t>
            </a:r>
            <a:r>
              <a:rPr lang="en-GB" dirty="0">
                <a:solidFill>
                  <a:srgbClr val="0070C0"/>
                </a:solidFill>
              </a:rPr>
              <a:t>13% of disclosures are mathematically impossible</a:t>
            </a:r>
            <a:endParaRPr lang="en-GB" dirty="0"/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dirty="0"/>
              <a:t>What can we actually learn about companies’ gender pay parity from this data?</a:t>
            </a:r>
          </a:p>
        </p:txBody>
      </p:sp>
    </p:spTree>
    <p:extLst>
      <p:ext uri="{BB962C8B-B14F-4D97-AF65-F5344CB8AC3E}">
        <p14:creationId xmlns:p14="http://schemas.microsoft.com/office/powerpoint/2010/main" val="204499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1" y="1268836"/>
            <a:ext cx="11179276" cy="52223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investors or firms say “ESG”: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they referring to in practice? What hard data is being used?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some things to keep in mind as we attempt to measure ESG performance?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assess a firm’s or investment’s sustainability?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ESG investment products doing what they say they are?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Increasing amount of, and pressure for ESG disclosure…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how is the quality of this information?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2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1A45-3E0D-A082-ACD2-A6828749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9442-B96E-C782-B688-6C9FDDB76D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Sustainability/ESG considerations becoming increasingly important for investors and the broader public in assessing firms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But: we have a dimensionality problem, which to overcome we need: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Investment products to be up front about how they pick stocks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Well-defined, </a:t>
            </a:r>
            <a:r>
              <a:rPr lang="en-GB" u="sng" dirty="0"/>
              <a:t>understandable</a:t>
            </a:r>
            <a:r>
              <a:rPr lang="en-GB" dirty="0"/>
              <a:t> measures (e.g., emissions or gender pay gap) even if these are sometimes narrow in scope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Verification of these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86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AC07-7CA0-4B00-DD73-E2F9C6D5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8119-2DC8-B98E-6236-5A4B23D13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70049"/>
            <a:ext cx="10907184" cy="50512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 the next 30 minutes, I’ll focus on four main issues: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#1: What are the “right” metrics to use?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#2: What have ESG investment products done historically? Where do we go from here?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#3: Things to watch out for even with “better” ESG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#4: Where does the push for mandatory disclosure fit into all of this?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62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0C94-C9CC-70C2-DA97-903135E3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#1: What are the “right” metrics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F267-90E1-EA9B-25A3-81ABE6697B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417638"/>
            <a:ext cx="10907184" cy="527410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When it comes to traditional, ‘shareholder-centric’ investing: we have a single metric ($$)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When it comes to sustainable/ESG investing: we have a dimensionality problem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66EE-7889-831D-BEE2-B2180913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80" y="4054691"/>
            <a:ext cx="88106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9679-A30A-C059-66C7-C52841A6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metrics: the “E”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F570F-4C55-9E4D-E155-9DA468C18A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When it comes to E: we seem to be converging on a world where the primary metric is </a:t>
            </a:r>
            <a:r>
              <a:rPr lang="en-GB" dirty="0">
                <a:solidFill>
                  <a:srgbClr val="0070C0"/>
                </a:solidFill>
              </a:rPr>
              <a:t>CO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r>
              <a:rPr lang="en-GB" dirty="0">
                <a:solidFill>
                  <a:srgbClr val="0070C0"/>
                </a:solidFill>
              </a:rPr>
              <a:t> emissions</a:t>
            </a:r>
            <a:r>
              <a:rPr lang="en-GB" dirty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Paris agreement highlights first-order importance of emissions for mitigating climate change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Many investors now market “Paris-aligned” portfolios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Several existing and proposed disclosure mandates worldwide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However: even with this convergence, we have a lot of measurement issues… more on this later! </a:t>
            </a:r>
          </a:p>
        </p:txBody>
      </p:sp>
    </p:spTree>
    <p:extLst>
      <p:ext uri="{BB962C8B-B14F-4D97-AF65-F5344CB8AC3E}">
        <p14:creationId xmlns:p14="http://schemas.microsoft.com/office/powerpoint/2010/main" val="310750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9A4B-5D93-AE7E-3515-9911187D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metrics: the “S”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065E-FA4F-0F71-AFE0-F2857732B6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When it comes to S, we have a problem: “S” encompasses a number of different stakeholders, e.g.,: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Customers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Employees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do we measure how firms treat these stakeholders? Two methods: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Somewhat </a:t>
            </a:r>
            <a:r>
              <a:rPr lang="en-GB" dirty="0">
                <a:solidFill>
                  <a:srgbClr val="0070C0"/>
                </a:solidFill>
              </a:rPr>
              <a:t>narrow, but easier to measure</a:t>
            </a:r>
            <a:r>
              <a:rPr lang="en-GB" dirty="0"/>
              <a:t>, proxies for stakeholder-centric </a:t>
            </a:r>
            <a:r>
              <a:rPr lang="en-GB" dirty="0" err="1"/>
              <a:t>behavior</a:t>
            </a:r>
            <a:r>
              <a:rPr lang="en-GB" dirty="0"/>
              <a:t> (e.g., product safety violations; gender/racial pay gaps)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Broad, but harder to measure</a:t>
            </a:r>
            <a:r>
              <a:rPr lang="en-GB" dirty="0"/>
              <a:t>, proxies for things like ‘corporate culture’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420287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A4-33D9-14BC-B65A-38322AA1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49E1-B334-D0F5-4993-BE6EB13884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common approach, more similar to the second method from the prior slide: ESG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ESG scores are put out by various third parties, attempting to rank/rate companies on their ESG performance.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Analogous to credit ratings that attempt to rate companies’ creditworthiness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Heavily used by investors to screen companies on social responsibility grounds </a:t>
            </a:r>
          </a:p>
        </p:txBody>
      </p:sp>
    </p:spTree>
    <p:extLst>
      <p:ext uri="{BB962C8B-B14F-4D97-AF65-F5344CB8AC3E}">
        <p14:creationId xmlns:p14="http://schemas.microsoft.com/office/powerpoint/2010/main" val="109994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F3A8-0F5C-B57B-FAE4-627B58B4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scores: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CEBF-7185-73A3-6AF6-D34CC485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good side of ESG scores: they represent a starting point for those interested in understanding companies’ social responsibility or sustainability.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But does this do more good than harm?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We’re placing an enormous amount of faith into rating agencies, whose models are a black box and whose ratings don’t correlate well.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dirty="0"/>
              <a:t>Berg, </a:t>
            </a:r>
            <a:r>
              <a:rPr lang="en-GB" dirty="0" err="1"/>
              <a:t>Koelbel</a:t>
            </a:r>
            <a:r>
              <a:rPr lang="en-GB" dirty="0"/>
              <a:t>, and </a:t>
            </a:r>
            <a:r>
              <a:rPr lang="en-GB" dirty="0" err="1"/>
              <a:t>Rigobon</a:t>
            </a:r>
            <a:r>
              <a:rPr lang="en-GB" dirty="0"/>
              <a:t> (2022): the average pairwise correlation between different agencies’ ESG scores is only </a:t>
            </a:r>
            <a:r>
              <a:rPr lang="en-GB" dirty="0">
                <a:solidFill>
                  <a:srgbClr val="FF0000"/>
                </a:solidFill>
              </a:rPr>
              <a:t>0.66</a:t>
            </a:r>
            <a:r>
              <a:rPr lang="en-GB" dirty="0"/>
              <a:t> (this is about 0.97 for credit ratings)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ESG scores seem to fixate on the </a:t>
            </a:r>
            <a:r>
              <a:rPr lang="en-GB" u="sng" dirty="0"/>
              <a:t>quantity</a:t>
            </a:r>
            <a:r>
              <a:rPr lang="en-GB" dirty="0"/>
              <a:t> of disclosure, but not 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39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D373-7AD8-0B99-3678-7DEBF7E7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score example: Boohoo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B9A1-FB1E-DB5A-A084-CC5D06A7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89" y="1417638"/>
            <a:ext cx="5716743" cy="45230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Boohoo: UK fast fashion retailer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 2020, came to light that Boohoo’s supply chain involved modern slavery in factories in Leicester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And yet…Boohoo was included in most UK ESG funds, and given a high ESG score </a:t>
            </a:r>
            <a:r>
              <a:rPr lang="en-GB" i="1" dirty="0">
                <a:solidFill>
                  <a:srgbClr val="0070C0"/>
                </a:solidFill>
              </a:rPr>
              <a:t>because it had a lot of domestic production (and played this up)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Nobody bothered to actually check what was happening in those factories!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FC398-55BA-7F79-22AA-FF0FDD1FC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96" y="4516067"/>
            <a:ext cx="4721539" cy="1265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BE794-95D5-19DA-2D26-02BF22E98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24" y="1399382"/>
            <a:ext cx="3729275" cy="31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79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21536</TotalTime>
  <Words>1536</Words>
  <Application>Microsoft Office PowerPoint</Application>
  <PresentationFormat>Widescreen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Sustainability Metrics and ESG Investment </vt:lpstr>
      <vt:lpstr>Overview</vt:lpstr>
      <vt:lpstr>Roadmap</vt:lpstr>
      <vt:lpstr>Issue #1: What are the “right” metrics to use?</vt:lpstr>
      <vt:lpstr>ESG metrics: the “E”</vt:lpstr>
      <vt:lpstr>ESG metrics: the “S”</vt:lpstr>
      <vt:lpstr>ESG scores</vt:lpstr>
      <vt:lpstr>ESG scores: pros and cons</vt:lpstr>
      <vt:lpstr>ESG score example: Boohoo</vt:lpstr>
      <vt:lpstr>Issue #2: Do ESG investment products’ methods make sense?</vt:lpstr>
      <vt:lpstr>Why focus on ESG investment products specifically?</vt:lpstr>
      <vt:lpstr>ESG investment products</vt:lpstr>
      <vt:lpstr>Can we figure out what metrics ‘sustainable’ funds use if we read the prospectus? </vt:lpstr>
      <vt:lpstr>ESG investments and sustainability metrics</vt:lpstr>
      <vt:lpstr>Issue #3: Data quality</vt:lpstr>
      <vt:lpstr>Example: measurement issues in emissions data</vt:lpstr>
      <vt:lpstr>Implications of using estimated emissions</vt:lpstr>
      <vt:lpstr>Issue #4: Does mandatory disclosure get us the data we need?</vt:lpstr>
      <vt:lpstr>Mandatory disclosure…but what about verification?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of Nondisclosure – a Good News Signal? (Kyungran Lee)</dc:title>
  <dc:creator>Raghunan</dc:creator>
  <cp:lastModifiedBy>Raghunandan,A</cp:lastModifiedBy>
  <cp:revision>844</cp:revision>
  <dcterms:created xsi:type="dcterms:W3CDTF">2018-08-05T08:36:51Z</dcterms:created>
  <dcterms:modified xsi:type="dcterms:W3CDTF">2022-11-15T10:36:44Z</dcterms:modified>
</cp:coreProperties>
</file>