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38"/>
  </p:notesMasterIdLst>
  <p:handoutMasterIdLst>
    <p:handoutMasterId r:id="rId39"/>
  </p:handoutMasterIdLst>
  <p:sldIdLst>
    <p:sldId id="2145705613" r:id="rId5"/>
    <p:sldId id="396" r:id="rId6"/>
    <p:sldId id="2145705694" r:id="rId7"/>
    <p:sldId id="2145705698" r:id="rId8"/>
    <p:sldId id="2145705700" r:id="rId9"/>
    <p:sldId id="2145705701" r:id="rId10"/>
    <p:sldId id="2145705703" r:id="rId11"/>
    <p:sldId id="2145705707" r:id="rId12"/>
    <p:sldId id="2145705708" r:id="rId13"/>
    <p:sldId id="2145705709" r:id="rId14"/>
    <p:sldId id="392" r:id="rId15"/>
    <p:sldId id="2145705642" r:id="rId16"/>
    <p:sldId id="397" r:id="rId17"/>
    <p:sldId id="2145705692" r:id="rId18"/>
    <p:sldId id="2145705693" r:id="rId19"/>
    <p:sldId id="2145705695" r:id="rId20"/>
    <p:sldId id="2145705697" r:id="rId21"/>
    <p:sldId id="2145705714" r:id="rId22"/>
    <p:sldId id="2145705715" r:id="rId23"/>
    <p:sldId id="2145705713" r:id="rId24"/>
    <p:sldId id="2145705644" r:id="rId25"/>
    <p:sldId id="2145705612" r:id="rId26"/>
    <p:sldId id="2145705598" r:id="rId27"/>
    <p:sldId id="2145705657" r:id="rId28"/>
    <p:sldId id="475" r:id="rId29"/>
    <p:sldId id="2145705577" r:id="rId30"/>
    <p:sldId id="2145705578" r:id="rId31"/>
    <p:sldId id="395" r:id="rId32"/>
    <p:sldId id="2145705580" r:id="rId33"/>
    <p:sldId id="2145705648" r:id="rId34"/>
    <p:sldId id="2145705659" r:id="rId35"/>
    <p:sldId id="484" r:id="rId36"/>
    <p:sldId id="420" r:id="rId3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userDrawn="1">
          <p15:clr>
            <a:srgbClr val="A4A3A4"/>
          </p15:clr>
        </p15:guide>
        <p15:guide id="2" pos="3840" userDrawn="1">
          <p15:clr>
            <a:srgbClr val="A4A3A4"/>
          </p15:clr>
        </p15:guide>
        <p15:guide id="3" orient="horz" pos="232" userDrawn="1">
          <p15:clr>
            <a:srgbClr val="A4A3A4"/>
          </p15:clr>
        </p15:guide>
        <p15:guide id="5" pos="7446" userDrawn="1">
          <p15:clr>
            <a:srgbClr val="A4A3A4"/>
          </p15:clr>
        </p15:guide>
        <p15:guide id="6" orient="horz" pos="4088" userDrawn="1">
          <p15:clr>
            <a:srgbClr val="A4A3A4"/>
          </p15:clr>
        </p15:guide>
        <p15:guide id="7" orient="horz" pos="482" userDrawn="1">
          <p15:clr>
            <a:srgbClr val="A4A3A4"/>
          </p15:clr>
        </p15:guide>
        <p15:guide id="9" pos="642" userDrawn="1">
          <p15:clr>
            <a:srgbClr val="A4A3A4"/>
          </p15:clr>
        </p15:guide>
        <p15:guide id="10" pos="4248" userDrawn="1">
          <p15:clr>
            <a:srgbClr val="A4A3A4"/>
          </p15:clr>
        </p15:guide>
        <p15:guide id="11" pos="2230" userDrawn="1">
          <p15:clr>
            <a:srgbClr val="A4A3A4"/>
          </p15:clr>
        </p15:guide>
        <p15:guide id="12" pos="5428" userDrawn="1">
          <p15:clr>
            <a:srgbClr val="A4A3A4"/>
          </p15:clr>
        </p15:guide>
        <p15:guide id="13" pos="10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2091A-9823-CAA1-A147-A9BC14C952A8}" name="Laura Nelson" initials="LN" userId="Laura Nelson" providerId="None"/>
  <p188:author id="{3DC24520-6F17-AB3E-64E2-A854E9173EC0}" name="Amanda Medress Martin" initials="AMM" userId="S::amanda.martin@thevrf.org::8568d54f-179f-49a2-a0d1-098ed7395e9d" providerId="AD"/>
  <p188:author id="{DA86F14E-F389-C5C5-D0BB-5FB314626D73}" name="Reitan, Kirstina" initials="RK" userId="S::kreitan@ifrs.org::59445230-7c84-47cf-b755-304140eff602" providerId="AD"/>
  <p188:author id="{074EFD4F-B782-C525-FBB4-DB69BE1C1978}" name="McBrien, Mardi" initials="MM" userId="S::mmcbrien@ifrs.org::99c6ae2a-1896-403d-8186-5a5c98b89a9a" providerId="AD"/>
  <p188:author id="{C1850567-08E0-5207-B0AD-D7D1C8C4D2B5}" name="Lloyd, Sue" initials="LS" userId="S::slloyd@ifrs.org::711c6b75-815c-4091-8c4a-9f535cd5b684" providerId="AD"/>
  <p188:author id="{CAC9F2C0-58EB-8A03-1033-75BD1645F4C9}" name="Chinyenze, Enock" initials="CE" userId="S::echinyenze@ifrs.org::55412952-15e8-4b46-a7bf-1b9d3cd02030" providerId="AD"/>
  <p188:author id="{7B815ACA-068F-3625-2C10-6A4000695193}" name="Matt Weaver" initials="MW" userId="S::matt.weaver@dentsu.com::20c46a55-517e-4949-8d5f-7cb7dd1f97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9D2"/>
    <a:srgbClr val="5F6062"/>
    <a:srgbClr val="5D5B5C"/>
    <a:srgbClr val="013475"/>
    <a:srgbClr val="B31E3B"/>
    <a:srgbClr val="DFDFDF"/>
    <a:srgbClr val="E7E7E7"/>
    <a:srgbClr val="B3083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84" y="48"/>
      </p:cViewPr>
      <p:guideLst>
        <p:guide orient="horz" pos="3589"/>
        <p:guide pos="3840"/>
        <p:guide orient="horz" pos="232"/>
        <p:guide pos="7446"/>
        <p:guide orient="horz" pos="4088"/>
        <p:guide orient="horz" pos="482"/>
        <p:guide pos="642"/>
        <p:guide pos="4248"/>
        <p:guide pos="2230"/>
        <p:guide pos="5428"/>
        <p:guide pos="102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DBF6AA-A652-4A71-83F8-4ACE53F11DD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C3895E3-1392-4AFE-9A81-A6AD57AAD8EA}">
      <dgm:prSet custT="1"/>
      <dgm:spPr/>
      <dgm:t>
        <a:bodyPr/>
        <a:lstStyle/>
        <a:p>
          <a:r>
            <a:rPr lang="en-GB" sz="2000">
              <a:latin typeface="Arial"/>
              <a:cs typeface="Arial"/>
            </a:rPr>
            <a:t>Develop standards for global baseline of sustainability disclosures, and a digital taxonomy to enable electronic tagging of information</a:t>
          </a:r>
          <a:endParaRPr lang="en-US" sz="2000">
            <a:latin typeface="Arial"/>
            <a:cs typeface="Arial"/>
          </a:endParaRPr>
        </a:p>
      </dgm:t>
    </dgm:pt>
    <dgm:pt modelId="{4AA18B25-F11E-4B2C-8DE3-442AC42AB892}" type="parTrans" cxnId="{D09C76DF-4DDC-4681-B74D-B6274BB47A6A}">
      <dgm:prSet/>
      <dgm:spPr/>
      <dgm:t>
        <a:bodyPr/>
        <a:lstStyle/>
        <a:p>
          <a:endParaRPr lang="en-US" sz="2000"/>
        </a:p>
      </dgm:t>
    </dgm:pt>
    <dgm:pt modelId="{3381AD45-E5D6-4FD9-8795-ABDA07C66877}" type="sibTrans" cxnId="{D09C76DF-4DDC-4681-B74D-B6274BB47A6A}">
      <dgm:prSet/>
      <dgm:spPr/>
      <dgm:t>
        <a:bodyPr/>
        <a:lstStyle/>
        <a:p>
          <a:endParaRPr lang="en-US" sz="2000"/>
        </a:p>
      </dgm:t>
    </dgm:pt>
    <dgm:pt modelId="{9B17CE7E-DA7D-4273-9D77-D4E81B81F282}">
      <dgm:prSet custT="1"/>
      <dgm:spPr/>
      <dgm:t>
        <a:bodyPr/>
        <a:lstStyle/>
        <a:p>
          <a:r>
            <a:rPr lang="en-GB" sz="2000">
              <a:latin typeface="Arial"/>
              <a:cs typeface="Arial"/>
            </a:rPr>
            <a:t>Meet information needs of investors</a:t>
          </a:r>
          <a:endParaRPr lang="en-US" sz="2000">
            <a:latin typeface="Arial"/>
            <a:cs typeface="Arial"/>
          </a:endParaRPr>
        </a:p>
      </dgm:t>
    </dgm:pt>
    <dgm:pt modelId="{D55F56A1-1CEC-40C8-AB0B-812398F6DA9A}" type="parTrans" cxnId="{925A1120-CD6C-43EB-A5A1-C7FE3B7C8ED6}">
      <dgm:prSet/>
      <dgm:spPr/>
      <dgm:t>
        <a:bodyPr/>
        <a:lstStyle/>
        <a:p>
          <a:endParaRPr lang="en-US" sz="2000"/>
        </a:p>
      </dgm:t>
    </dgm:pt>
    <dgm:pt modelId="{63A7FC5A-04C6-4814-9B13-3467809A17C9}" type="sibTrans" cxnId="{925A1120-CD6C-43EB-A5A1-C7FE3B7C8ED6}">
      <dgm:prSet/>
      <dgm:spPr/>
      <dgm:t>
        <a:bodyPr/>
        <a:lstStyle/>
        <a:p>
          <a:endParaRPr lang="en-US" sz="2000"/>
        </a:p>
      </dgm:t>
    </dgm:pt>
    <dgm:pt modelId="{0CDF3DC4-D62B-4BC6-BCCF-23C33FF2118D}">
      <dgm:prSet custT="1"/>
      <dgm:spPr>
        <a:noFill/>
      </dgm:spPr>
      <dgm:t>
        <a:bodyPr/>
        <a:lstStyle/>
        <a:p>
          <a:r>
            <a:rPr lang="en-GB" sz="2000">
              <a:latin typeface="Arial"/>
              <a:cs typeface="Arial"/>
            </a:rPr>
            <a:t>Enable companies to provide comprehensive sustainability information to global capital markets</a:t>
          </a:r>
          <a:endParaRPr lang="en-US" sz="2000">
            <a:latin typeface="Arial"/>
            <a:cs typeface="Arial"/>
          </a:endParaRPr>
        </a:p>
      </dgm:t>
    </dgm:pt>
    <dgm:pt modelId="{1DAE4D07-4507-475F-8CA9-0C116AC80429}" type="parTrans" cxnId="{B4F44459-E4FF-48D1-8A59-8A6F63502068}">
      <dgm:prSet/>
      <dgm:spPr/>
      <dgm:t>
        <a:bodyPr/>
        <a:lstStyle/>
        <a:p>
          <a:endParaRPr lang="en-US" sz="2000"/>
        </a:p>
      </dgm:t>
    </dgm:pt>
    <dgm:pt modelId="{BF60D5B7-33C5-4836-B71A-72373BF8979A}" type="sibTrans" cxnId="{B4F44459-E4FF-48D1-8A59-8A6F63502068}">
      <dgm:prSet/>
      <dgm:spPr/>
      <dgm:t>
        <a:bodyPr/>
        <a:lstStyle/>
        <a:p>
          <a:endParaRPr lang="en-US" sz="2000"/>
        </a:p>
      </dgm:t>
    </dgm:pt>
    <dgm:pt modelId="{FBCCEEF6-D171-4434-8A73-D01B6E654BA7}">
      <dgm:prSet custT="1"/>
      <dgm:spPr/>
      <dgm:t>
        <a:bodyPr/>
        <a:lstStyle/>
        <a:p>
          <a:r>
            <a:rPr lang="en-GB" sz="2000">
              <a:latin typeface="Arial"/>
              <a:cs typeface="Arial"/>
            </a:rPr>
            <a:t>Facilitate addition of disclosures that are jurisdiction-specific / aimed at broader stakeholder groups</a:t>
          </a:r>
          <a:endParaRPr lang="en-US" sz="2000">
            <a:latin typeface="Arial" panose="020B0604020202020204" pitchFamily="34" charset="0"/>
            <a:cs typeface="Arial" panose="020B0604020202020204" pitchFamily="34" charset="0"/>
          </a:endParaRPr>
        </a:p>
      </dgm:t>
    </dgm:pt>
    <dgm:pt modelId="{CAC6A473-900D-44C4-A52E-450FFEE0A187}" type="parTrans" cxnId="{8F4EDC4B-0C33-44D5-8547-13CC8FF4C00F}">
      <dgm:prSet/>
      <dgm:spPr/>
      <dgm:t>
        <a:bodyPr/>
        <a:lstStyle/>
        <a:p>
          <a:endParaRPr lang="en-US" sz="2000"/>
        </a:p>
      </dgm:t>
    </dgm:pt>
    <dgm:pt modelId="{24EAE85A-F941-4C3A-8FF5-3512E8F68F98}" type="sibTrans" cxnId="{8F4EDC4B-0C33-44D5-8547-13CC8FF4C00F}">
      <dgm:prSet/>
      <dgm:spPr/>
      <dgm:t>
        <a:bodyPr/>
        <a:lstStyle/>
        <a:p>
          <a:endParaRPr lang="en-US" sz="2000"/>
        </a:p>
      </dgm:t>
    </dgm:pt>
    <dgm:pt modelId="{1328BD31-18A9-4F52-AD38-E20B2CC0D8CE}" type="pres">
      <dgm:prSet presAssocID="{30DBF6AA-A652-4A71-83F8-4ACE53F11DD2}" presName="root" presStyleCnt="0">
        <dgm:presLayoutVars>
          <dgm:dir/>
          <dgm:resizeHandles val="exact"/>
        </dgm:presLayoutVars>
      </dgm:prSet>
      <dgm:spPr/>
    </dgm:pt>
    <dgm:pt modelId="{D61544F0-1391-4018-8294-3BFA4A4A3880}" type="pres">
      <dgm:prSet presAssocID="{AC3895E3-1392-4AFE-9A81-A6AD57AAD8EA}" presName="compNode" presStyleCnt="0"/>
      <dgm:spPr/>
    </dgm:pt>
    <dgm:pt modelId="{AC424C8E-153A-4BF3-8A4D-9BBD14A4F343}" type="pres">
      <dgm:prSet presAssocID="{AC3895E3-1392-4AFE-9A81-A6AD57AAD8EA}" presName="bgRect" presStyleLbl="bgShp" presStyleIdx="0" presStyleCnt="4"/>
      <dgm:spPr>
        <a:prstGeom prst="rect">
          <a:avLst/>
        </a:prstGeom>
        <a:noFill/>
      </dgm:spPr>
    </dgm:pt>
    <dgm:pt modelId="{5B169962-89EF-40D5-B811-55DDE7B74CB9}" type="pres">
      <dgm:prSet presAssocID="{AC3895E3-1392-4AFE-9A81-A6AD57AAD8EA}" presName="iconRect" presStyleLbl="node1" presStyleIdx="0" presStyleCnt="4"/>
      <dgm:spPr>
        <a:noFill/>
        <a:ln>
          <a:noFill/>
        </a:ln>
      </dgm:spPr>
      <dgm:extLst>
        <a:ext uri="{E40237B7-FDA0-4F09-8148-C483321AD2D9}">
          <dgm14:cNvPr xmlns:dgm14="http://schemas.microsoft.com/office/drawing/2010/diagram" id="0" name="" descr="Earth Globe Americas"/>
        </a:ext>
      </dgm:extLst>
    </dgm:pt>
    <dgm:pt modelId="{3968CB5F-9E7E-4C49-98F7-779CF73F7C7C}" type="pres">
      <dgm:prSet presAssocID="{AC3895E3-1392-4AFE-9A81-A6AD57AAD8EA}" presName="spaceRect" presStyleCnt="0"/>
      <dgm:spPr/>
    </dgm:pt>
    <dgm:pt modelId="{1CC20879-02D5-4157-BA23-9407017D6580}" type="pres">
      <dgm:prSet presAssocID="{AC3895E3-1392-4AFE-9A81-A6AD57AAD8EA}" presName="parTx" presStyleLbl="revTx" presStyleIdx="0" presStyleCnt="4" custLinFactNeighborX="0" custLinFactNeighborY="3492">
        <dgm:presLayoutVars>
          <dgm:chMax val="0"/>
          <dgm:chPref val="0"/>
        </dgm:presLayoutVars>
      </dgm:prSet>
      <dgm:spPr/>
    </dgm:pt>
    <dgm:pt modelId="{37790007-609B-4F11-B0C0-86AB0565A9DF}" type="pres">
      <dgm:prSet presAssocID="{3381AD45-E5D6-4FD9-8795-ABDA07C66877}" presName="sibTrans" presStyleCnt="0"/>
      <dgm:spPr/>
    </dgm:pt>
    <dgm:pt modelId="{EDA13600-33A3-423E-9C35-E51186ED18D5}" type="pres">
      <dgm:prSet presAssocID="{9B17CE7E-DA7D-4273-9D77-D4E81B81F282}" presName="compNode" presStyleCnt="0"/>
      <dgm:spPr/>
    </dgm:pt>
    <dgm:pt modelId="{C66AA7A6-90C4-4BFA-99DE-AA4A73002EC2}" type="pres">
      <dgm:prSet presAssocID="{9B17CE7E-DA7D-4273-9D77-D4E81B81F282}" presName="bgRect" presStyleLbl="bgShp" presStyleIdx="1" presStyleCnt="4"/>
      <dgm:spPr>
        <a:prstGeom prst="rect">
          <a:avLst/>
        </a:prstGeom>
        <a:noFill/>
      </dgm:spPr>
    </dgm:pt>
    <dgm:pt modelId="{89BFFAB6-78CE-4194-8D5A-AF8AF98309F7}" type="pres">
      <dgm:prSet presAssocID="{9B17CE7E-DA7D-4273-9D77-D4E81B81F282}" presName="iconRect" presStyleLbl="node1" presStyleIdx="1" presStyleCnt="4"/>
      <dgm:spPr>
        <a:noFill/>
        <a:ln>
          <a:noFill/>
        </a:ln>
      </dgm:spPr>
      <dgm:extLst>
        <a:ext uri="{E40237B7-FDA0-4F09-8148-C483321AD2D9}">
          <dgm14:cNvPr xmlns:dgm14="http://schemas.microsoft.com/office/drawing/2010/diagram" id="0" name="" descr="Meeting"/>
        </a:ext>
      </dgm:extLst>
    </dgm:pt>
    <dgm:pt modelId="{AA2743B0-BF77-4175-A60D-DA41062A9DE0}" type="pres">
      <dgm:prSet presAssocID="{9B17CE7E-DA7D-4273-9D77-D4E81B81F282}" presName="spaceRect" presStyleCnt="0"/>
      <dgm:spPr/>
    </dgm:pt>
    <dgm:pt modelId="{99C73D70-4C03-441B-B94B-ABF32BA0EB2B}" type="pres">
      <dgm:prSet presAssocID="{9B17CE7E-DA7D-4273-9D77-D4E81B81F282}" presName="parTx" presStyleLbl="revTx" presStyleIdx="1" presStyleCnt="4" custLinFactNeighborX="0" custLinFactNeighborY="-14733">
        <dgm:presLayoutVars>
          <dgm:chMax val="0"/>
          <dgm:chPref val="0"/>
        </dgm:presLayoutVars>
      </dgm:prSet>
      <dgm:spPr/>
    </dgm:pt>
    <dgm:pt modelId="{3140727B-04DB-4135-BC1F-7CEA81D46163}" type="pres">
      <dgm:prSet presAssocID="{63A7FC5A-04C6-4814-9B13-3467809A17C9}" presName="sibTrans" presStyleCnt="0"/>
      <dgm:spPr/>
    </dgm:pt>
    <dgm:pt modelId="{F178C617-AB49-4CE4-9036-77929A3A11F9}" type="pres">
      <dgm:prSet presAssocID="{0CDF3DC4-D62B-4BC6-BCCF-23C33FF2118D}" presName="compNode" presStyleCnt="0"/>
      <dgm:spPr/>
    </dgm:pt>
    <dgm:pt modelId="{13BA0862-35C3-4BBE-B7BE-51AB90707AE1}" type="pres">
      <dgm:prSet presAssocID="{0CDF3DC4-D62B-4BC6-BCCF-23C33FF2118D}" presName="bgRect" presStyleLbl="bgShp" presStyleIdx="2" presStyleCnt="4"/>
      <dgm:spPr>
        <a:prstGeom prst="rect">
          <a:avLst/>
        </a:prstGeom>
        <a:noFill/>
      </dgm:spPr>
    </dgm:pt>
    <dgm:pt modelId="{28234FB2-3E7C-4027-B4E3-DFDA30A8C020}" type="pres">
      <dgm:prSet presAssocID="{0CDF3DC4-D62B-4BC6-BCCF-23C33FF2118D}" presName="iconRect" presStyleLbl="node1" presStyleIdx="2" presStyleCnt="4"/>
      <dgm:spPr>
        <a:noFill/>
        <a:ln>
          <a:noFill/>
        </a:ln>
      </dgm:spPr>
      <dgm:extLst>
        <a:ext uri="{E40237B7-FDA0-4F09-8148-C483321AD2D9}">
          <dgm14:cNvPr xmlns:dgm14="http://schemas.microsoft.com/office/drawing/2010/diagram" id="0" name="" descr="City with solid fill"/>
        </a:ext>
      </dgm:extLst>
    </dgm:pt>
    <dgm:pt modelId="{FD974FDA-10CF-4B5B-BC57-277EFF23A24E}" type="pres">
      <dgm:prSet presAssocID="{0CDF3DC4-D62B-4BC6-BCCF-23C33FF2118D}" presName="spaceRect" presStyleCnt="0"/>
      <dgm:spPr/>
    </dgm:pt>
    <dgm:pt modelId="{7E0D4005-C7E4-49AB-BE0E-30002F1797C4}" type="pres">
      <dgm:prSet presAssocID="{0CDF3DC4-D62B-4BC6-BCCF-23C33FF2118D}" presName="parTx" presStyleLbl="revTx" presStyleIdx="2" presStyleCnt="4" custLinFactNeighborX="0" custLinFactNeighborY="-32958">
        <dgm:presLayoutVars>
          <dgm:chMax val="0"/>
          <dgm:chPref val="0"/>
        </dgm:presLayoutVars>
      </dgm:prSet>
      <dgm:spPr/>
    </dgm:pt>
    <dgm:pt modelId="{38D337A3-E6AD-4D14-8137-9CF4DDBAF23C}" type="pres">
      <dgm:prSet presAssocID="{BF60D5B7-33C5-4836-B71A-72373BF8979A}" presName="sibTrans" presStyleCnt="0"/>
      <dgm:spPr/>
    </dgm:pt>
    <dgm:pt modelId="{EA448D71-01DE-45FA-B383-93B5873CD1A4}" type="pres">
      <dgm:prSet presAssocID="{FBCCEEF6-D171-4434-8A73-D01B6E654BA7}" presName="compNode" presStyleCnt="0"/>
      <dgm:spPr/>
    </dgm:pt>
    <dgm:pt modelId="{10A0E852-C5D4-4DC0-969C-37B41D98F618}" type="pres">
      <dgm:prSet presAssocID="{FBCCEEF6-D171-4434-8A73-D01B6E654BA7}" presName="bgRect" presStyleLbl="bgShp" presStyleIdx="3" presStyleCnt="4" custLinFactNeighborX="-327" custLinFactNeighborY="197"/>
      <dgm:spPr>
        <a:prstGeom prst="rect">
          <a:avLst/>
        </a:prstGeom>
        <a:noFill/>
      </dgm:spPr>
    </dgm:pt>
    <dgm:pt modelId="{627BEF7D-C28C-48E1-AEE7-0923BAEA1F0A}" type="pres">
      <dgm:prSet presAssocID="{FBCCEEF6-D171-4434-8A73-D01B6E654BA7}" presName="iconRect" presStyleLbl="node1" presStyleIdx="3" presStyleCnt="4"/>
      <dgm:spPr>
        <a:noFill/>
        <a:ln>
          <a:noFill/>
        </a:ln>
      </dgm:spPr>
      <dgm:extLst>
        <a:ext uri="{E40237B7-FDA0-4F09-8148-C483321AD2D9}">
          <dgm14:cNvPr xmlns:dgm14="http://schemas.microsoft.com/office/drawing/2010/diagram" id="0" name="" descr="Puzzle pieces with solid fill"/>
        </a:ext>
      </dgm:extLst>
    </dgm:pt>
    <dgm:pt modelId="{47D16447-6FA4-42AC-B6E1-631F410A98B7}" type="pres">
      <dgm:prSet presAssocID="{FBCCEEF6-D171-4434-8A73-D01B6E654BA7}" presName="spaceRect" presStyleCnt="0"/>
      <dgm:spPr/>
    </dgm:pt>
    <dgm:pt modelId="{E94E214E-F405-4AF5-B0D7-8E28BD7065C9}" type="pres">
      <dgm:prSet presAssocID="{FBCCEEF6-D171-4434-8A73-D01B6E654BA7}" presName="parTx" presStyleLbl="revTx" presStyleIdx="3" presStyleCnt="4" custLinFactNeighborX="0" custLinFactNeighborY="-51183">
        <dgm:presLayoutVars>
          <dgm:chMax val="0"/>
          <dgm:chPref val="0"/>
        </dgm:presLayoutVars>
      </dgm:prSet>
      <dgm:spPr>
        <a:prstGeom prst="rect">
          <a:avLst/>
        </a:prstGeom>
      </dgm:spPr>
    </dgm:pt>
  </dgm:ptLst>
  <dgm:cxnLst>
    <dgm:cxn modelId="{22605915-7EED-4263-9112-00CBD5E54C1E}" type="presOf" srcId="{9B17CE7E-DA7D-4273-9D77-D4E81B81F282}" destId="{99C73D70-4C03-441B-B94B-ABF32BA0EB2B}" srcOrd="0" destOrd="0" presId="urn:microsoft.com/office/officeart/2018/2/layout/IconVerticalSolidList"/>
    <dgm:cxn modelId="{925A1120-CD6C-43EB-A5A1-C7FE3B7C8ED6}" srcId="{30DBF6AA-A652-4A71-83F8-4ACE53F11DD2}" destId="{9B17CE7E-DA7D-4273-9D77-D4E81B81F282}" srcOrd="1" destOrd="0" parTransId="{D55F56A1-1CEC-40C8-AB0B-812398F6DA9A}" sibTransId="{63A7FC5A-04C6-4814-9B13-3467809A17C9}"/>
    <dgm:cxn modelId="{83E8383D-B116-4DCD-9193-794CFC2B0E08}" type="presOf" srcId="{AC3895E3-1392-4AFE-9A81-A6AD57AAD8EA}" destId="{1CC20879-02D5-4157-BA23-9407017D6580}" srcOrd="0" destOrd="0" presId="urn:microsoft.com/office/officeart/2018/2/layout/IconVerticalSolidList"/>
    <dgm:cxn modelId="{8F4EDC4B-0C33-44D5-8547-13CC8FF4C00F}" srcId="{30DBF6AA-A652-4A71-83F8-4ACE53F11DD2}" destId="{FBCCEEF6-D171-4434-8A73-D01B6E654BA7}" srcOrd="3" destOrd="0" parTransId="{CAC6A473-900D-44C4-A52E-450FFEE0A187}" sibTransId="{24EAE85A-F941-4C3A-8FF5-3512E8F68F98}"/>
    <dgm:cxn modelId="{F885C552-7D36-46FB-892F-723D2CDCB546}" type="presOf" srcId="{FBCCEEF6-D171-4434-8A73-D01B6E654BA7}" destId="{E94E214E-F405-4AF5-B0D7-8E28BD7065C9}" srcOrd="0" destOrd="0" presId="urn:microsoft.com/office/officeart/2018/2/layout/IconVerticalSolidList"/>
    <dgm:cxn modelId="{B4F44459-E4FF-48D1-8A59-8A6F63502068}" srcId="{30DBF6AA-A652-4A71-83F8-4ACE53F11DD2}" destId="{0CDF3DC4-D62B-4BC6-BCCF-23C33FF2118D}" srcOrd="2" destOrd="0" parTransId="{1DAE4D07-4507-475F-8CA9-0C116AC80429}" sibTransId="{BF60D5B7-33C5-4836-B71A-72373BF8979A}"/>
    <dgm:cxn modelId="{6B5F0DB8-785B-44E5-8637-CAA315A17ECF}" type="presOf" srcId="{0CDF3DC4-D62B-4BC6-BCCF-23C33FF2118D}" destId="{7E0D4005-C7E4-49AB-BE0E-30002F1797C4}" srcOrd="0" destOrd="0" presId="urn:microsoft.com/office/officeart/2018/2/layout/IconVerticalSolidList"/>
    <dgm:cxn modelId="{D09C76DF-4DDC-4681-B74D-B6274BB47A6A}" srcId="{30DBF6AA-A652-4A71-83F8-4ACE53F11DD2}" destId="{AC3895E3-1392-4AFE-9A81-A6AD57AAD8EA}" srcOrd="0" destOrd="0" parTransId="{4AA18B25-F11E-4B2C-8DE3-442AC42AB892}" sibTransId="{3381AD45-E5D6-4FD9-8795-ABDA07C66877}"/>
    <dgm:cxn modelId="{C9E65BF8-9DAA-4626-8838-4D7B4D82C188}" type="presOf" srcId="{30DBF6AA-A652-4A71-83F8-4ACE53F11DD2}" destId="{1328BD31-18A9-4F52-AD38-E20B2CC0D8CE}" srcOrd="0" destOrd="0" presId="urn:microsoft.com/office/officeart/2018/2/layout/IconVerticalSolidList"/>
    <dgm:cxn modelId="{43CC0670-AD19-49AA-9F41-6C1008AAE52A}" type="presParOf" srcId="{1328BD31-18A9-4F52-AD38-E20B2CC0D8CE}" destId="{D61544F0-1391-4018-8294-3BFA4A4A3880}" srcOrd="0" destOrd="0" presId="urn:microsoft.com/office/officeart/2018/2/layout/IconVerticalSolidList"/>
    <dgm:cxn modelId="{1A74A836-9D74-4523-85C3-589139E7FD34}" type="presParOf" srcId="{D61544F0-1391-4018-8294-3BFA4A4A3880}" destId="{AC424C8E-153A-4BF3-8A4D-9BBD14A4F343}" srcOrd="0" destOrd="0" presId="urn:microsoft.com/office/officeart/2018/2/layout/IconVerticalSolidList"/>
    <dgm:cxn modelId="{5F0B7B71-505F-4596-95E8-5ABF46CC54C3}" type="presParOf" srcId="{D61544F0-1391-4018-8294-3BFA4A4A3880}" destId="{5B169962-89EF-40D5-B811-55DDE7B74CB9}" srcOrd="1" destOrd="0" presId="urn:microsoft.com/office/officeart/2018/2/layout/IconVerticalSolidList"/>
    <dgm:cxn modelId="{A7BA4CCB-8A32-4D36-A5D1-76C402C19199}" type="presParOf" srcId="{D61544F0-1391-4018-8294-3BFA4A4A3880}" destId="{3968CB5F-9E7E-4C49-98F7-779CF73F7C7C}" srcOrd="2" destOrd="0" presId="urn:microsoft.com/office/officeart/2018/2/layout/IconVerticalSolidList"/>
    <dgm:cxn modelId="{7E21D21D-A5AE-4991-88A6-D12483F39D78}" type="presParOf" srcId="{D61544F0-1391-4018-8294-3BFA4A4A3880}" destId="{1CC20879-02D5-4157-BA23-9407017D6580}" srcOrd="3" destOrd="0" presId="urn:microsoft.com/office/officeart/2018/2/layout/IconVerticalSolidList"/>
    <dgm:cxn modelId="{A1688B99-236A-47CD-9BF0-03DFF2ADD7D1}" type="presParOf" srcId="{1328BD31-18A9-4F52-AD38-E20B2CC0D8CE}" destId="{37790007-609B-4F11-B0C0-86AB0565A9DF}" srcOrd="1" destOrd="0" presId="urn:microsoft.com/office/officeart/2018/2/layout/IconVerticalSolidList"/>
    <dgm:cxn modelId="{B6DA156C-95C6-4101-89AA-70B85705801F}" type="presParOf" srcId="{1328BD31-18A9-4F52-AD38-E20B2CC0D8CE}" destId="{EDA13600-33A3-423E-9C35-E51186ED18D5}" srcOrd="2" destOrd="0" presId="urn:microsoft.com/office/officeart/2018/2/layout/IconVerticalSolidList"/>
    <dgm:cxn modelId="{63821B28-A197-4356-89D3-684AEBBB312D}" type="presParOf" srcId="{EDA13600-33A3-423E-9C35-E51186ED18D5}" destId="{C66AA7A6-90C4-4BFA-99DE-AA4A73002EC2}" srcOrd="0" destOrd="0" presId="urn:microsoft.com/office/officeart/2018/2/layout/IconVerticalSolidList"/>
    <dgm:cxn modelId="{02589631-AE3B-4208-845D-81CFD3B96962}" type="presParOf" srcId="{EDA13600-33A3-423E-9C35-E51186ED18D5}" destId="{89BFFAB6-78CE-4194-8D5A-AF8AF98309F7}" srcOrd="1" destOrd="0" presId="urn:microsoft.com/office/officeart/2018/2/layout/IconVerticalSolidList"/>
    <dgm:cxn modelId="{93664485-CA49-4111-939F-8737313794DF}" type="presParOf" srcId="{EDA13600-33A3-423E-9C35-E51186ED18D5}" destId="{AA2743B0-BF77-4175-A60D-DA41062A9DE0}" srcOrd="2" destOrd="0" presId="urn:microsoft.com/office/officeart/2018/2/layout/IconVerticalSolidList"/>
    <dgm:cxn modelId="{3030A349-17D2-456D-BC7A-7784492221B4}" type="presParOf" srcId="{EDA13600-33A3-423E-9C35-E51186ED18D5}" destId="{99C73D70-4C03-441B-B94B-ABF32BA0EB2B}" srcOrd="3" destOrd="0" presId="urn:microsoft.com/office/officeart/2018/2/layout/IconVerticalSolidList"/>
    <dgm:cxn modelId="{BB082FBE-47CE-4AAD-8060-A62F5912EEE2}" type="presParOf" srcId="{1328BD31-18A9-4F52-AD38-E20B2CC0D8CE}" destId="{3140727B-04DB-4135-BC1F-7CEA81D46163}" srcOrd="3" destOrd="0" presId="urn:microsoft.com/office/officeart/2018/2/layout/IconVerticalSolidList"/>
    <dgm:cxn modelId="{5E4CFA4F-1225-4403-BE85-A4DD226E1D9B}" type="presParOf" srcId="{1328BD31-18A9-4F52-AD38-E20B2CC0D8CE}" destId="{F178C617-AB49-4CE4-9036-77929A3A11F9}" srcOrd="4" destOrd="0" presId="urn:microsoft.com/office/officeart/2018/2/layout/IconVerticalSolidList"/>
    <dgm:cxn modelId="{E6F39356-B6D2-4CF8-85BF-4A361DD08633}" type="presParOf" srcId="{F178C617-AB49-4CE4-9036-77929A3A11F9}" destId="{13BA0862-35C3-4BBE-B7BE-51AB90707AE1}" srcOrd="0" destOrd="0" presId="urn:microsoft.com/office/officeart/2018/2/layout/IconVerticalSolidList"/>
    <dgm:cxn modelId="{6C417CFA-CDF5-4053-ACD5-38E94F3F7EF7}" type="presParOf" srcId="{F178C617-AB49-4CE4-9036-77929A3A11F9}" destId="{28234FB2-3E7C-4027-B4E3-DFDA30A8C020}" srcOrd="1" destOrd="0" presId="urn:microsoft.com/office/officeart/2018/2/layout/IconVerticalSolidList"/>
    <dgm:cxn modelId="{A4B84947-FB9C-4F11-8F49-F29A8981058B}" type="presParOf" srcId="{F178C617-AB49-4CE4-9036-77929A3A11F9}" destId="{FD974FDA-10CF-4B5B-BC57-277EFF23A24E}" srcOrd="2" destOrd="0" presId="urn:microsoft.com/office/officeart/2018/2/layout/IconVerticalSolidList"/>
    <dgm:cxn modelId="{B0144019-1C3F-4887-8E5F-3168110DC052}" type="presParOf" srcId="{F178C617-AB49-4CE4-9036-77929A3A11F9}" destId="{7E0D4005-C7E4-49AB-BE0E-30002F1797C4}" srcOrd="3" destOrd="0" presId="urn:microsoft.com/office/officeart/2018/2/layout/IconVerticalSolidList"/>
    <dgm:cxn modelId="{917DC7A9-284D-4E9D-9E6D-FA8919D0BAE2}" type="presParOf" srcId="{1328BD31-18A9-4F52-AD38-E20B2CC0D8CE}" destId="{38D337A3-E6AD-4D14-8137-9CF4DDBAF23C}" srcOrd="5" destOrd="0" presId="urn:microsoft.com/office/officeart/2018/2/layout/IconVerticalSolidList"/>
    <dgm:cxn modelId="{85B984D3-5463-424F-AC70-8CEBE9C6B4F8}" type="presParOf" srcId="{1328BD31-18A9-4F52-AD38-E20B2CC0D8CE}" destId="{EA448D71-01DE-45FA-B383-93B5873CD1A4}" srcOrd="6" destOrd="0" presId="urn:microsoft.com/office/officeart/2018/2/layout/IconVerticalSolidList"/>
    <dgm:cxn modelId="{C4B1CA2B-CDB6-4C53-8B8A-FF33ADD487CA}" type="presParOf" srcId="{EA448D71-01DE-45FA-B383-93B5873CD1A4}" destId="{10A0E852-C5D4-4DC0-969C-37B41D98F618}" srcOrd="0" destOrd="0" presId="urn:microsoft.com/office/officeart/2018/2/layout/IconVerticalSolidList"/>
    <dgm:cxn modelId="{FEF13548-A283-4BB3-ABCE-01D73596F97F}" type="presParOf" srcId="{EA448D71-01DE-45FA-B383-93B5873CD1A4}" destId="{627BEF7D-C28C-48E1-AEE7-0923BAEA1F0A}" srcOrd="1" destOrd="0" presId="urn:microsoft.com/office/officeart/2018/2/layout/IconVerticalSolidList"/>
    <dgm:cxn modelId="{DB6D31E4-80D1-4F24-9AA1-A4549CF28D41}" type="presParOf" srcId="{EA448D71-01DE-45FA-B383-93B5873CD1A4}" destId="{47D16447-6FA4-42AC-B6E1-631F410A98B7}" srcOrd="2" destOrd="0" presId="urn:microsoft.com/office/officeart/2018/2/layout/IconVerticalSolidList"/>
    <dgm:cxn modelId="{53C673E3-3F6D-4816-87EB-F598E2B7B252}" type="presParOf" srcId="{EA448D71-01DE-45FA-B383-93B5873CD1A4}" destId="{E94E214E-F405-4AF5-B0D7-8E28BD7065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24C8E-153A-4BF3-8A4D-9BBD14A4F343}">
      <dsp:nvSpPr>
        <dsp:cNvPr id="0" name=""/>
        <dsp:cNvSpPr/>
      </dsp:nvSpPr>
      <dsp:spPr>
        <a:xfrm>
          <a:off x="0" y="1939"/>
          <a:ext cx="10680991" cy="982843"/>
        </a:xfrm>
        <a:prstGeom prst="rect">
          <a:avLst/>
        </a:prstGeom>
        <a:noFill/>
        <a:ln>
          <a:noFill/>
        </a:ln>
        <a:effectLst/>
      </dsp:spPr>
      <dsp:style>
        <a:lnRef idx="0">
          <a:scrgbClr r="0" g="0" b="0"/>
        </a:lnRef>
        <a:fillRef idx="1">
          <a:scrgbClr r="0" g="0" b="0"/>
        </a:fillRef>
        <a:effectRef idx="0">
          <a:scrgbClr r="0" g="0" b="0"/>
        </a:effectRef>
        <a:fontRef idx="minor"/>
      </dsp:style>
    </dsp:sp>
    <dsp:sp modelId="{5B169962-89EF-40D5-B811-55DDE7B74CB9}">
      <dsp:nvSpPr>
        <dsp:cNvPr id="0" name=""/>
        <dsp:cNvSpPr/>
      </dsp:nvSpPr>
      <dsp:spPr>
        <a:xfrm>
          <a:off x="297310" y="223079"/>
          <a:ext cx="540564" cy="54056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C20879-02D5-4157-BA23-9407017D6580}">
      <dsp:nvSpPr>
        <dsp:cNvPr id="0" name=""/>
        <dsp:cNvSpPr/>
      </dsp:nvSpPr>
      <dsp:spPr>
        <a:xfrm>
          <a:off x="1135184" y="36260"/>
          <a:ext cx="9545806" cy="98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18" tIns="104018" rIns="104018" bIns="104018" numCol="1" spcCol="1270" anchor="ctr" anchorCtr="0">
          <a:noAutofit/>
        </a:bodyPr>
        <a:lstStyle/>
        <a:p>
          <a:pPr marL="0" lvl="0" indent="0" algn="l" defTabSz="889000">
            <a:lnSpc>
              <a:spcPct val="90000"/>
            </a:lnSpc>
            <a:spcBef>
              <a:spcPct val="0"/>
            </a:spcBef>
            <a:spcAft>
              <a:spcPct val="35000"/>
            </a:spcAft>
            <a:buNone/>
          </a:pPr>
          <a:r>
            <a:rPr lang="en-GB" sz="2000" kern="1200">
              <a:latin typeface="Arial"/>
              <a:cs typeface="Arial"/>
            </a:rPr>
            <a:t>Develop standards for global baseline of sustainability disclosures, and a digital taxonomy to enable electronic tagging of information</a:t>
          </a:r>
          <a:endParaRPr lang="en-US" sz="2000" kern="1200">
            <a:latin typeface="Arial"/>
            <a:cs typeface="Arial"/>
          </a:endParaRPr>
        </a:p>
      </dsp:txBody>
      <dsp:txXfrm>
        <a:off x="1135184" y="36260"/>
        <a:ext cx="9545806" cy="982843"/>
      </dsp:txXfrm>
    </dsp:sp>
    <dsp:sp modelId="{C66AA7A6-90C4-4BFA-99DE-AA4A73002EC2}">
      <dsp:nvSpPr>
        <dsp:cNvPr id="0" name=""/>
        <dsp:cNvSpPr/>
      </dsp:nvSpPr>
      <dsp:spPr>
        <a:xfrm>
          <a:off x="0" y="1230494"/>
          <a:ext cx="10680991" cy="982843"/>
        </a:xfrm>
        <a:prstGeom prst="rect">
          <a:avLst/>
        </a:prstGeom>
        <a:noFill/>
        <a:ln>
          <a:noFill/>
        </a:ln>
        <a:effectLst/>
      </dsp:spPr>
      <dsp:style>
        <a:lnRef idx="0">
          <a:scrgbClr r="0" g="0" b="0"/>
        </a:lnRef>
        <a:fillRef idx="1">
          <a:scrgbClr r="0" g="0" b="0"/>
        </a:fillRef>
        <a:effectRef idx="0">
          <a:scrgbClr r="0" g="0" b="0"/>
        </a:effectRef>
        <a:fontRef idx="minor"/>
      </dsp:style>
    </dsp:sp>
    <dsp:sp modelId="{89BFFAB6-78CE-4194-8D5A-AF8AF98309F7}">
      <dsp:nvSpPr>
        <dsp:cNvPr id="0" name=""/>
        <dsp:cNvSpPr/>
      </dsp:nvSpPr>
      <dsp:spPr>
        <a:xfrm>
          <a:off x="297310" y="1451633"/>
          <a:ext cx="540564" cy="54056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C73D70-4C03-441B-B94B-ABF32BA0EB2B}">
      <dsp:nvSpPr>
        <dsp:cNvPr id="0" name=""/>
        <dsp:cNvSpPr/>
      </dsp:nvSpPr>
      <dsp:spPr>
        <a:xfrm>
          <a:off x="1135184" y="1085691"/>
          <a:ext cx="9545806" cy="98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18" tIns="104018" rIns="104018" bIns="104018" numCol="1" spcCol="1270" anchor="ctr" anchorCtr="0">
          <a:noAutofit/>
        </a:bodyPr>
        <a:lstStyle/>
        <a:p>
          <a:pPr marL="0" lvl="0" indent="0" algn="l" defTabSz="889000">
            <a:lnSpc>
              <a:spcPct val="90000"/>
            </a:lnSpc>
            <a:spcBef>
              <a:spcPct val="0"/>
            </a:spcBef>
            <a:spcAft>
              <a:spcPct val="35000"/>
            </a:spcAft>
            <a:buNone/>
          </a:pPr>
          <a:r>
            <a:rPr lang="en-GB" sz="2000" kern="1200">
              <a:latin typeface="Arial"/>
              <a:cs typeface="Arial"/>
            </a:rPr>
            <a:t>Meet information needs of investors</a:t>
          </a:r>
          <a:endParaRPr lang="en-US" sz="2000" kern="1200">
            <a:latin typeface="Arial"/>
            <a:cs typeface="Arial"/>
          </a:endParaRPr>
        </a:p>
      </dsp:txBody>
      <dsp:txXfrm>
        <a:off x="1135184" y="1085691"/>
        <a:ext cx="9545806" cy="982843"/>
      </dsp:txXfrm>
    </dsp:sp>
    <dsp:sp modelId="{13BA0862-35C3-4BBE-B7BE-51AB90707AE1}">
      <dsp:nvSpPr>
        <dsp:cNvPr id="0" name=""/>
        <dsp:cNvSpPr/>
      </dsp:nvSpPr>
      <dsp:spPr>
        <a:xfrm>
          <a:off x="0" y="2459048"/>
          <a:ext cx="10680991" cy="982843"/>
        </a:xfrm>
        <a:prstGeom prst="rect">
          <a:avLst/>
        </a:prstGeom>
        <a:noFill/>
        <a:ln>
          <a:noFill/>
        </a:ln>
        <a:effectLst/>
      </dsp:spPr>
      <dsp:style>
        <a:lnRef idx="0">
          <a:scrgbClr r="0" g="0" b="0"/>
        </a:lnRef>
        <a:fillRef idx="1">
          <a:scrgbClr r="0" g="0" b="0"/>
        </a:fillRef>
        <a:effectRef idx="0">
          <a:scrgbClr r="0" g="0" b="0"/>
        </a:effectRef>
        <a:fontRef idx="minor"/>
      </dsp:style>
    </dsp:sp>
    <dsp:sp modelId="{28234FB2-3E7C-4027-B4E3-DFDA30A8C020}">
      <dsp:nvSpPr>
        <dsp:cNvPr id="0" name=""/>
        <dsp:cNvSpPr/>
      </dsp:nvSpPr>
      <dsp:spPr>
        <a:xfrm>
          <a:off x="297310" y="2680188"/>
          <a:ext cx="540564" cy="54056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0D4005-C7E4-49AB-BE0E-30002F1797C4}">
      <dsp:nvSpPr>
        <dsp:cNvPr id="0" name=""/>
        <dsp:cNvSpPr/>
      </dsp:nvSpPr>
      <dsp:spPr>
        <a:xfrm>
          <a:off x="1135184" y="2135123"/>
          <a:ext cx="9545806" cy="98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18" tIns="104018" rIns="104018" bIns="104018" numCol="1" spcCol="1270" anchor="ctr" anchorCtr="0">
          <a:noAutofit/>
        </a:bodyPr>
        <a:lstStyle/>
        <a:p>
          <a:pPr marL="0" lvl="0" indent="0" algn="l" defTabSz="889000">
            <a:lnSpc>
              <a:spcPct val="90000"/>
            </a:lnSpc>
            <a:spcBef>
              <a:spcPct val="0"/>
            </a:spcBef>
            <a:spcAft>
              <a:spcPct val="35000"/>
            </a:spcAft>
            <a:buNone/>
          </a:pPr>
          <a:r>
            <a:rPr lang="en-GB" sz="2000" kern="1200">
              <a:latin typeface="Arial"/>
              <a:cs typeface="Arial"/>
            </a:rPr>
            <a:t>Enable companies to provide comprehensive sustainability information to global capital markets</a:t>
          </a:r>
          <a:endParaRPr lang="en-US" sz="2000" kern="1200">
            <a:latin typeface="Arial"/>
            <a:cs typeface="Arial"/>
          </a:endParaRPr>
        </a:p>
      </dsp:txBody>
      <dsp:txXfrm>
        <a:off x="1135184" y="2135123"/>
        <a:ext cx="9545806" cy="982843"/>
      </dsp:txXfrm>
    </dsp:sp>
    <dsp:sp modelId="{10A0E852-C5D4-4DC0-969C-37B41D98F618}">
      <dsp:nvSpPr>
        <dsp:cNvPr id="0" name=""/>
        <dsp:cNvSpPr/>
      </dsp:nvSpPr>
      <dsp:spPr>
        <a:xfrm>
          <a:off x="0" y="3689540"/>
          <a:ext cx="10680991" cy="982843"/>
        </a:xfrm>
        <a:prstGeom prst="rect">
          <a:avLst/>
        </a:prstGeom>
        <a:noFill/>
        <a:ln>
          <a:noFill/>
        </a:ln>
        <a:effectLst/>
      </dsp:spPr>
      <dsp:style>
        <a:lnRef idx="0">
          <a:scrgbClr r="0" g="0" b="0"/>
        </a:lnRef>
        <a:fillRef idx="1">
          <a:scrgbClr r="0" g="0" b="0"/>
        </a:fillRef>
        <a:effectRef idx="0">
          <a:scrgbClr r="0" g="0" b="0"/>
        </a:effectRef>
        <a:fontRef idx="minor"/>
      </dsp:style>
    </dsp:sp>
    <dsp:sp modelId="{627BEF7D-C28C-48E1-AEE7-0923BAEA1F0A}">
      <dsp:nvSpPr>
        <dsp:cNvPr id="0" name=""/>
        <dsp:cNvSpPr/>
      </dsp:nvSpPr>
      <dsp:spPr>
        <a:xfrm>
          <a:off x="297310" y="3908743"/>
          <a:ext cx="540564" cy="54056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4E214E-F405-4AF5-B0D7-8E28BD7065C9}">
      <dsp:nvSpPr>
        <dsp:cNvPr id="0" name=""/>
        <dsp:cNvSpPr/>
      </dsp:nvSpPr>
      <dsp:spPr>
        <a:xfrm>
          <a:off x="1135184" y="3184554"/>
          <a:ext cx="9545806" cy="98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18" tIns="104018" rIns="104018" bIns="104018" numCol="1" spcCol="1270" anchor="ctr" anchorCtr="0">
          <a:noAutofit/>
        </a:bodyPr>
        <a:lstStyle/>
        <a:p>
          <a:pPr marL="0" lvl="0" indent="0" algn="l" defTabSz="889000">
            <a:lnSpc>
              <a:spcPct val="90000"/>
            </a:lnSpc>
            <a:spcBef>
              <a:spcPct val="0"/>
            </a:spcBef>
            <a:spcAft>
              <a:spcPct val="35000"/>
            </a:spcAft>
            <a:buNone/>
          </a:pPr>
          <a:r>
            <a:rPr lang="en-GB" sz="2000" kern="1200">
              <a:latin typeface="Arial"/>
              <a:cs typeface="Arial"/>
            </a:rPr>
            <a:t>Facilitate addition of disclosures that are jurisdiction-specific / aimed at broader stakeholder groups</a:t>
          </a:r>
          <a:endParaRPr lang="en-US" sz="2000" kern="1200">
            <a:latin typeface="Arial" panose="020B0604020202020204" pitchFamily="34" charset="0"/>
            <a:cs typeface="Arial" panose="020B0604020202020204" pitchFamily="34" charset="0"/>
          </a:endParaRPr>
        </a:p>
      </dsp:txBody>
      <dsp:txXfrm>
        <a:off x="1135184" y="3184554"/>
        <a:ext cx="9545806" cy="9828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BFF61F-71CF-8FF1-AE3F-73AE02312A3E}"/>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6" name="Date Placeholder 5">
            <a:extLst>
              <a:ext uri="{FF2B5EF4-FFF2-40B4-BE49-F238E27FC236}">
                <a16:creationId xmlns:a16="http://schemas.microsoft.com/office/drawing/2014/main" id="{EB4E23AA-3F0F-E12A-3F5E-A5151C3836BF}"/>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D0AE02F-28A2-014A-9349-54E9639D3ACB}" type="datetimeFigureOut">
              <a:rPr lang="en-US" smtClean="0"/>
              <a:t>11/17/2022</a:t>
            </a:fld>
            <a:endParaRPr lang="en-US"/>
          </a:p>
        </p:txBody>
      </p:sp>
      <p:sp>
        <p:nvSpPr>
          <p:cNvPr id="7" name="Slide Number Placeholder 6">
            <a:extLst>
              <a:ext uri="{FF2B5EF4-FFF2-40B4-BE49-F238E27FC236}">
                <a16:creationId xmlns:a16="http://schemas.microsoft.com/office/drawing/2014/main" id="{2357C0DD-D3CB-9DBB-3F22-41288788592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978167-3AD0-844F-8C02-B155740DCB26}" type="slidenum">
              <a:rPr lang="en-US" smtClean="0"/>
              <a:t>‹#›</a:t>
            </a:fld>
            <a:endParaRPr lang="en-US"/>
          </a:p>
        </p:txBody>
      </p:sp>
      <p:sp>
        <p:nvSpPr>
          <p:cNvPr id="8" name="Header Placeholder 7">
            <a:extLst>
              <a:ext uri="{FF2B5EF4-FFF2-40B4-BE49-F238E27FC236}">
                <a16:creationId xmlns:a16="http://schemas.microsoft.com/office/drawing/2014/main" id="{97D1B9DB-32CC-5365-1017-2E3600ED333C}"/>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4580613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4D8FD60-4458-7D4C-BEC6-5BE3D45DE122}" type="datetimeFigureOut">
              <a:rPr lang="en-US" smtClean="0"/>
              <a:t>11/17/2022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E7F18D8-6F7A-A34C-9602-C38B02F3D35C}" type="slidenum">
              <a:rPr lang="en-US" smtClean="0"/>
              <a:t>‹#›</a:t>
            </a:fld>
            <a:endParaRPr lang="en-US"/>
          </a:p>
        </p:txBody>
      </p:sp>
    </p:spTree>
    <p:extLst>
      <p:ext uri="{BB962C8B-B14F-4D97-AF65-F5344CB8AC3E}">
        <p14:creationId xmlns:p14="http://schemas.microsoft.com/office/powerpoint/2010/main" val="337358441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rPr>
              <a:t>The IFRS Foundation was founded on the belief that better information leads to better economic and investment decisions. </a:t>
            </a:r>
          </a:p>
          <a:p>
            <a:pPr marL="285750" indent="-285750">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rPr>
              <a:t>As a public interest </a:t>
            </a:r>
            <a:r>
              <a:rPr lang="en-US" sz="1800" err="1">
                <a:solidFill>
                  <a:srgbClr val="000000"/>
                </a:solidFill>
                <a:effectLst/>
                <a:latin typeface="Arial" panose="020B0604020202020204" pitchFamily="34" charset="0"/>
                <a:ea typeface="Times New Roman" panose="02020603050405020304" pitchFamily="18" charset="0"/>
              </a:rPr>
              <a:t>organisation</a:t>
            </a:r>
            <a:r>
              <a:rPr lang="en-US" sz="1800">
                <a:solidFill>
                  <a:srgbClr val="000000"/>
                </a:solidFill>
                <a:effectLst/>
                <a:latin typeface="Arial" panose="020B0604020202020204" pitchFamily="34" charset="0"/>
                <a:ea typeface="Times New Roman" panose="02020603050405020304" pitchFamily="18" charset="0"/>
              </a:rPr>
              <a:t>, we work to achieve this vision through the development of high quality, global standards that result in corporate information that informs investment decisions. </a:t>
            </a:r>
          </a:p>
          <a:p>
            <a:pPr marL="285750" indent="-285750">
              <a:buFont typeface="Arial" panose="020B0604020202020204" pitchFamily="34" charset="0"/>
              <a:buChar char="•"/>
            </a:pPr>
            <a:r>
              <a:rPr lang="en-GB" sz="1800">
                <a:solidFill>
                  <a:srgbClr val="000000"/>
                </a:solidFill>
                <a:effectLst/>
                <a:latin typeface="Arial" panose="020B0604020202020204" pitchFamily="34" charset="0"/>
                <a:ea typeface="Calibri" panose="020F0502020204030204" pitchFamily="34" charset="0"/>
              </a:rPr>
              <a:t>This work contributes towards efficient and resilient capital markets, thus fulfilling society’s needs. </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4</a:t>
            </a:fld>
            <a:endParaRPr lang="en-US"/>
          </a:p>
        </p:txBody>
      </p:sp>
    </p:spTree>
    <p:extLst>
      <p:ext uri="{BB962C8B-B14F-4D97-AF65-F5344CB8AC3E}">
        <p14:creationId xmlns:p14="http://schemas.microsoft.com/office/powerpoint/2010/main" val="174807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14</a:t>
            </a:fld>
            <a:endParaRPr lang="en-US"/>
          </a:p>
        </p:txBody>
      </p:sp>
    </p:spTree>
    <p:extLst>
      <p:ext uri="{BB962C8B-B14F-4D97-AF65-F5344CB8AC3E}">
        <p14:creationId xmlns:p14="http://schemas.microsoft.com/office/powerpoint/2010/main" val="296523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15</a:t>
            </a:fld>
            <a:endParaRPr lang="en-US"/>
          </a:p>
        </p:txBody>
      </p:sp>
    </p:spTree>
    <p:extLst>
      <p:ext uri="{BB962C8B-B14F-4D97-AF65-F5344CB8AC3E}">
        <p14:creationId xmlns:p14="http://schemas.microsoft.com/office/powerpoint/2010/main" val="70786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How does general-purpose financial reporting relate to broader stakeholder reporting?</a:t>
            </a:r>
          </a:p>
          <a:p>
            <a:pPr marL="0" indent="0">
              <a:buFont typeface="Arial" panose="020B0604020202020204" pitchFamily="34" charset="0"/>
              <a:buNone/>
            </a:pPr>
            <a:endParaRPr lang="en-GB" b="1" dirty="0"/>
          </a:p>
          <a:p>
            <a:pPr marL="171450" indent="-171450">
              <a:buFont typeface="Arial" panose="020B0604020202020204" pitchFamily="34" charset="0"/>
              <a:buChar char="•"/>
            </a:pPr>
            <a:r>
              <a:rPr lang="en-GB" dirty="0"/>
              <a:t>Corporate reports comprise general-purpose financial reports for investors plus any incremental information for broader stakeholders (</a:t>
            </a:r>
            <a:r>
              <a:rPr lang="en-GB" dirty="0" err="1"/>
              <a:t>eg</a:t>
            </a:r>
            <a:r>
              <a:rPr lang="en-GB" dirty="0"/>
              <a:t>, suppliers, customers, employees, governments, </a:t>
            </a:r>
            <a:r>
              <a:rPr lang="en-GB" u="none" dirty="0"/>
              <a:t>regulators</a:t>
            </a:r>
            <a:r>
              <a:rPr lang="en-GB" dirty="0"/>
              <a: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u="none" dirty="0"/>
              <a:t>What is the difference between the interests of investors and the interests of broader stakeholders? Let’s look at some examples.</a:t>
            </a:r>
          </a:p>
          <a:p>
            <a:pPr marL="628650" lvl="1" indent="-171450">
              <a:buFont typeface="Arial" panose="020B0604020202020204" pitchFamily="34" charset="0"/>
              <a:buChar char="•"/>
            </a:pPr>
            <a:r>
              <a:rPr lang="en-GB" u="none" dirty="0">
                <a:latin typeface="Arial"/>
                <a:ea typeface="ＭＳ Ｐゴシック"/>
                <a:cs typeface="Arial"/>
              </a:rPr>
              <a:t>A simple example is </a:t>
            </a:r>
            <a:r>
              <a:rPr lang="en-GB" sz="1800" u="none" dirty="0">
                <a:effectLst/>
                <a:latin typeface="Calibri"/>
                <a:ea typeface="Times New Roman" panose="02020603050405020304" pitchFamily="18" charset="0"/>
                <a:cs typeface="Calibri"/>
              </a:rPr>
              <a:t>information about a localised pollution incident that is likely to </a:t>
            </a:r>
            <a:r>
              <a:rPr lang="en-GB" sz="1800" dirty="0">
                <a:latin typeface="Calibri"/>
                <a:ea typeface="Times New Roman" panose="02020603050405020304" pitchFamily="18" charset="0"/>
                <a:cs typeface="Calibri"/>
              </a:rPr>
              <a:t>MATTER FOR </a:t>
            </a:r>
            <a:r>
              <a:rPr lang="en-GB" sz="1800" u="none" dirty="0">
                <a:effectLst/>
                <a:latin typeface="Calibri"/>
                <a:ea typeface="Times New Roman" panose="02020603050405020304" pitchFamily="18" charset="0"/>
                <a:cs typeface="Calibri"/>
              </a:rPr>
              <a:t> affected members of the public, but might not be material to investors</a:t>
            </a:r>
            <a:r>
              <a:rPr lang="en-GB" sz="1800" dirty="0">
                <a:latin typeface="Calibri"/>
                <a:ea typeface="Times New Roman" panose="02020603050405020304" pitchFamily="18" charset="0"/>
                <a:cs typeface="Calibri"/>
              </a:rPr>
              <a:t> IN THE SENSE WE USE THAT TERM</a:t>
            </a:r>
            <a:r>
              <a:rPr lang="en-GB" sz="1800" u="none" dirty="0">
                <a:effectLst/>
                <a:latin typeface="Calibri"/>
                <a:ea typeface="Times New Roman" panose="02020603050405020304" pitchFamily="18" charset="0"/>
                <a:cs typeface="Calibri"/>
              </a:rPr>
              <a:t> if it relates to a one-off event and is small compared to the company’s financial information taken as a whole</a:t>
            </a:r>
            <a:r>
              <a:rPr lang="en-GB" sz="1800" dirty="0">
                <a:latin typeface="Calibri"/>
                <a:ea typeface="Times New Roman" panose="02020603050405020304" pitchFamily="18" charset="0"/>
                <a:cs typeface="Calibri"/>
              </a:rPr>
              <a:t> IE IT MAY NOT BE REASONABLY CERTAIN TO AFFECT INVESTMENT DECISIONS</a:t>
            </a:r>
            <a:r>
              <a:rPr lang="en-GB" sz="1800" u="none" dirty="0">
                <a:effectLst/>
                <a:latin typeface="Calibri"/>
                <a:ea typeface="Times New Roman" panose="02020603050405020304" pitchFamily="18" charset="0"/>
                <a:cs typeface="Calibri"/>
              </a:rPr>
              <a:t>.</a:t>
            </a:r>
            <a:r>
              <a:rPr lang="en-GB" sz="1800" dirty="0">
                <a:latin typeface="Calibri"/>
                <a:ea typeface="Times New Roman" panose="02020603050405020304" pitchFamily="18" charset="0"/>
                <a:cs typeface="Calibri"/>
              </a:rPr>
              <a:t>   </a:t>
            </a:r>
            <a:endParaRPr lang="en-GB" u="none" dirty="0"/>
          </a:p>
          <a:p>
            <a:pPr marL="628650" lvl="1" indent="-171450">
              <a:buFont typeface="Arial" panose="020B0604020202020204" pitchFamily="34" charset="0"/>
              <a:buChar char="•"/>
            </a:pPr>
            <a:r>
              <a:rPr lang="en-GB" u="none" dirty="0"/>
              <a:t>Another example can relate to a company’s investment strategy. Investors may be interested in a company’s investment strategy to keep up with efficiency innovations that will reduce future costs and enhance the company’s future value.  In contrast, broader stakeholders may be interested in promoting a particular behaviour and, therefore, may be interested in the extent to which a company’s investment strategy ‘gives back’ to the community in which it is located.  </a:t>
            </a:r>
          </a:p>
          <a:p>
            <a:pPr marL="628650"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u="none" dirty="0"/>
              <a:t>Broader reporting may also be designed to meet public policy needs including to gather information required by regulatory or government authorities. For example, government authorities may be interested in information about a company’s tax payments by jurisdiction regardless of magnitude of those tax payments. In contrast, investors would be interested in information about tax that can affect their assessments of the company’s prospects or of the management’s stewardship of the company’s resources and hence affect investors decisions about providing resources to the company.</a:t>
            </a:r>
          </a:p>
          <a:p>
            <a:pPr marL="628650" lvl="1" indent="-171450">
              <a:buFont typeface="Arial" panose="020B0604020202020204" pitchFamily="34" charset="0"/>
              <a:buChar char="•"/>
            </a:pPr>
            <a:endParaRPr lang="en-GB" u="none" dirty="0"/>
          </a:p>
          <a:p>
            <a:pPr marL="171450" lvl="0" indent="-171450">
              <a:buFont typeface="Arial" panose="020B0604020202020204" pitchFamily="34" charset="0"/>
              <a:buChar char="•"/>
            </a:pPr>
            <a:endParaRPr lang="en-GB" u="none" dirty="0"/>
          </a:p>
          <a:p>
            <a:pPr marL="171450" lvl="0" indent="-171450">
              <a:buFont typeface="Arial" panose="020B0604020202020204" pitchFamily="34" charset="0"/>
              <a:buChar char="•"/>
            </a:pPr>
            <a:r>
              <a:rPr lang="en-GB" u="none" dirty="0"/>
              <a:t>But, this is a dynamic area.  Going back to our examples:</a:t>
            </a:r>
          </a:p>
          <a:p>
            <a:pPr marL="628650" lvl="1" indent="-171450">
              <a:buFont typeface="Arial" panose="020B0604020202020204" pitchFamily="34" charset="0"/>
              <a:buChar char="•"/>
            </a:pPr>
            <a:r>
              <a:rPr lang="en-GB" u="none" dirty="0"/>
              <a:t>In our localised pollution example,</a:t>
            </a:r>
            <a:r>
              <a:rPr lang="en-GB" sz="1800" u="none" dirty="0">
                <a:effectLst/>
                <a:latin typeface="Calibri" panose="020F0502020204030204" pitchFamily="34" charset="0"/>
                <a:ea typeface="Times New Roman" panose="02020603050405020304" pitchFamily="18" charset="0"/>
              </a:rPr>
              <a:t> if the event is indicative of an underlying issue with the business model, the information would likely be material to investors.  This could be the case even though the size of any associated regulatory fine is not expected to be significant.</a:t>
            </a:r>
            <a:endParaRPr lang="en-GB" u="none" dirty="0"/>
          </a:p>
          <a:p>
            <a:pPr marL="628650" lvl="1" indent="-171450">
              <a:buFont typeface="Arial" panose="020B0604020202020204" pitchFamily="34" charset="0"/>
              <a:buChar char="•"/>
            </a:pPr>
            <a:r>
              <a:rPr lang="en-GB" u="none" dirty="0"/>
              <a:t>Investors may </a:t>
            </a:r>
            <a:r>
              <a:rPr lang="en-GB" b="0" u="none" dirty="0"/>
              <a:t>also</a:t>
            </a:r>
            <a:r>
              <a:rPr lang="en-GB" u="none" dirty="0"/>
              <a:t> be interested in a company’s investment strategy to ‘give back’ to the community if, for example, all of the company’s customers and employees are located in that community and it will affect enterprise value.  As a consequence, the company’s reputation may depend on its relationships with people in the community, who are current and prospective customers and employees.  This may consequently affect the company’s ability to hire staff, sell products, and generate future cash flows or the price that an investor is willing to pay to invest in the company. </a:t>
            </a:r>
          </a:p>
          <a:p>
            <a:pPr marL="628650" lvl="1" indent="-171450">
              <a:buFont typeface="Arial" panose="020B0604020202020204" pitchFamily="34" charset="0"/>
              <a:buChar char="•"/>
            </a:pPr>
            <a:r>
              <a:rPr lang="en-GB" u="none" dirty="0"/>
              <a:t>Likewise, if a company’s tax practices in a particular jurisdiction could affect the company’s reputation and as a consequence affect the company’s prospects for future cash flows, investors would be interested in that information even if the respective tax payments in the jurisdiction are insignificant in quantitative terms.</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How do our requirements for general-purpose financial reporting ‘fit’ with other disclosure requirements?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Our requirements are expected to be </a:t>
            </a:r>
            <a:r>
              <a:rPr lang="en-GB" b="1" u="sng" dirty="0"/>
              <a:t>interoperable</a:t>
            </a:r>
            <a:r>
              <a:rPr lang="en-GB" dirty="0"/>
              <a:t> with jurisdictional and GRI requirements to meet broader stakeholder information needs </a:t>
            </a:r>
            <a:r>
              <a:rPr lang="en-GB" b="1" i="1" dirty="0"/>
              <a:t>[note </a:t>
            </a:r>
            <a:r>
              <a:rPr lang="en-GB" b="1" i="1" dirty="0">
                <a:sym typeface="Wingdings" panose="05000000000000000000" pitchFamily="2" charset="2"/>
              </a:rPr>
              <a:t> we use the word ‘connected’ when talking about within the IFRS Foundation (connectivity between IASB and ISSB).  We use the word ‘interoperable’ when talking about our Standards working with other organisations’ Standards)].</a:t>
            </a:r>
            <a:r>
              <a:rPr lang="en-GB" dirty="0">
                <a:sym typeface="Wingdings" panose="05000000000000000000" pitchFamily="2" charset="2"/>
              </a:rPr>
              <a:t>  </a:t>
            </a:r>
          </a:p>
          <a:p>
            <a:pPr marL="0" indent="0">
              <a:buFont typeface="Arial" panose="020B0604020202020204" pitchFamily="34" charset="0"/>
              <a:buNone/>
            </a:pPr>
            <a:endParaRPr lang="en-GB" dirty="0">
              <a:sym typeface="Wingdings" panose="05000000000000000000" pitchFamily="2" charset="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b="0" i="0" dirty="0">
                <a:sym typeface="Wingdings" panose="05000000000000000000" pitchFamily="2" charset="2"/>
              </a:rPr>
              <a:t>In addition, the ISSB’s proposals are GAAP-agnostic.  This means that, the ISSB’s standards are intended to be used with any set of financial accounting requirements (</a:t>
            </a:r>
            <a:r>
              <a:rPr lang="en-GB" b="0" i="0" dirty="0" err="1">
                <a:sym typeface="Wingdings" panose="05000000000000000000" pitchFamily="2" charset="2"/>
              </a:rPr>
              <a:t>eg</a:t>
            </a:r>
            <a:r>
              <a:rPr lang="en-GB" b="0" i="0" dirty="0">
                <a:sym typeface="Wingdings" panose="05000000000000000000" pitchFamily="2" charset="2"/>
              </a:rPr>
              <a:t>, US GAAP).  However, because the IASB and ISSB are housed within the IFRS Foundation, it is expected that ISSB Standards will be most closely connected to IASB’s requirements than to other sets of financial accounting requirements (including for example by having more consistent use of terms and concepts). </a:t>
            </a:r>
          </a:p>
          <a:p>
            <a:pPr marL="0" indent="0">
              <a:buFont typeface="Arial" panose="020B0604020202020204" pitchFamily="34" charset="0"/>
              <a:buNone/>
            </a:pPr>
            <a:endParaRPr lang="en-GB" dirty="0">
              <a:sym typeface="Wingdings" panose="05000000000000000000" pitchFamily="2" charset="2"/>
            </a:endParaRPr>
          </a:p>
          <a:p>
            <a:pPr marL="0" indent="0">
              <a:buFont typeface="Arial" panose="020B0604020202020204" pitchFamily="34" charset="0"/>
              <a:buNone/>
            </a:pPr>
            <a:endParaRPr lang="en-GB" dirty="0"/>
          </a:p>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16</a:t>
            </a:fld>
            <a:endParaRPr lang="en-US"/>
          </a:p>
        </p:txBody>
      </p:sp>
    </p:spTree>
    <p:extLst>
      <p:ext uri="{BB962C8B-B14F-4D97-AF65-F5344CB8AC3E}">
        <p14:creationId xmlns:p14="http://schemas.microsoft.com/office/powerpoint/2010/main" val="2785487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ISSB’s Partnership Framework launched with 20 day one partners from public and private institutions across the world including </a:t>
            </a:r>
          </a:p>
          <a:p>
            <a:pPr marL="628650" lvl="1" indent="-171450">
              <a:buFont typeface="Arial" panose="020B0604020202020204" pitchFamily="34" charset="0"/>
              <a:buChar char="•"/>
            </a:pPr>
            <a:r>
              <a:rPr lang="en-US" dirty="0"/>
              <a:t>Brazilian Institute of Corporate Governance (IBGC); </a:t>
            </a:r>
          </a:p>
          <a:p>
            <a:pPr marL="628650" lvl="1" indent="-171450">
              <a:buFont typeface="Arial" panose="020B0604020202020204" pitchFamily="34" charset="0"/>
              <a:buChar char="•"/>
            </a:pPr>
            <a:r>
              <a:rPr lang="en-US" dirty="0"/>
              <a:t>Group of Latin American Accounting Standard Setters (GLASS); </a:t>
            </a:r>
          </a:p>
          <a:p>
            <a:pPr marL="628650" lvl="1" indent="-171450">
              <a:buFont typeface="Arial" panose="020B0604020202020204" pitchFamily="34" charset="0"/>
              <a:buChar char="•"/>
            </a:pPr>
            <a:r>
              <a:rPr lang="en-US" dirty="0"/>
              <a:t>International Corporate Governance Network (ICGN); </a:t>
            </a:r>
          </a:p>
          <a:p>
            <a:pPr marL="628650" lvl="1" indent="-171450">
              <a:buFont typeface="Arial" panose="020B0604020202020204" pitchFamily="34" charset="0"/>
              <a:buChar char="•"/>
            </a:pPr>
            <a:r>
              <a:rPr lang="en-US" dirty="0"/>
              <a:t>and many more</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18</a:t>
            </a:fld>
            <a:endParaRPr lang="en-US"/>
          </a:p>
        </p:txBody>
      </p:sp>
    </p:spTree>
    <p:extLst>
      <p:ext uri="{BB962C8B-B14F-4D97-AF65-F5344CB8AC3E}">
        <p14:creationId xmlns:p14="http://schemas.microsoft.com/office/powerpoint/2010/main" val="186336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Appointed all 14 ISSB members. According the organisation’s constitution this means decisions can be reached and work is progressing as planned.  </a:t>
            </a:r>
          </a:p>
          <a:p>
            <a:pPr marL="171450" indent="-171450">
              <a:buFont typeface="Arial" panose="020B0604020202020204" pitchFamily="34" charset="0"/>
              <a:buChar char="•"/>
            </a:pPr>
            <a:r>
              <a:rPr lang="en-GB"/>
              <a:t>Consulted on the first two proposed IFRS Sustainability Disclosure Standards</a:t>
            </a:r>
          </a:p>
          <a:p>
            <a:pPr marL="171450" indent="-171450">
              <a:buFont typeface="Arial" panose="020B0604020202020204" pitchFamily="34" charset="0"/>
              <a:buChar char="•"/>
            </a:pPr>
            <a:r>
              <a:rPr lang="en-GB"/>
              <a:t>Started work to facilitate digital tagging of sustainability disclosures</a:t>
            </a:r>
          </a:p>
          <a:p>
            <a:pPr marL="171450" indent="-171450">
              <a:buFont typeface="Arial" panose="020B0604020202020204" pitchFamily="34" charset="0"/>
              <a:buChar char="•"/>
            </a:pPr>
            <a:r>
              <a:rPr lang="en-GB"/>
              <a:t>Created advisory groups to inform and guide ISSB’s work</a:t>
            </a:r>
          </a:p>
          <a:p>
            <a:pPr marL="171450" indent="-171450">
              <a:buFont typeface="Arial" panose="020B0604020202020204" pitchFamily="34" charset="0"/>
              <a:buChar char="•"/>
            </a:pPr>
            <a:r>
              <a:rPr lang="en-GB"/>
              <a:t>Completed consolidation with CDSB and VRF</a:t>
            </a:r>
          </a:p>
          <a:p>
            <a:pPr marL="171450" indent="-171450">
              <a:buFont typeface="Arial" panose="020B0604020202020204" pitchFamily="34" charset="0"/>
              <a:buChar char="•"/>
            </a:pPr>
            <a:r>
              <a:rPr lang="en-GB"/>
              <a:t>Opened offices in Frankfurt and Montreal</a:t>
            </a:r>
          </a:p>
          <a:p>
            <a:pPr marL="171450" indent="-171450">
              <a:buFont typeface="Arial" panose="020B0604020202020204" pitchFamily="34" charset="0"/>
              <a:buChar char="•"/>
            </a:pPr>
            <a:r>
              <a:rPr lang="en-GB"/>
              <a:t>Regular dialogue with other standard-setters and jurisdictions</a:t>
            </a:r>
          </a:p>
          <a:p>
            <a:pPr marL="171450" indent="-171450">
              <a:buFont typeface="Arial" panose="020B0604020202020204" pitchFamily="34" charset="0"/>
              <a:buChar char="•"/>
            </a:pPr>
            <a:r>
              <a:rPr lang="en-GB"/>
              <a:t>Welcomed by IOSCO, G20, G7, and African Ministers</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21</a:t>
            </a:fld>
            <a:endParaRPr lang="en-US"/>
          </a:p>
        </p:txBody>
      </p:sp>
    </p:spTree>
    <p:extLst>
      <p:ext uri="{BB962C8B-B14F-4D97-AF65-F5344CB8AC3E}">
        <p14:creationId xmlns:p14="http://schemas.microsoft.com/office/powerpoint/2010/main" val="158284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a:rPr>
              <a:t>IFRS Sustainability Disclosure Standards are compatible with IFRS Accounting Standards or other GAAP to meet investor needs</a:t>
            </a:r>
            <a:endParaRPr lang="en-GB"/>
          </a:p>
          <a:p>
            <a:pPr marL="171450" indent="-171450">
              <a:buFont typeface="Arial" panose="020B0604020202020204" pitchFamily="34" charset="0"/>
              <a:buChar char="•"/>
            </a:pPr>
            <a:r>
              <a:rPr lang="en-GB"/>
              <a:t>The IASB and ISSB will collaborate closely to ensure there is </a:t>
            </a:r>
            <a:r>
              <a:rPr lang="en-GB" b="1"/>
              <a:t>connectivity and compatibility </a:t>
            </a:r>
            <a:r>
              <a:rPr lang="en-GB"/>
              <a:t>between the IFRS Standards.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a:rPr>
              <a:t>Integrated Reporting Council will advise IASB and ISSB on connectivity via fundamental concepts or guiding principles of integrated reporting</a:t>
            </a:r>
            <a:endParaRPr lang="en-GB"/>
          </a:p>
          <a:p>
            <a:pPr marL="171450" indent="-171450">
              <a:buFont typeface="Arial" panose="020B0604020202020204" pitchFamily="34" charset="0"/>
              <a:buChar char="•"/>
            </a:pPr>
            <a:r>
              <a:rPr lang="en-GB" sz="1200" b="0">
                <a:effectLst/>
                <a:latin typeface="Calibri" panose="020F0502020204030204" pitchFamily="34" charset="0"/>
                <a:ea typeface="Times New Roman" panose="02020603050405020304" pitchFamily="18" charset="0"/>
                <a:cs typeface="Times New Roman" panose="02020603050405020304" pitchFamily="18" charset="0"/>
              </a:rPr>
              <a:t>The boards will be </a:t>
            </a:r>
            <a:r>
              <a:rPr lang="en-GB" sz="1200" b="1">
                <a:effectLst/>
                <a:latin typeface="Calibri" panose="020F0502020204030204" pitchFamily="34" charset="0"/>
                <a:ea typeface="Times New Roman" panose="02020603050405020304" pitchFamily="18" charset="0"/>
                <a:cs typeface="Times New Roman" panose="02020603050405020304" pitchFamily="18" charset="0"/>
              </a:rPr>
              <a:t>independent and complementary</a:t>
            </a:r>
            <a:r>
              <a:rPr lang="en-GB" sz="1200" b="0">
                <a:effectLst/>
                <a:latin typeface="Calibri" panose="020F0502020204030204" pitchFamily="34" charset="0"/>
                <a:ea typeface="Times New Roman" panose="02020603050405020304" pitchFamily="18" charset="0"/>
                <a:cs typeface="Times New Roman" panose="02020603050405020304" pitchFamily="18" charset="0"/>
              </a:rPr>
              <a:t>—</a:t>
            </a:r>
            <a:r>
              <a:rPr lang="en-GB" sz="1200">
                <a:effectLst/>
                <a:latin typeface="Calibri" panose="020F0502020204030204" pitchFamily="34" charset="0"/>
                <a:ea typeface="Times New Roman" panose="02020603050405020304" pitchFamily="18" charset="0"/>
                <a:cs typeface="Times New Roman" panose="02020603050405020304" pitchFamily="18" charset="0"/>
              </a:rPr>
              <a:t>to provide comprehensive information to investors and other providers of capital.</a:t>
            </a:r>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200" b="0">
                <a:effectLst/>
                <a:latin typeface="Calibri" panose="020F0502020204030204" pitchFamily="34" charset="0"/>
                <a:ea typeface="Times New Roman" panose="02020603050405020304" pitchFamily="18" charset="0"/>
                <a:cs typeface="Times New Roman" panose="02020603050405020304" pitchFamily="18" charset="0"/>
              </a:rPr>
              <a:t>They will work </a:t>
            </a:r>
            <a:r>
              <a:rPr lang="en-GB" sz="1200" b="1">
                <a:effectLst/>
                <a:latin typeface="Calibri" panose="020F0502020204030204" pitchFamily="34" charset="0"/>
                <a:ea typeface="Times New Roman" panose="02020603050405020304" pitchFamily="18" charset="0"/>
                <a:cs typeface="Times New Roman" panose="02020603050405020304" pitchFamily="18" charset="0"/>
              </a:rPr>
              <a:t>in the public interest</a:t>
            </a:r>
            <a:r>
              <a:rPr lang="en-GB" sz="1200" b="0">
                <a:effectLst/>
                <a:latin typeface="Calibri" panose="020F0502020204030204" pitchFamily="34" charset="0"/>
                <a:ea typeface="Times New Roman" panose="02020603050405020304" pitchFamily="18" charset="0"/>
                <a:cs typeface="Times New Roman" panose="02020603050405020304" pitchFamily="18" charset="0"/>
              </a:rPr>
              <a:t>—</a:t>
            </a:r>
            <a:r>
              <a:rPr lang="en-GB" sz="1200">
                <a:effectLst/>
                <a:latin typeface="Calibri" panose="020F0502020204030204" pitchFamily="34" charset="0"/>
                <a:ea typeface="Times New Roman" panose="02020603050405020304" pitchFamily="18" charset="0"/>
                <a:cs typeface="Times New Roman" panose="02020603050405020304" pitchFamily="18" charset="0"/>
              </a:rPr>
              <a:t>both boards will be overseen by the Foundation Trustees, who are in turn accountable to a Monitoring Board of capital market authorities responsible for corporate reporting in their jurisdictions</a:t>
            </a:r>
            <a:endParaRPr lang="en-GB"/>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23</a:t>
            </a:fld>
            <a:endParaRPr lang="en-US"/>
          </a:p>
        </p:txBody>
      </p:sp>
    </p:spTree>
    <p:extLst>
      <p:ext uri="{BB962C8B-B14F-4D97-AF65-F5344CB8AC3E}">
        <p14:creationId xmlns:p14="http://schemas.microsoft.com/office/powerpoint/2010/main" val="19805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When the Exposure Drafts were published the press release said that the ISSB had set out the proposals for the global baseline of sustainability-related disclosures. It was the general requirements document that provides the basis for that statement because it sets out the overarching requirement that an entity provide information on all material sustainability-related risks and opportunities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200">
                <a:latin typeface="Arial"/>
              </a:rPr>
              <a:t>This information can be wide ranging. The impacts of a company on the environment, people and the planet, for example, are included in the scope of information required by the ISSB standards when those impacts are material</a:t>
            </a:r>
          </a:p>
          <a:p>
            <a:pPr marL="171450" indent="-171450">
              <a:buFont typeface="Arial" panose="020B0604020202020204" pitchFamily="34" charset="0"/>
              <a:buChar char="•"/>
            </a:pPr>
            <a:r>
              <a:rPr lang="en-GB" sz="1200">
                <a:latin typeface="Arial"/>
              </a:rPr>
              <a:t>This exposure draft also sets out general reporting requirements that propose, for example, that sustainability information should be provided as part of the general purpose financial reporting package and that it should be provided at the same time as financial statements. This is important to bring sustainability reporting into mainstream corporate reporting.</a:t>
            </a:r>
            <a:endParaRPr lang="en-GB"/>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24</a:t>
            </a:fld>
            <a:endParaRPr lang="en-US"/>
          </a:p>
        </p:txBody>
      </p:sp>
    </p:spTree>
    <p:extLst>
      <p:ext uri="{BB962C8B-B14F-4D97-AF65-F5344CB8AC3E}">
        <p14:creationId xmlns:p14="http://schemas.microsoft.com/office/powerpoint/2010/main" val="128765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a:effectLst/>
                <a:latin typeface="Calibri" panose="020F0502020204030204" pitchFamily="34" charset="0"/>
                <a:ea typeface="Calibri" panose="020F0502020204030204" pitchFamily="34" charset="0"/>
              </a:rPr>
              <a:t>Emphasises importance of consistency in financial statements and sustainability reporting</a:t>
            </a:r>
          </a:p>
          <a:p>
            <a:pPr marL="285750" indent="-285750">
              <a:buFont typeface="Arial" panose="020B0604020202020204" pitchFamily="34" charset="0"/>
              <a:buChar char="•"/>
            </a:pPr>
            <a:r>
              <a:rPr lang="en-GB" sz="1200">
                <a:effectLst/>
                <a:latin typeface="Calibri" panose="020F0502020204030204" pitchFamily="34" charset="0"/>
                <a:ea typeface="Calibri" panose="020F0502020204030204" pitchFamily="34" charset="0"/>
              </a:rPr>
              <a:t>Aligns timing of publication of financial statements and sustainability reporting</a:t>
            </a:r>
          </a:p>
          <a:p>
            <a:pPr marL="285750" indent="-285750">
              <a:buFont typeface="Arial" panose="020B0604020202020204" pitchFamily="34" charset="0"/>
              <a:buChar char="•"/>
            </a:pPr>
            <a:r>
              <a:rPr lang="en-GB" sz="1400">
                <a:solidFill>
                  <a:schemeClr val="tx1"/>
                </a:solidFill>
                <a:latin typeface="+mj-lt"/>
                <a:ea typeface="Calibri"/>
              </a:rPr>
              <a:t>Facilitates application in different jurisdictions by </a:t>
            </a:r>
            <a:r>
              <a:rPr lang="en-GB" sz="1100">
                <a:solidFill>
                  <a:schemeClr val="tx1"/>
                </a:solidFill>
                <a:latin typeface="+mj-lt"/>
                <a:ea typeface="Calibri"/>
              </a:rPr>
              <a:t>not specifying a particular location for sustainability information and </a:t>
            </a:r>
            <a:r>
              <a:rPr lang="en-GB" sz="1100">
                <a:solidFill>
                  <a:schemeClr val="tx1"/>
                </a:solidFill>
                <a:ea typeface="Calibri"/>
              </a:rPr>
              <a:t>allowing additional information to be provided</a:t>
            </a:r>
            <a:endParaRPr lang="en-GB" sz="1100">
              <a:solidFill>
                <a:schemeClr val="tx1"/>
              </a:solidFil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25</a:t>
            </a:fld>
            <a:endParaRPr lang="en-US"/>
          </a:p>
        </p:txBody>
      </p:sp>
    </p:spTree>
    <p:extLst>
      <p:ext uri="{BB962C8B-B14F-4D97-AF65-F5344CB8AC3E}">
        <p14:creationId xmlns:p14="http://schemas.microsoft.com/office/powerpoint/2010/main" val="3804080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The second exposure draft is a climate document that allows companies to report climate-related risks and opportunities information to their investors. </a:t>
            </a:r>
          </a:p>
          <a:p>
            <a:pPr marL="171450" indent="-171450">
              <a:buFont typeface="Arial" panose="020B0604020202020204" pitchFamily="34" charset="0"/>
              <a:buChar char="•"/>
            </a:pPr>
            <a:r>
              <a:rPr lang="en-GB"/>
              <a:t>The climate exposure draft is built upon the TCFD recommendations and the SASB climate-related industry-based requirements.</a:t>
            </a:r>
          </a:p>
          <a:p>
            <a:pPr marL="171450" indent="-171450">
              <a:buFont typeface="Arial" panose="020B0604020202020204" pitchFamily="34" charset="0"/>
              <a:buChar char="•"/>
            </a:pPr>
            <a:r>
              <a:rPr lang="en-GB" sz="2400"/>
              <a:t>The exposure drafts requires disclosure of information about </a:t>
            </a:r>
            <a:r>
              <a:rPr lang="en-GB" sz="2200"/>
              <a:t>physical risks (</a:t>
            </a:r>
            <a:r>
              <a:rPr lang="en-GB" sz="2200" err="1"/>
              <a:t>eg</a:t>
            </a:r>
            <a:r>
              <a:rPr lang="en-GB" sz="2200"/>
              <a:t> flood risk), transition risks (</a:t>
            </a:r>
            <a:r>
              <a:rPr lang="en-GB" sz="2200" err="1"/>
              <a:t>eg</a:t>
            </a:r>
            <a:r>
              <a:rPr lang="en-GB" sz="2200"/>
              <a:t> regulatory change) and climate-related opportunities (</a:t>
            </a:r>
            <a:r>
              <a:rPr lang="en-GB" sz="2200" err="1"/>
              <a:t>eg</a:t>
            </a:r>
            <a:r>
              <a:rPr lang="en-GB" sz="2200"/>
              <a:t> new technology).</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26</a:t>
            </a:fld>
            <a:endParaRPr lang="en-US"/>
          </a:p>
        </p:txBody>
      </p:sp>
    </p:spTree>
    <p:extLst>
      <p:ext uri="{BB962C8B-B14F-4D97-AF65-F5344CB8AC3E}">
        <p14:creationId xmlns:p14="http://schemas.microsoft.com/office/powerpoint/2010/main" val="4243518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a:effectLst/>
                <a:latin typeface="Calibri" panose="020F0502020204030204" pitchFamily="34" charset="0"/>
                <a:ea typeface="Calibri" panose="020F0502020204030204" pitchFamily="34" charset="0"/>
              </a:rPr>
              <a:t>Climate: key features</a:t>
            </a:r>
          </a:p>
          <a:p>
            <a:pPr marL="285750" indent="-285750">
              <a:buFont typeface="Arial" panose="020B0604020202020204" pitchFamily="34" charset="0"/>
              <a:buChar char="•"/>
            </a:pPr>
            <a:r>
              <a:rPr lang="en-GB" sz="1200" b="0"/>
              <a:t>Details of use of carbon offsets in transition planning</a:t>
            </a:r>
          </a:p>
          <a:p>
            <a:pPr marL="285750" indent="-285750">
              <a:buFont typeface="Arial" panose="020B0604020202020204" pitchFamily="34" charset="0"/>
              <a:buChar char="•"/>
            </a:pPr>
            <a:r>
              <a:rPr lang="en-GB" sz="1200" b="0"/>
              <a:t>Resilience of business strategy in multiple scenarios</a:t>
            </a:r>
          </a:p>
          <a:p>
            <a:pPr marL="285750" indent="-285750">
              <a:buFont typeface="Arial" panose="020B0604020202020204" pitchFamily="34" charset="0"/>
              <a:buChar char="•"/>
            </a:pPr>
            <a:r>
              <a:rPr lang="en-GB" sz="1200"/>
              <a:t>Requirement to disclose greenhouse gas emissions (scope 1-3) as part of the cross-industry metric categories</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27</a:t>
            </a:fld>
            <a:endParaRPr lang="en-US"/>
          </a:p>
        </p:txBody>
      </p:sp>
    </p:spTree>
    <p:extLst>
      <p:ext uri="{BB962C8B-B14F-4D97-AF65-F5344CB8AC3E}">
        <p14:creationId xmlns:p14="http://schemas.microsoft.com/office/powerpoint/2010/main" val="103261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5</a:t>
            </a:fld>
            <a:endParaRPr lang="en-US"/>
          </a:p>
        </p:txBody>
      </p:sp>
    </p:spTree>
    <p:extLst>
      <p:ext uri="{BB962C8B-B14F-4D97-AF65-F5344CB8AC3E}">
        <p14:creationId xmlns:p14="http://schemas.microsoft.com/office/powerpoint/2010/main" val="2164100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32</a:t>
            </a:fld>
            <a:endParaRPr lang="en-US"/>
          </a:p>
        </p:txBody>
      </p:sp>
    </p:spTree>
    <p:extLst>
      <p:ext uri="{BB962C8B-B14F-4D97-AF65-F5344CB8AC3E}">
        <p14:creationId xmlns:p14="http://schemas.microsoft.com/office/powerpoint/2010/main" val="3367956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Register on our website to stay updated on current news</a:t>
            </a:r>
          </a:p>
          <a:p>
            <a:pPr marL="171450" indent="-171450">
              <a:buFont typeface="Arial" panose="020B0604020202020204" pitchFamily="34" charset="0"/>
              <a:buChar char="•"/>
            </a:pPr>
            <a:r>
              <a:rPr lang="en-GB"/>
              <a:t>Don’t forget to follow us on social media</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33</a:t>
            </a:fld>
            <a:endParaRPr lang="en-US"/>
          </a:p>
        </p:txBody>
      </p:sp>
    </p:spTree>
    <p:extLst>
      <p:ext uri="{BB962C8B-B14F-4D97-AF65-F5344CB8AC3E}">
        <p14:creationId xmlns:p14="http://schemas.microsoft.com/office/powerpoint/2010/main" val="289629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GB" b="0" i="0">
                <a:solidFill>
                  <a:srgbClr val="000000"/>
                </a:solidFill>
                <a:effectLst/>
                <a:latin typeface="Arial" panose="020B0604020202020204" pitchFamily="34" charset="0"/>
                <a:cs typeface="Arial" panose="020B0604020202020204" pitchFamily="34" charset="0"/>
              </a:rPr>
              <a:t>The Foundation has a three-tier governance model and Trustees are responsible for strategy and oversight of the standards-setting boards</a:t>
            </a:r>
          </a:p>
          <a:p>
            <a:pPr marL="171450" indent="-171450">
              <a:buFont typeface="Arial" panose="020B0604020202020204" pitchFamily="34" charset="0"/>
              <a:buChar char="•"/>
            </a:pPr>
            <a:r>
              <a:rPr lang="en-GB"/>
              <a:t>Slide shows two standard-setting boards operating next to each other</a:t>
            </a:r>
          </a:p>
          <a:p>
            <a:pPr marL="171450" indent="-171450">
              <a:buFont typeface="Arial" panose="020B0604020202020204" pitchFamily="34" charset="0"/>
              <a:buChar char="•"/>
            </a:pPr>
            <a:r>
              <a:rPr lang="en-GB"/>
              <a:t>As a form of visual identity, we have branded in colour the different areas of our organisational structure – IFRS red (to represent the IFRS Foundation); Accounting blue (to represent the IASB); Sustainability blue (to represent the ISSB) and IFRS grey (for general application).</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6</a:t>
            </a:fld>
            <a:endParaRPr lang="en-US"/>
          </a:p>
        </p:txBody>
      </p:sp>
    </p:spTree>
    <p:extLst>
      <p:ext uri="{BB962C8B-B14F-4D97-AF65-F5344CB8AC3E}">
        <p14:creationId xmlns:p14="http://schemas.microsoft.com/office/powerpoint/2010/main" val="91894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F18D8-6F7A-A34C-9602-C38B02F3D35C}" type="slidenum">
              <a:rPr lang="en-US" smtClean="0"/>
              <a:t>7</a:t>
            </a:fld>
            <a:endParaRPr lang="en-US"/>
          </a:p>
        </p:txBody>
      </p:sp>
    </p:spTree>
    <p:extLst>
      <p:ext uri="{BB962C8B-B14F-4D97-AF65-F5344CB8AC3E}">
        <p14:creationId xmlns:p14="http://schemas.microsoft.com/office/powerpoint/2010/main" val="124814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GB" b="0" i="0">
                <a:solidFill>
                  <a:srgbClr val="000000"/>
                </a:solidFill>
                <a:effectLst/>
                <a:latin typeface="Arial" panose="020B0604020202020204" pitchFamily="34" charset="0"/>
                <a:cs typeface="Arial" panose="020B0604020202020204" pitchFamily="34" charset="0"/>
              </a:rPr>
              <a:t>The Foundation has a three-tier governance model and Trustees are responsible for strategy and oversight of the standards-setting boards</a:t>
            </a:r>
          </a:p>
          <a:p>
            <a:pPr marL="171450" indent="-171450">
              <a:buFont typeface="Arial" panose="020B0604020202020204" pitchFamily="34" charset="0"/>
              <a:buChar char="•"/>
            </a:pPr>
            <a:r>
              <a:rPr lang="en-GB"/>
              <a:t>Slide shows two standard-setting boards operating next to each other</a:t>
            </a:r>
          </a:p>
          <a:p>
            <a:pPr marL="171450" indent="-171450">
              <a:buFont typeface="Arial" panose="020B0604020202020204" pitchFamily="34" charset="0"/>
              <a:buChar char="•"/>
            </a:pPr>
            <a:r>
              <a:rPr lang="en-GB"/>
              <a:t>As a form of visual identity, we have branded in colour the different areas of our organisational structure – IFRS red (to represent the IFRS Foundation); Accounting blue (to represent the IASB); Sustainability blue (to represent the ISSB) and IFRS grey (for general application).</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8</a:t>
            </a:fld>
            <a:endParaRPr lang="en-US"/>
          </a:p>
        </p:txBody>
      </p:sp>
    </p:spTree>
    <p:extLst>
      <p:ext uri="{BB962C8B-B14F-4D97-AF65-F5344CB8AC3E}">
        <p14:creationId xmlns:p14="http://schemas.microsoft.com/office/powerpoint/2010/main" val="3354611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GB" b="0" i="0">
                <a:solidFill>
                  <a:srgbClr val="000000"/>
                </a:solidFill>
                <a:effectLst/>
                <a:latin typeface="Arial" panose="020B0604020202020204" pitchFamily="34" charset="0"/>
                <a:cs typeface="Arial" panose="020B0604020202020204" pitchFamily="34" charset="0"/>
              </a:rPr>
              <a:t>The Foundation has a three-tier governance model and Trustees are responsible for strategy and oversight of the standards-setting boards</a:t>
            </a:r>
          </a:p>
          <a:p>
            <a:pPr marL="171450" indent="-171450">
              <a:buFont typeface="Arial" panose="020B0604020202020204" pitchFamily="34" charset="0"/>
              <a:buChar char="•"/>
            </a:pPr>
            <a:r>
              <a:rPr lang="en-GB"/>
              <a:t>Slide shows two standard-setting boards operating next to each other</a:t>
            </a:r>
          </a:p>
          <a:p>
            <a:pPr marL="171450" indent="-171450">
              <a:buFont typeface="Arial" panose="020B0604020202020204" pitchFamily="34" charset="0"/>
              <a:buChar char="•"/>
            </a:pPr>
            <a:r>
              <a:rPr lang="en-GB"/>
              <a:t>As a form of visual identity, we have branded in colour the different areas of our organisational structure – IFRS red (to represent the IFRS Foundation); Accounting blue (to represent the IASB); Sustainability blue (to represent the ISSB) and IFRS grey (for general application).</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9</a:t>
            </a:fld>
            <a:endParaRPr lang="en-US"/>
          </a:p>
        </p:txBody>
      </p:sp>
    </p:spTree>
    <p:extLst>
      <p:ext uri="{BB962C8B-B14F-4D97-AF65-F5344CB8AC3E}">
        <p14:creationId xmlns:p14="http://schemas.microsoft.com/office/powerpoint/2010/main" val="64264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GB" b="0" i="0">
                <a:solidFill>
                  <a:srgbClr val="000000"/>
                </a:solidFill>
                <a:effectLst/>
                <a:latin typeface="Arial" panose="020B0604020202020204" pitchFamily="34" charset="0"/>
                <a:cs typeface="Arial" panose="020B0604020202020204" pitchFamily="34" charset="0"/>
              </a:rPr>
              <a:t>The Foundation has a three-tier governance model and Trustees are responsible for strategy and oversight of the standards-setting boards</a:t>
            </a:r>
          </a:p>
          <a:p>
            <a:pPr marL="171450" indent="-171450">
              <a:buFont typeface="Arial" panose="020B0604020202020204" pitchFamily="34" charset="0"/>
              <a:buChar char="•"/>
            </a:pPr>
            <a:r>
              <a:rPr lang="en-GB"/>
              <a:t>Slide shows two standard-setting boards operating next to each other</a:t>
            </a:r>
          </a:p>
          <a:p>
            <a:pPr marL="171450" indent="-171450">
              <a:buFont typeface="Arial" panose="020B0604020202020204" pitchFamily="34" charset="0"/>
              <a:buChar char="•"/>
            </a:pPr>
            <a:r>
              <a:rPr lang="en-GB"/>
              <a:t>As a form of visual identity, we have branded in colour the different areas of our organisational structure – IFRS red (to represent the IFRS Foundation); Accounting blue (to represent the IASB); Sustainability blue (to represent the ISSB) and IFRS grey (for general application).</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10</a:t>
            </a:fld>
            <a:endParaRPr lang="en-US"/>
          </a:p>
        </p:txBody>
      </p:sp>
    </p:spTree>
    <p:extLst>
      <p:ext uri="{BB962C8B-B14F-4D97-AF65-F5344CB8AC3E}">
        <p14:creationId xmlns:p14="http://schemas.microsoft.com/office/powerpoint/2010/main" val="15755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The ISSB’s remit is to develop a global baseline of sustainability disclosure standards and a taxonomy to facilitate digital reporting</a:t>
            </a:r>
          </a:p>
          <a:p>
            <a:pPr marL="171450" indent="-171450">
              <a:buFont typeface="Arial" panose="020B0604020202020204" pitchFamily="34" charset="0"/>
              <a:buChar char="•"/>
            </a:pPr>
            <a:r>
              <a:rPr lang="en-GB"/>
              <a:t>Its focus is on meeting investors and other capital market participants’ information needs</a:t>
            </a:r>
          </a:p>
          <a:p>
            <a:pPr marL="171450" indent="-171450">
              <a:buFont typeface="Arial" panose="020B0604020202020204" pitchFamily="34" charset="0"/>
              <a:buChar char="•"/>
            </a:pPr>
            <a:r>
              <a:rPr lang="en-GB"/>
              <a:t>The ISSB’s standards will enable companies to provide comprehensive information about sustainability-related matters to the financial markets</a:t>
            </a:r>
          </a:p>
          <a:p>
            <a:pPr marL="171450" indent="-171450">
              <a:buFont typeface="Arial" panose="020B0604020202020204" pitchFamily="34" charset="0"/>
              <a:buChar char="•"/>
            </a:pPr>
            <a:r>
              <a:rPr lang="en-GB"/>
              <a:t>The standards will be developed to facilitate compatibility with requirements that are jurisdiction specific or aimed at a wider group of stakeholders (for example, the European Union’s planned Corporate Sustainability Reporting Directive as well as initiatives in the Americas and Asia-Oceania).</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12</a:t>
            </a:fld>
            <a:endParaRPr lang="en-US"/>
          </a:p>
        </p:txBody>
      </p:sp>
    </p:spTree>
    <p:extLst>
      <p:ext uri="{BB962C8B-B14F-4D97-AF65-F5344CB8AC3E}">
        <p14:creationId xmlns:p14="http://schemas.microsoft.com/office/powerpoint/2010/main" val="369684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7F18D8-6F7A-A34C-9602-C38B02F3D35C}" type="slidenum">
              <a:rPr lang="en-US" smtClean="0"/>
              <a:t>13</a:t>
            </a:fld>
            <a:endParaRPr lang="en-US"/>
          </a:p>
        </p:txBody>
      </p:sp>
    </p:spTree>
    <p:extLst>
      <p:ext uri="{BB962C8B-B14F-4D97-AF65-F5344CB8AC3E}">
        <p14:creationId xmlns:p14="http://schemas.microsoft.com/office/powerpoint/2010/main" val="88962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FRS-Sustainability-Title Slide-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Sustainability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8" name="Picture 7">
            <a:extLst>
              <a:ext uri="{FF2B5EF4-FFF2-40B4-BE49-F238E27FC236}">
                <a16:creationId xmlns:a16="http://schemas.microsoft.com/office/drawing/2014/main" id="{69BAAFD9-C942-A097-87BB-7680910DDD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68300"/>
            <a:ext cx="2077111" cy="640983"/>
          </a:xfrm>
          <a:prstGeom prst="rect">
            <a:avLst/>
          </a:prstGeom>
        </p:spPr>
      </p:pic>
      <p:pic>
        <p:nvPicPr>
          <p:cNvPr id="2" name="Picture 1">
            <a:extLst>
              <a:ext uri="{FF2B5EF4-FFF2-40B4-BE49-F238E27FC236}">
                <a16:creationId xmlns:a16="http://schemas.microsoft.com/office/drawing/2014/main" id="{C84C09C6-DBF7-F106-94E3-F739057AE48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3708339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FRS-Sustainability-Text-page-2+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BEAF631F-BB89-822F-5015-CC3A56E5F891}"/>
              </a:ext>
            </a:extLst>
          </p:cNvPr>
          <p:cNvSpPr/>
          <p:nvPr userDrawn="1"/>
        </p:nvSpPr>
        <p:spPr>
          <a:xfrm>
            <a:off x="1031532"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 Placeholder 17">
            <a:extLst>
              <a:ext uri="{FF2B5EF4-FFF2-40B4-BE49-F238E27FC236}">
                <a16:creationId xmlns:a16="http://schemas.microsoft.com/office/drawing/2014/main" id="{7D62DCB7-FFD1-D052-1EE9-C0D5CCA20A11}"/>
              </a:ext>
            </a:extLst>
          </p:cNvPr>
          <p:cNvSpPr>
            <a:spLocks noGrp="1"/>
          </p:cNvSpPr>
          <p:nvPr>
            <p:ph type="body" sz="quarter" idx="10"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Sustainability </a:t>
            </a:r>
            <a:b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br>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text page</a:t>
            </a:r>
          </a:p>
        </p:txBody>
      </p:sp>
      <p:sp>
        <p:nvSpPr>
          <p:cNvPr id="2" name="Text Placeholder 7">
            <a:extLst>
              <a:ext uri="{FF2B5EF4-FFF2-40B4-BE49-F238E27FC236}">
                <a16:creationId xmlns:a16="http://schemas.microsoft.com/office/drawing/2014/main" id="{0872390C-F4A4-AF32-815B-361FF5E74394}"/>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pic>
        <p:nvPicPr>
          <p:cNvPr id="3" name="Picture 2">
            <a:extLst>
              <a:ext uri="{FF2B5EF4-FFF2-40B4-BE49-F238E27FC236}">
                <a16:creationId xmlns:a16="http://schemas.microsoft.com/office/drawing/2014/main" id="{2A55B89B-BE38-6D2C-44D5-ECB29E3A65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4" name="Footer Placeholder 14">
            <a:extLst>
              <a:ext uri="{FF2B5EF4-FFF2-40B4-BE49-F238E27FC236}">
                <a16:creationId xmlns:a16="http://schemas.microsoft.com/office/drawing/2014/main" id="{5D17BAB6-E455-7F5B-8EBD-C0AF7F92F10E}"/>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67307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FRS-Sustainability-Image-slide-Peo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E4C45-BC57-E19D-B096-54230C6B5F69}"/>
              </a:ext>
            </a:extLst>
          </p:cNvPr>
          <p:cNvSpPr/>
          <p:nvPr userDrawn="1"/>
        </p:nvSpPr>
        <p:spPr>
          <a:xfrm>
            <a:off x="1031532"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40D6443E-A347-8D08-60D2-3098C816B537}"/>
              </a:ext>
            </a:extLst>
          </p:cNvPr>
          <p:cNvSpPr>
            <a:spLocks noGrp="1"/>
          </p:cNvSpPr>
          <p:nvPr>
            <p:ph type="body" sz="quarter" idx="10" hasCustomPrompt="1"/>
          </p:nvPr>
        </p:nvSpPr>
        <p:spPr>
          <a:xfrm>
            <a:off x="1019173" y="1351313"/>
            <a:ext cx="10188575"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Image slide (People)</a:t>
            </a:r>
          </a:p>
        </p:txBody>
      </p:sp>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019173"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597482"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115829"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589206"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7" name="Text Placeholder 36">
            <a:extLst>
              <a:ext uri="{FF2B5EF4-FFF2-40B4-BE49-F238E27FC236}">
                <a16:creationId xmlns:a16="http://schemas.microsoft.com/office/drawing/2014/main" id="{CE95E5DF-5654-CA23-256B-1EE6F9448817}"/>
              </a:ext>
            </a:extLst>
          </p:cNvPr>
          <p:cNvSpPr>
            <a:spLocks noGrp="1"/>
          </p:cNvSpPr>
          <p:nvPr>
            <p:ph type="body" sz="quarter" idx="20" hasCustomPrompt="1"/>
          </p:nvPr>
        </p:nvSpPr>
        <p:spPr>
          <a:xfrm>
            <a:off x="101917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8" name="Text Placeholder 36">
            <a:extLst>
              <a:ext uri="{FF2B5EF4-FFF2-40B4-BE49-F238E27FC236}">
                <a16:creationId xmlns:a16="http://schemas.microsoft.com/office/drawing/2014/main" id="{EDCE6F46-BCD7-2B2F-DC8A-8118035B1F71}"/>
              </a:ext>
            </a:extLst>
          </p:cNvPr>
          <p:cNvSpPr>
            <a:spLocks noGrp="1"/>
          </p:cNvSpPr>
          <p:nvPr>
            <p:ph type="body" sz="quarter" idx="21" hasCustomPrompt="1"/>
          </p:nvPr>
        </p:nvSpPr>
        <p:spPr>
          <a:xfrm>
            <a:off x="3532819"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9" name="Text Placeholder 36">
            <a:extLst>
              <a:ext uri="{FF2B5EF4-FFF2-40B4-BE49-F238E27FC236}">
                <a16:creationId xmlns:a16="http://schemas.microsoft.com/office/drawing/2014/main" id="{6CC44063-5F29-0AA9-895E-2668CE59C421}"/>
              </a:ext>
            </a:extLst>
          </p:cNvPr>
          <p:cNvSpPr>
            <a:spLocks noGrp="1"/>
          </p:cNvSpPr>
          <p:nvPr>
            <p:ph type="body" sz="quarter" idx="22" hasCustomPrompt="1"/>
          </p:nvPr>
        </p:nvSpPr>
        <p:spPr>
          <a:xfrm>
            <a:off x="6106202"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40" name="Text Placeholder 36">
            <a:extLst>
              <a:ext uri="{FF2B5EF4-FFF2-40B4-BE49-F238E27FC236}">
                <a16:creationId xmlns:a16="http://schemas.microsoft.com/office/drawing/2014/main" id="{14DF9D62-A6B8-2C63-1A20-AC4CD5FB07DB}"/>
              </a:ext>
            </a:extLst>
          </p:cNvPr>
          <p:cNvSpPr>
            <a:spLocks noGrp="1"/>
          </p:cNvSpPr>
          <p:nvPr>
            <p:ph type="body" sz="quarter" idx="23" hasCustomPrompt="1"/>
          </p:nvPr>
        </p:nvSpPr>
        <p:spPr>
          <a:xfrm>
            <a:off x="862733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pic>
        <p:nvPicPr>
          <p:cNvPr id="2" name="Picture 1">
            <a:extLst>
              <a:ext uri="{FF2B5EF4-FFF2-40B4-BE49-F238E27FC236}">
                <a16:creationId xmlns:a16="http://schemas.microsoft.com/office/drawing/2014/main" id="{9D616E68-D9B9-E200-5D72-F094F8E6C6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3" name="Footer Placeholder 14">
            <a:extLst>
              <a:ext uri="{FF2B5EF4-FFF2-40B4-BE49-F238E27FC236}">
                <a16:creationId xmlns:a16="http://schemas.microsoft.com/office/drawing/2014/main" id="{EC8905DA-543B-2DA6-95A1-7F41991654F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249888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FRS-Sustainability-Quote-page-1">
    <p:bg>
      <p:bgPr>
        <a:solidFill>
          <a:schemeClr val="accent3"/>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 Placeholder 17">
            <a:extLst>
              <a:ext uri="{FF2B5EF4-FFF2-40B4-BE49-F238E27FC236}">
                <a16:creationId xmlns:a16="http://schemas.microsoft.com/office/drawing/2014/main" id="{9D165842-ACF8-A95A-520E-10D4D5A066F9}"/>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4048EB2E-45F8-6A49-78D7-7FFA3C64A15B}"/>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1D7CBE5E-7DA9-A268-0B93-111F21147DF2}"/>
              </a:ext>
            </a:extLst>
          </p:cNvPr>
          <p:cNvPicPr>
            <a:picLocks noChangeAspect="1"/>
          </p:cNvPicPr>
          <p:nvPr userDrawn="1"/>
        </p:nvPicPr>
        <p:blipFill>
          <a:blip r:embed="rId2"/>
          <a:stretch>
            <a:fillRect/>
          </a:stretch>
        </p:blipFill>
        <p:spPr>
          <a:xfrm>
            <a:off x="1019175" y="378132"/>
            <a:ext cx="1371327" cy="419017"/>
          </a:xfrm>
          <a:prstGeom prst="rect">
            <a:avLst/>
          </a:prstGeom>
        </p:spPr>
      </p:pic>
      <p:sp>
        <p:nvSpPr>
          <p:cNvPr id="4" name="Footer Placeholder 14">
            <a:extLst>
              <a:ext uri="{FF2B5EF4-FFF2-40B4-BE49-F238E27FC236}">
                <a16:creationId xmlns:a16="http://schemas.microsoft.com/office/drawing/2014/main" id="{FE730D26-AA78-2114-ED07-BC488216AE9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165557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FRS-Sustainability-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6351" y="12785"/>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3" name="Text Placeholder 17">
            <a:extLst>
              <a:ext uri="{FF2B5EF4-FFF2-40B4-BE49-F238E27FC236}">
                <a16:creationId xmlns:a16="http://schemas.microsoft.com/office/drawing/2014/main" id="{13951DB4-A826-D564-2ECB-364B614BD305}"/>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2E0703FA-6AE0-447E-3286-180212DA19BD}"/>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5" name="Text Placeholder 15">
            <a:extLst>
              <a:ext uri="{FF2B5EF4-FFF2-40B4-BE49-F238E27FC236}">
                <a16:creationId xmlns:a16="http://schemas.microsoft.com/office/drawing/2014/main" id="{85904878-C240-CC5E-7F21-025EEEFDC85E}"/>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Footer Placeholder 14">
            <a:extLst>
              <a:ext uri="{FF2B5EF4-FFF2-40B4-BE49-F238E27FC236}">
                <a16:creationId xmlns:a16="http://schemas.microsoft.com/office/drawing/2014/main" id="{16D4C554-F63A-A439-441E-DDC88EDA235C}"/>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ext Placeholder 4">
            <a:extLst>
              <a:ext uri="{FF2B5EF4-FFF2-40B4-BE49-F238E27FC236}">
                <a16:creationId xmlns:a16="http://schemas.microsoft.com/office/drawing/2014/main" id="{46F00C3C-B3C9-A036-65A9-77CC9F0F1FE1}"/>
              </a:ext>
            </a:extLst>
          </p:cNvPr>
          <p:cNvSpPr>
            <a:spLocks noGrp="1"/>
          </p:cNvSpPr>
          <p:nvPr>
            <p:ph type="body" sz="quarter" idx="16" hasCustomPrompt="1"/>
          </p:nvPr>
        </p:nvSpPr>
        <p:spPr>
          <a:xfrm>
            <a:off x="1019175" y="377907"/>
            <a:ext cx="1371600" cy="419018"/>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11375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FRS-Sustainability-Quote-page-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6810B4-39DC-33F7-F170-E12EA7CA75B0}"/>
              </a:ext>
            </a:extLst>
          </p:cNvPr>
          <p:cNvSpPr/>
          <p:nvPr userDrawn="1"/>
        </p:nvSpPr>
        <p:spPr>
          <a:xfrm>
            <a:off x="1031532" y="1130385"/>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346C788-032E-1085-8B78-C7AFEC5A0849}"/>
              </a:ext>
            </a:extLst>
          </p:cNvPr>
          <p:cNvSpPr>
            <a:spLocks noGrp="1"/>
          </p:cNvSpPr>
          <p:nvPr>
            <p:ph type="body" sz="quarter" idx="15" hasCustomPrompt="1"/>
          </p:nvPr>
        </p:nvSpPr>
        <p:spPr>
          <a:xfrm>
            <a:off x="1031532" y="1347319"/>
            <a:ext cx="7597776" cy="1700681"/>
          </a:xfrm>
          <a:prstGeom prst="rect">
            <a:avLst/>
          </a:prstGeom>
        </p:spPr>
        <p:txBody>
          <a:bodyPr lIns="0" tIns="0" rIns="0" bIns="0"/>
          <a:lstStyle>
            <a:lvl1pPr>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5" name="Text Placeholder 4">
            <a:extLst>
              <a:ext uri="{FF2B5EF4-FFF2-40B4-BE49-F238E27FC236}">
                <a16:creationId xmlns:a16="http://schemas.microsoft.com/office/drawing/2014/main" id="{3641B29D-14D5-22AD-74C6-8520AA9AD55B}"/>
              </a:ext>
            </a:extLst>
          </p:cNvPr>
          <p:cNvSpPr>
            <a:spLocks noGrp="1"/>
          </p:cNvSpPr>
          <p:nvPr>
            <p:ph type="body" sz="quarter" idx="16" hasCustomPrompt="1"/>
          </p:nvPr>
        </p:nvSpPr>
        <p:spPr>
          <a:xfrm>
            <a:off x="1031532" y="3209925"/>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pic>
        <p:nvPicPr>
          <p:cNvPr id="9" name="Picture 8">
            <a:extLst>
              <a:ext uri="{FF2B5EF4-FFF2-40B4-BE49-F238E27FC236}">
                <a16:creationId xmlns:a16="http://schemas.microsoft.com/office/drawing/2014/main" id="{5EAA067F-ACE7-FD7B-42B0-CEA5EC3144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2" name="Footer Placeholder 14">
            <a:extLst>
              <a:ext uri="{FF2B5EF4-FFF2-40B4-BE49-F238E27FC236}">
                <a16:creationId xmlns:a16="http://schemas.microsoft.com/office/drawing/2014/main" id="{8B91AA3B-B1CC-32A1-69DA-B128D4DB28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104031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FRS-Sustainability-Quote-page-4">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a:extLst>
              <a:ext uri="{FF2B5EF4-FFF2-40B4-BE49-F238E27FC236}">
                <a16:creationId xmlns:a16="http://schemas.microsoft.com/office/drawing/2014/main" id="{CE577591-15B0-08B1-43C0-5C1E60D51E98}"/>
              </a:ext>
            </a:extLst>
          </p:cNvPr>
          <p:cNvSpPr/>
          <p:nvPr userDrawn="1"/>
        </p:nvSpPr>
        <p:spPr>
          <a:xfrm>
            <a:off x="1031532" y="112553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4B40EADE-1B64-BE9A-783F-CBF2CB94E015}"/>
              </a:ext>
            </a:extLst>
          </p:cNvPr>
          <p:cNvSpPr>
            <a:spLocks noGrp="1"/>
          </p:cNvSpPr>
          <p:nvPr>
            <p:ph type="body" sz="quarter" idx="15" hasCustomPrompt="1"/>
          </p:nvPr>
        </p:nvSpPr>
        <p:spPr>
          <a:xfrm>
            <a:off x="1031532" y="1347319"/>
            <a:ext cx="5083174" cy="2462681"/>
          </a:xfrm>
          <a:prstGeom prst="rect">
            <a:avLst/>
          </a:prstGeom>
        </p:spPr>
        <p:txBody>
          <a:bodyPr lIns="0" tIns="0" rIns="0" bIns="0"/>
          <a:lstStyle>
            <a:lvl1pPr marL="182563" indent="-169863">
              <a:tabLst/>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3" name="Text Placeholder 4">
            <a:extLst>
              <a:ext uri="{FF2B5EF4-FFF2-40B4-BE49-F238E27FC236}">
                <a16:creationId xmlns:a16="http://schemas.microsoft.com/office/drawing/2014/main" id="{5315DBEE-5C1B-1B03-3742-4CE3A53FA0CA}"/>
              </a:ext>
            </a:extLst>
          </p:cNvPr>
          <p:cNvSpPr>
            <a:spLocks noGrp="1"/>
          </p:cNvSpPr>
          <p:nvPr>
            <p:ph type="body" sz="quarter" idx="16" hasCustomPrompt="1"/>
          </p:nvPr>
        </p:nvSpPr>
        <p:spPr>
          <a:xfrm>
            <a:off x="1031532" y="4264161"/>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a:extLst>
              <a:ext uri="{FF2B5EF4-FFF2-40B4-BE49-F238E27FC236}">
                <a16:creationId xmlns:a16="http://schemas.microsoft.com/office/drawing/2014/main" id="{994E1686-A6FE-B1D9-569F-10B5AC0F3B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5" name="Footer Placeholder 14">
            <a:extLst>
              <a:ext uri="{FF2B5EF4-FFF2-40B4-BE49-F238E27FC236}">
                <a16:creationId xmlns:a16="http://schemas.microsoft.com/office/drawing/2014/main" id="{B144DC9B-D37A-FC49-6FE3-49CD573B45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4007652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FRS-Sustainabilit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EE0955D3-8887-05C4-F023-E1D109270A14}"/>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3" name="Text Placeholder 7">
            <a:extLst>
              <a:ext uri="{FF2B5EF4-FFF2-40B4-BE49-F238E27FC236}">
                <a16:creationId xmlns:a16="http://schemas.microsoft.com/office/drawing/2014/main" id="{F125421C-9DF3-3ABB-C25C-60EF593EF4D2}"/>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pic>
        <p:nvPicPr>
          <p:cNvPr id="4" name="Picture 3">
            <a:extLst>
              <a:ext uri="{FF2B5EF4-FFF2-40B4-BE49-F238E27FC236}">
                <a16:creationId xmlns:a16="http://schemas.microsoft.com/office/drawing/2014/main" id="{6AAF6E84-AF72-34D4-AAD6-634D94435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5" name="Footer Placeholder 14">
            <a:extLst>
              <a:ext uri="{FF2B5EF4-FFF2-40B4-BE49-F238E27FC236}">
                <a16:creationId xmlns:a16="http://schemas.microsoft.com/office/drawing/2014/main" id="{769789CD-ED3A-21E5-5EA2-93D706CDCEC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290277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FRS-Sustainability-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034DE-C3AA-CA91-6D51-81E8586671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3" name="Footer Placeholder 14">
            <a:extLst>
              <a:ext uri="{FF2B5EF4-FFF2-40B4-BE49-F238E27FC236}">
                <a16:creationId xmlns:a16="http://schemas.microsoft.com/office/drawing/2014/main" id="{E45E6BD5-8A43-0F9A-76B5-A05959EE65D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1184868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FRS-Foundation-Quote page-1">
    <p:bg>
      <p:bgPr>
        <a:solidFill>
          <a:srgbClr val="B31E3B"/>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 Placeholder 17">
            <a:extLst>
              <a:ext uri="{FF2B5EF4-FFF2-40B4-BE49-F238E27FC236}">
                <a16:creationId xmlns:a16="http://schemas.microsoft.com/office/drawing/2014/main" id="{9D165842-ACF8-A95A-520E-10D4D5A066F9}"/>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4048EB2E-45F8-6A49-78D7-7FFA3C64A15B}"/>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Footer Placeholder 14">
            <a:extLst>
              <a:ext uri="{FF2B5EF4-FFF2-40B4-BE49-F238E27FC236}">
                <a16:creationId xmlns:a16="http://schemas.microsoft.com/office/drawing/2014/main" id="{055A4EF8-20D8-B46E-DF61-11D09BE21E18}"/>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84C4F081-94D3-8B46-4092-EADB9ED8AEA5}"/>
              </a:ext>
            </a:extLst>
          </p:cNvPr>
          <p:cNvPicPr>
            <a:picLocks noChangeAspect="1"/>
          </p:cNvPicPr>
          <p:nvPr userDrawn="1"/>
        </p:nvPicPr>
        <p:blipFill>
          <a:blip r:embed="rId2"/>
          <a:stretch>
            <a:fillRect/>
          </a:stretch>
        </p:blipFill>
        <p:spPr>
          <a:xfrm>
            <a:off x="1019173" y="378132"/>
            <a:ext cx="1371327" cy="396161"/>
          </a:xfrm>
          <a:prstGeom prst="rect">
            <a:avLst/>
          </a:prstGeom>
        </p:spPr>
      </p:pic>
    </p:spTree>
    <p:extLst>
      <p:ext uri="{BB962C8B-B14F-4D97-AF65-F5344CB8AC3E}">
        <p14:creationId xmlns:p14="http://schemas.microsoft.com/office/powerpoint/2010/main" val="3978209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ustainability-Quote page -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6351" y="12785"/>
            <a:ext cx="12192000" cy="6858000"/>
          </a:xfrm>
          <a:prstGeom prst="rect">
            <a:avLst/>
          </a:prstGeom>
          <a:solidFill>
            <a:schemeClr val="tx1"/>
          </a:solidFill>
        </p:spPr>
        <p:txBody>
          <a:bodyPr anchor="b" anchorCtr="0"/>
          <a:lstStyle>
            <a:lvl1pPr>
              <a:defRPr sz="2000"/>
            </a:lvl1pPr>
          </a:lstStyle>
          <a:p>
            <a:endParaRPr lang="en-US"/>
          </a:p>
        </p:txBody>
      </p:sp>
      <p:sp>
        <p:nvSpPr>
          <p:cNvPr id="31" name="Text Placeholder 15">
            <a:extLst>
              <a:ext uri="{FF2B5EF4-FFF2-40B4-BE49-F238E27FC236}">
                <a16:creationId xmlns:a16="http://schemas.microsoft.com/office/drawing/2014/main" id="{38D7C0AB-2129-D9C0-607F-6FC3D579C2D7}"/>
              </a:ext>
            </a:extLst>
          </p:cNvPr>
          <p:cNvSpPr>
            <a:spLocks noGrp="1"/>
          </p:cNvSpPr>
          <p:nvPr>
            <p:ph type="body" sz="quarter" idx="12" hasCustomPrompt="1"/>
          </p:nvPr>
        </p:nvSpPr>
        <p:spPr>
          <a:xfrm>
            <a:off x="1631949" y="368300"/>
            <a:ext cx="10188575" cy="261895"/>
          </a:xfrm>
          <a:prstGeom prst="rect">
            <a:avLst/>
          </a:prstGeom>
        </p:spPr>
        <p:txBody>
          <a:bodyPr lIns="0" tIns="0" rIns="0" bIns="0"/>
          <a:lstStyle>
            <a:lvl1pPr>
              <a:defRPr sz="800"/>
            </a:lvl1pPr>
            <a:lvl2pPr>
              <a:defRPr sz="800"/>
            </a:lvl2pPr>
            <a:lvl3pPr>
              <a:defRPr sz="800"/>
            </a:lvl3pPr>
            <a:lvl4pPr>
              <a:defRPr sz="800"/>
            </a:lvl4pPr>
            <a:lvl5pPr>
              <a:defRPr sz="800"/>
            </a:lvl5pPr>
          </a:lstStyle>
          <a:p>
            <a:pPr lvl="0"/>
            <a:r>
              <a:rPr lang="en-US"/>
              <a:t>Presentation title goes here</a:t>
            </a:r>
          </a:p>
        </p:txBody>
      </p:sp>
      <p:sp>
        <p:nvSpPr>
          <p:cNvPr id="32" name="Footer Placeholder 14">
            <a:extLst>
              <a:ext uri="{FF2B5EF4-FFF2-40B4-BE49-F238E27FC236}">
                <a16:creationId xmlns:a16="http://schemas.microsoft.com/office/drawing/2014/main" id="{7FA4D8CC-F85F-C668-488B-87E80CE53EB9}"/>
              </a:ext>
            </a:extLst>
          </p:cNvPr>
          <p:cNvSpPr>
            <a:spLocks noGrp="1"/>
          </p:cNvSpPr>
          <p:nvPr>
            <p:ph type="ftr" sz="quarter" idx="3"/>
          </p:nvPr>
        </p:nvSpPr>
        <p:spPr>
          <a:xfrm>
            <a:off x="1019176" y="368300"/>
            <a:ext cx="612773" cy="261895"/>
          </a:xfrm>
          <a:prstGeom prst="rect">
            <a:avLst/>
          </a:prstGeom>
        </p:spPr>
        <p:txBody>
          <a:bodyPr vert="horz" lIns="0" tIns="0" rIns="0" bIns="0" rtlCol="0" anchor="t" anchorCtr="0"/>
          <a:lstStyle>
            <a:lvl1pPr algn="l">
              <a:defRPr sz="800">
                <a:solidFill>
                  <a:schemeClr val="bg1"/>
                </a:solidFill>
              </a:defRPr>
            </a:lvl1pPr>
          </a:lstStyle>
          <a:p>
            <a:fld id="{4790123A-71E8-BF43-B702-A9002E60F899}"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3" name="Text Placeholder 17">
            <a:extLst>
              <a:ext uri="{FF2B5EF4-FFF2-40B4-BE49-F238E27FC236}">
                <a16:creationId xmlns:a16="http://schemas.microsoft.com/office/drawing/2014/main" id="{13951DB4-A826-D564-2ECB-364B614BD305}"/>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2E0703FA-6AE0-447E-3286-180212DA19BD}"/>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5" name="Text Placeholder 15">
            <a:extLst>
              <a:ext uri="{FF2B5EF4-FFF2-40B4-BE49-F238E27FC236}">
                <a16:creationId xmlns:a16="http://schemas.microsoft.com/office/drawing/2014/main" id="{85904878-C240-CC5E-7F21-025EEEFDC85E}"/>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endParaRPr lang="en-US"/>
          </a:p>
        </p:txBody>
      </p:sp>
    </p:spTree>
    <p:extLst>
      <p:ext uri="{BB962C8B-B14F-4D97-AF65-F5344CB8AC3E}">
        <p14:creationId xmlns:p14="http://schemas.microsoft.com/office/powerpoint/2010/main" val="2411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stainability-Title Slid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 Placeholder 17">
            <a:extLst>
              <a:ext uri="{FF2B5EF4-FFF2-40B4-BE49-F238E27FC236}">
                <a16:creationId xmlns:a16="http://schemas.microsoft.com/office/drawing/2014/main" id="{5451A9A7-51AC-89C1-5AB7-E1406C9565B7}"/>
              </a:ext>
            </a:extLst>
          </p:cNvPr>
          <p:cNvSpPr>
            <a:spLocks noGrp="1"/>
          </p:cNvSpPr>
          <p:nvPr>
            <p:ph type="body" sz="quarter" idx="10" hasCustomPrompt="1"/>
          </p:nvPr>
        </p:nvSpPr>
        <p:spPr>
          <a:xfrm>
            <a:off x="1024750" y="2603448"/>
            <a:ext cx="5072400" cy="3263210"/>
          </a:xfrm>
          <a:prstGeom prst="rect">
            <a:avLst/>
          </a:prstGeom>
        </p:spPr>
        <p:txBody>
          <a:bodyPr lIns="0" tIns="0" rIns="0" bIns="0"/>
          <a:lstStyle>
            <a:lvl1pPr>
              <a:spcBef>
                <a:spcPts val="0"/>
              </a:spcBef>
              <a:defRPr>
                <a:solidFill>
                  <a:schemeClr val="tx1"/>
                </a:solidFill>
              </a:defRPr>
            </a:lvl1pPr>
          </a:lstStyle>
          <a:p>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IFRS Sustainability </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14" name="Text Placeholder 24">
            <a:extLst>
              <a:ext uri="{FF2B5EF4-FFF2-40B4-BE49-F238E27FC236}">
                <a16:creationId xmlns:a16="http://schemas.microsoft.com/office/drawing/2014/main" id="{D6C7A500-B495-0E32-18F8-04E6155C144B}"/>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chemeClr val="tx1"/>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9" name="Picture 8">
            <a:extLst>
              <a:ext uri="{FF2B5EF4-FFF2-40B4-BE49-F238E27FC236}">
                <a16:creationId xmlns:a16="http://schemas.microsoft.com/office/drawing/2014/main" id="{4193832A-5284-1FEE-41D3-A62414A922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68300"/>
            <a:ext cx="2077111" cy="640983"/>
          </a:xfrm>
          <a:prstGeom prst="rect">
            <a:avLst/>
          </a:prstGeom>
        </p:spPr>
      </p:pic>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2053820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ustainability-Divider Slide -1">
    <p:bg>
      <p:bgPr>
        <a:solidFill>
          <a:schemeClr val="accent3"/>
        </a:solidFill>
        <a:effectLst/>
      </p:bgPr>
    </p:bg>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F053F62C-1A07-DCED-5428-9B08EB4AEACC}"/>
              </a:ext>
            </a:extLst>
          </p:cNvPr>
          <p:cNvSpPr>
            <a:spLocks noGrp="1"/>
          </p:cNvSpPr>
          <p:nvPr>
            <p:ph type="body" sz="quarter" idx="10" hasCustomPrompt="1"/>
          </p:nvPr>
        </p:nvSpPr>
        <p:spPr>
          <a:xfrm>
            <a:off x="1024751" y="2603448"/>
            <a:ext cx="5071249"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Sustainability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17" name="Text Placeholder 15">
            <a:extLst>
              <a:ext uri="{FF2B5EF4-FFF2-40B4-BE49-F238E27FC236}">
                <a16:creationId xmlns:a16="http://schemas.microsoft.com/office/drawing/2014/main" id="{D0E8625E-84A9-6A6F-0144-A322B8FDB236}"/>
              </a:ext>
            </a:extLst>
          </p:cNvPr>
          <p:cNvSpPr>
            <a:spLocks noGrp="1"/>
          </p:cNvSpPr>
          <p:nvPr>
            <p:ph type="body" sz="quarter" idx="12" hasCustomPrompt="1"/>
          </p:nvPr>
        </p:nvSpPr>
        <p:spPr>
          <a:xfrm>
            <a:off x="1631949" y="368300"/>
            <a:ext cx="10188575" cy="261895"/>
          </a:xfrm>
          <a:prstGeom prst="rect">
            <a:avLst/>
          </a:prstGeom>
        </p:spPr>
        <p:txBody>
          <a:bodyPr lIns="0" tIns="0" rIns="0" bIns="0"/>
          <a:lstStyle>
            <a:lvl1pPr>
              <a:defRPr sz="800"/>
            </a:lvl1pPr>
            <a:lvl2pPr>
              <a:defRPr sz="800"/>
            </a:lvl2pPr>
            <a:lvl3pPr>
              <a:defRPr sz="800"/>
            </a:lvl3pPr>
            <a:lvl4pPr>
              <a:defRPr sz="800"/>
            </a:lvl4pPr>
            <a:lvl5pPr>
              <a:defRPr sz="800"/>
            </a:lvl5pPr>
          </a:lstStyle>
          <a:p>
            <a:pPr lvl="0"/>
            <a:r>
              <a:rPr lang="en-US"/>
              <a:t>Presentation title goes here</a:t>
            </a:r>
          </a:p>
        </p:txBody>
      </p:sp>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Footer Placeholder 14">
            <a:extLst>
              <a:ext uri="{FF2B5EF4-FFF2-40B4-BE49-F238E27FC236}">
                <a16:creationId xmlns:a16="http://schemas.microsoft.com/office/drawing/2014/main" id="{C7139FE6-A35F-F7A3-F067-C810EB82D396}"/>
              </a:ext>
            </a:extLst>
          </p:cNvPr>
          <p:cNvSpPr>
            <a:spLocks noGrp="1"/>
          </p:cNvSpPr>
          <p:nvPr>
            <p:ph type="ftr" sz="quarter" idx="3"/>
          </p:nvPr>
        </p:nvSpPr>
        <p:spPr>
          <a:xfrm>
            <a:off x="1019176" y="368300"/>
            <a:ext cx="612773" cy="261895"/>
          </a:xfrm>
          <a:prstGeom prst="rect">
            <a:avLst/>
          </a:prstGeom>
        </p:spPr>
        <p:txBody>
          <a:bodyPr vert="horz" lIns="0" tIns="0" rIns="0" bIns="0" rtlCol="0" anchor="t" anchorCtr="0"/>
          <a:lstStyle>
            <a:lvl1pPr algn="l">
              <a:defRPr sz="800">
                <a:solidFill>
                  <a:schemeClr val="bg1"/>
                </a:solidFill>
              </a:defRPr>
            </a:lvl1pPr>
          </a:lstStyle>
          <a:p>
            <a:fld id="{4790123A-71E8-BF43-B702-A9002E60F899}"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1A5CEA9-632C-BC9E-1D30-3F6C1CD73A9B}"/>
              </a:ext>
            </a:extLst>
          </p:cNvPr>
          <p:cNvPicPr>
            <a:picLocks noChangeAspect="1"/>
          </p:cNvPicPr>
          <p:nvPr userDrawn="1"/>
        </p:nvPicPr>
        <p:blipFill rotWithShape="1">
          <a:blip r:embed="rId2"/>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753985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FRS-Sustainability-Text singl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 Placeholder 17">
            <a:extLst>
              <a:ext uri="{FF2B5EF4-FFF2-40B4-BE49-F238E27FC236}">
                <a16:creationId xmlns:a16="http://schemas.microsoft.com/office/drawing/2014/main" id="{338A8128-D549-C5EB-AFE9-D2FA10AA689C}"/>
              </a:ext>
            </a:extLst>
          </p:cNvPr>
          <p:cNvSpPr>
            <a:spLocks noGrp="1"/>
          </p:cNvSpPr>
          <p:nvPr>
            <p:ph type="body" sz="quarter" idx="10" hasCustomPrompt="1"/>
          </p:nvPr>
        </p:nvSpPr>
        <p:spPr>
          <a:xfrm>
            <a:off x="1019173" y="1351313"/>
            <a:ext cx="7592197"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Sustainability text page</a:t>
            </a:r>
          </a:p>
        </p:txBody>
      </p:sp>
      <p:sp>
        <p:nvSpPr>
          <p:cNvPr id="25" name="Text Placeholder 24">
            <a:extLst>
              <a:ext uri="{FF2B5EF4-FFF2-40B4-BE49-F238E27FC236}">
                <a16:creationId xmlns:a16="http://schemas.microsoft.com/office/drawing/2014/main" id="{5AD4478D-6C05-FD2E-0F80-E1FBBAA75491}"/>
              </a:ext>
            </a:extLst>
          </p:cNvPr>
          <p:cNvSpPr>
            <a:spLocks noGrp="1"/>
          </p:cNvSpPr>
          <p:nvPr>
            <p:ph type="body" sz="quarter" idx="14" hasCustomPrompt="1"/>
          </p:nvPr>
        </p:nvSpPr>
        <p:spPr>
          <a:xfrm>
            <a:off x="1019173" y="2548099"/>
            <a:ext cx="7592197" cy="3428158"/>
          </a:xfrm>
          <a:prstGeom prst="rect">
            <a:avLst/>
          </a:prstGeom>
        </p:spPr>
        <p:txBody>
          <a:bodyPr lIns="0" tIns="0" rIns="0" bIns="0"/>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Single column text. Text goes here Lorem ipsum dolor sit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Curabitur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varius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efficitur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dolor, sed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malesuada</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nisl</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lacinia convallis. Sed fermentum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quam</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vel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molestie</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pharetra. </a:t>
            </a:r>
          </a:p>
        </p:txBody>
      </p:sp>
      <p:pic>
        <p:nvPicPr>
          <p:cNvPr id="2" name="Picture 1">
            <a:extLst>
              <a:ext uri="{FF2B5EF4-FFF2-40B4-BE49-F238E27FC236}">
                <a16:creationId xmlns:a16="http://schemas.microsoft.com/office/drawing/2014/main" id="{2A2B8D65-F583-9A1D-A55D-019E9D489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3" name="Footer Placeholder 14">
            <a:extLst>
              <a:ext uri="{FF2B5EF4-FFF2-40B4-BE49-F238E27FC236}">
                <a16:creationId xmlns:a16="http://schemas.microsoft.com/office/drawing/2014/main" id="{83B4852A-6A52-4FA9-132E-9EA0C4DBD7E7}"/>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353829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FRS-Sustainability-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193832A-5284-1FEE-41D3-A62414A922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68300"/>
            <a:ext cx="2077111" cy="640983"/>
          </a:xfrm>
          <a:prstGeom prst="rect">
            <a:avLst/>
          </a:prstGeom>
        </p:spPr>
      </p:pic>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12" name="Text Placeholder 11">
            <a:extLst>
              <a:ext uri="{FF2B5EF4-FFF2-40B4-BE49-F238E27FC236}">
                <a16:creationId xmlns:a16="http://schemas.microsoft.com/office/drawing/2014/main" id="{22B98655-52E0-B0FB-18A1-1832DDC894FC}"/>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reference</a:t>
            </a:r>
          </a:p>
        </p:txBody>
      </p:sp>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Staff paper</a:t>
            </a:r>
          </a:p>
        </p:txBody>
      </p:sp>
      <p:sp>
        <p:nvSpPr>
          <p:cNvPr id="35" name="Text Placeholder 24">
            <a:extLst>
              <a:ext uri="{FF2B5EF4-FFF2-40B4-BE49-F238E27FC236}">
                <a16:creationId xmlns:a16="http://schemas.microsoft.com/office/drawing/2014/main" id="{1A4A01B5-6A37-3212-3002-9454C7A7B0A7}"/>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chemeClr val="tx1"/>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This paper has been prepared for discussion at a public meeting of the International Sustainability Standards Board (ISSB). This paper does not represent the views of the ISSB or any individual ISSB member. Any comments in the paper do not purport to set out what would be an acceptable or unacceptable application of IFRS® Sustainability Disclosure Standards. The ISSB’s technical decisions are made in public and are reported in the ISSB Update.</a:t>
            </a:r>
          </a:p>
        </p:txBody>
      </p:sp>
    </p:spTree>
    <p:extLst>
      <p:ext uri="{BB962C8B-B14F-4D97-AF65-F5344CB8AC3E}">
        <p14:creationId xmlns:p14="http://schemas.microsoft.com/office/powerpoint/2010/main" val="247542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FRS-Sustainability-Divider Slide-1">
    <p:bg>
      <p:bgPr>
        <a:solidFill>
          <a:schemeClr val="accent3"/>
        </a:solidFill>
        <a:effectLst/>
      </p:bgPr>
    </p:bg>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F053F62C-1A07-DCED-5428-9B08EB4AEACC}"/>
              </a:ext>
            </a:extLst>
          </p:cNvPr>
          <p:cNvSpPr>
            <a:spLocks noGrp="1"/>
          </p:cNvSpPr>
          <p:nvPr>
            <p:ph type="body" sz="quarter" idx="10" hasCustomPrompt="1"/>
          </p:nvPr>
        </p:nvSpPr>
        <p:spPr>
          <a:xfrm>
            <a:off x="1024751" y="2603448"/>
            <a:ext cx="5071249"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Sustainability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1A5CEA9-632C-BC9E-1D30-3F6C1CD73A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3" name="Picture 2">
            <a:extLst>
              <a:ext uri="{FF2B5EF4-FFF2-40B4-BE49-F238E27FC236}">
                <a16:creationId xmlns:a16="http://schemas.microsoft.com/office/drawing/2014/main" id="{0D3BA0B9-182B-9509-B903-3196B346A583}"/>
              </a:ext>
            </a:extLst>
          </p:cNvPr>
          <p:cNvPicPr>
            <a:picLocks noChangeAspect="1"/>
          </p:cNvPicPr>
          <p:nvPr userDrawn="1"/>
        </p:nvPicPr>
        <p:blipFill>
          <a:blip r:embed="rId3"/>
          <a:stretch>
            <a:fillRect/>
          </a:stretch>
        </p:blipFill>
        <p:spPr>
          <a:xfrm>
            <a:off x="1019175" y="378132"/>
            <a:ext cx="1371327" cy="419017"/>
          </a:xfrm>
          <a:prstGeom prst="rect">
            <a:avLst/>
          </a:prstGeom>
        </p:spPr>
      </p:pic>
      <p:sp>
        <p:nvSpPr>
          <p:cNvPr id="4" name="Footer Placeholder 14">
            <a:extLst>
              <a:ext uri="{FF2B5EF4-FFF2-40B4-BE49-F238E27FC236}">
                <a16:creationId xmlns:a16="http://schemas.microsoft.com/office/drawing/2014/main" id="{33D26209-C464-8A7E-3C41-732720A7036B}"/>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72969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FRS-Sustainability-Divider-Slide-2">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20" name="Text Placeholder 17">
            <a:extLst>
              <a:ext uri="{FF2B5EF4-FFF2-40B4-BE49-F238E27FC236}">
                <a16:creationId xmlns:a16="http://schemas.microsoft.com/office/drawing/2014/main" id="{12285675-D14E-2541-8E6E-D5A50E88C089}"/>
              </a:ext>
            </a:extLst>
          </p:cNvPr>
          <p:cNvSpPr>
            <a:spLocks noGrp="1"/>
          </p:cNvSpPr>
          <p:nvPr>
            <p:ph type="body" sz="quarter" idx="12" hasCustomPrompt="1"/>
          </p:nvPr>
        </p:nvSpPr>
        <p:spPr>
          <a:xfrm>
            <a:off x="1024751" y="2603448"/>
            <a:ext cx="5072400"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Image-based</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15">
            <a:extLst>
              <a:ext uri="{FF2B5EF4-FFF2-40B4-BE49-F238E27FC236}">
                <a16:creationId xmlns:a16="http://schemas.microsoft.com/office/drawing/2014/main" id="{44EC176F-3E1C-B8C7-B2FC-78F556FAC600}"/>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pic>
        <p:nvPicPr>
          <p:cNvPr id="2" name="Picture 1">
            <a:extLst>
              <a:ext uri="{FF2B5EF4-FFF2-40B4-BE49-F238E27FC236}">
                <a16:creationId xmlns:a16="http://schemas.microsoft.com/office/drawing/2014/main" id="{80F2E423-4C9C-323F-C03B-8F255A08B4EF}"/>
              </a:ext>
            </a:extLst>
          </p:cNvPr>
          <p:cNvPicPr>
            <a:picLocks noChangeAspect="1"/>
          </p:cNvPicPr>
          <p:nvPr userDrawn="1"/>
        </p:nvPicPr>
        <p:blipFill>
          <a:blip r:embed="rId3"/>
          <a:stretch>
            <a:fillRect/>
          </a:stretch>
        </p:blipFill>
        <p:spPr>
          <a:xfrm>
            <a:off x="1019175" y="5866658"/>
            <a:ext cx="1371327" cy="419017"/>
          </a:xfrm>
          <a:prstGeom prst="rect">
            <a:avLst/>
          </a:prstGeom>
        </p:spPr>
      </p:pic>
      <p:sp>
        <p:nvSpPr>
          <p:cNvPr id="7" name="Footer Placeholder 14">
            <a:extLst>
              <a:ext uri="{FF2B5EF4-FFF2-40B4-BE49-F238E27FC236}">
                <a16:creationId xmlns:a16="http://schemas.microsoft.com/office/drawing/2014/main" id="{8B649CB9-BBFE-5873-0991-38F18D024E28}"/>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8" name="Text Placeholder 4">
            <a:extLst>
              <a:ext uri="{FF2B5EF4-FFF2-40B4-BE49-F238E27FC236}">
                <a16:creationId xmlns:a16="http://schemas.microsoft.com/office/drawing/2014/main" id="{AC178F51-5B47-9214-7A62-5E1788275E03}"/>
              </a:ext>
            </a:extLst>
          </p:cNvPr>
          <p:cNvSpPr>
            <a:spLocks noGrp="1"/>
          </p:cNvSpPr>
          <p:nvPr>
            <p:ph type="body" sz="quarter" idx="16" hasCustomPrompt="1"/>
          </p:nvPr>
        </p:nvSpPr>
        <p:spPr>
          <a:xfrm>
            <a:off x="1019175" y="377907"/>
            <a:ext cx="1371600" cy="419018"/>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59552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FRS-Sustainability-Text singl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 Placeholder 17">
            <a:extLst>
              <a:ext uri="{FF2B5EF4-FFF2-40B4-BE49-F238E27FC236}">
                <a16:creationId xmlns:a16="http://schemas.microsoft.com/office/drawing/2014/main" id="{338A8128-D549-C5EB-AFE9-D2FA10AA689C}"/>
              </a:ext>
            </a:extLst>
          </p:cNvPr>
          <p:cNvSpPr>
            <a:spLocks noGrp="1"/>
          </p:cNvSpPr>
          <p:nvPr>
            <p:ph type="body" sz="quarter" idx="10" hasCustomPrompt="1"/>
          </p:nvPr>
        </p:nvSpPr>
        <p:spPr>
          <a:xfrm>
            <a:off x="1019173" y="1351313"/>
            <a:ext cx="7592197"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Sustainability text page</a:t>
            </a:r>
          </a:p>
        </p:txBody>
      </p:sp>
      <p:sp>
        <p:nvSpPr>
          <p:cNvPr id="25" name="Text Placeholder 24">
            <a:extLst>
              <a:ext uri="{FF2B5EF4-FFF2-40B4-BE49-F238E27FC236}">
                <a16:creationId xmlns:a16="http://schemas.microsoft.com/office/drawing/2014/main" id="{5AD4478D-6C05-FD2E-0F80-E1FBBAA75491}"/>
              </a:ext>
            </a:extLst>
          </p:cNvPr>
          <p:cNvSpPr>
            <a:spLocks noGrp="1"/>
          </p:cNvSpPr>
          <p:nvPr>
            <p:ph type="body" sz="quarter" idx="14" hasCustomPrompt="1"/>
          </p:nvPr>
        </p:nvSpPr>
        <p:spPr>
          <a:xfrm>
            <a:off x="1019173" y="2548098"/>
            <a:ext cx="7592197" cy="3501183"/>
          </a:xfrm>
          <a:prstGeom prst="rect">
            <a:avLst/>
          </a:prstGeom>
        </p:spPr>
        <p:txBody>
          <a:bodyPr lIns="0" tIns="0" rIns="0" bIns="0"/>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Single column text. Text goes here Lorem ipsum dolor sit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Curabitur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varius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efficitur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dolor, sed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malesuada</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nisl</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lacinia convallis. Sed fermentum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quam</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vel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molestie</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pharetra. </a:t>
            </a:r>
          </a:p>
        </p:txBody>
      </p: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pic>
        <p:nvPicPr>
          <p:cNvPr id="2" name="Picture 1">
            <a:extLst>
              <a:ext uri="{FF2B5EF4-FFF2-40B4-BE49-F238E27FC236}">
                <a16:creationId xmlns:a16="http://schemas.microsoft.com/office/drawing/2014/main" id="{2A2B8D65-F583-9A1D-A55D-019E9D489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3" name="Footer Placeholder 14">
            <a:extLst>
              <a:ext uri="{FF2B5EF4-FFF2-40B4-BE49-F238E27FC236}">
                <a16:creationId xmlns:a16="http://schemas.microsoft.com/office/drawing/2014/main" id="{83B4852A-6A52-4FA9-132E-9EA0C4DBD7E7}"/>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59595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FRS-Sustainability-Text single column smaller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BF98E40F-5918-6A0C-EF18-6A3F1F9B9A9E}"/>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6">
            <a:extLst>
              <a:ext uri="{FF2B5EF4-FFF2-40B4-BE49-F238E27FC236}">
                <a16:creationId xmlns:a16="http://schemas.microsoft.com/office/drawing/2014/main" id="{6718A48B-F53F-19BA-8D6F-731FD58873B0}"/>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sp>
        <p:nvSpPr>
          <p:cNvPr id="5" name="Text Placeholder 7">
            <a:extLst>
              <a:ext uri="{FF2B5EF4-FFF2-40B4-BE49-F238E27FC236}">
                <a16:creationId xmlns:a16="http://schemas.microsoft.com/office/drawing/2014/main" id="{4AEABE95-E21F-2A7E-8B24-6CE0F4421A6F}"/>
              </a:ext>
            </a:extLst>
          </p:cNvPr>
          <p:cNvSpPr>
            <a:spLocks noGrp="1"/>
          </p:cNvSpPr>
          <p:nvPr>
            <p:ph type="body" sz="quarter" idx="19" hasCustomPrompt="1"/>
          </p:nvPr>
        </p:nvSpPr>
        <p:spPr>
          <a:xfrm>
            <a:off x="1019174" y="2548098"/>
            <a:ext cx="7592196"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6" name="Text Placeholder 17">
            <a:extLst>
              <a:ext uri="{FF2B5EF4-FFF2-40B4-BE49-F238E27FC236}">
                <a16:creationId xmlns:a16="http://schemas.microsoft.com/office/drawing/2014/main" id="{DE3C94AF-B84F-40AB-9342-6B7A4E043CE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Sustainability text page</a:t>
            </a:r>
          </a:p>
        </p:txBody>
      </p:sp>
      <p:pic>
        <p:nvPicPr>
          <p:cNvPr id="3" name="Picture 2">
            <a:extLst>
              <a:ext uri="{FF2B5EF4-FFF2-40B4-BE49-F238E27FC236}">
                <a16:creationId xmlns:a16="http://schemas.microsoft.com/office/drawing/2014/main" id="{7074FA55-7B6B-C84C-2BEC-4AF9CE9E46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7" name="Footer Placeholder 14">
            <a:extLst>
              <a:ext uri="{FF2B5EF4-FFF2-40B4-BE49-F238E27FC236}">
                <a16:creationId xmlns:a16="http://schemas.microsoft.com/office/drawing/2014/main" id="{7386CEB6-97F4-B122-3576-00B65E6CF02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81552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FRS-Sustainability-Text 2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26ACC5B7-04BD-8F16-5D43-CC6CDFF33A83}"/>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Sustainability text page</a:t>
            </a:r>
          </a:p>
        </p:txBody>
      </p:sp>
      <p:sp>
        <p:nvSpPr>
          <p:cNvPr id="3" name="Text Placeholder 7">
            <a:extLst>
              <a:ext uri="{FF2B5EF4-FFF2-40B4-BE49-F238E27FC236}">
                <a16:creationId xmlns:a16="http://schemas.microsoft.com/office/drawing/2014/main" id="{E3A3D8F8-C6B9-8281-7BCB-98B95D0C7397}"/>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6" name="Text Placeholder 7">
            <a:extLst>
              <a:ext uri="{FF2B5EF4-FFF2-40B4-BE49-F238E27FC236}">
                <a16:creationId xmlns:a16="http://schemas.microsoft.com/office/drawing/2014/main" id="{6B405938-0615-70C5-3952-A2C38C80799F}"/>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pic>
        <p:nvPicPr>
          <p:cNvPr id="4" name="Picture 3">
            <a:extLst>
              <a:ext uri="{FF2B5EF4-FFF2-40B4-BE49-F238E27FC236}">
                <a16:creationId xmlns:a16="http://schemas.microsoft.com/office/drawing/2014/main" id="{01A514BC-427A-3E97-8390-510CE4EA74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5" name="Footer Placeholder 14">
            <a:extLst>
              <a:ext uri="{FF2B5EF4-FFF2-40B4-BE49-F238E27FC236}">
                <a16:creationId xmlns:a16="http://schemas.microsoft.com/office/drawing/2014/main" id="{FFD4B566-4DF8-3642-581A-E87109079D5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3478073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FRS-Sustainability-Text-page-3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 Placeholder 17">
            <a:extLst>
              <a:ext uri="{FF2B5EF4-FFF2-40B4-BE49-F238E27FC236}">
                <a16:creationId xmlns:a16="http://schemas.microsoft.com/office/drawing/2014/main" id="{365BDC03-6035-6419-73A9-C01CF0A252A4}"/>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Sustainability text page</a:t>
            </a:r>
          </a:p>
        </p:txBody>
      </p:sp>
      <p:sp>
        <p:nvSpPr>
          <p:cNvPr id="5" name="Text Placeholder 7">
            <a:extLst>
              <a:ext uri="{FF2B5EF4-FFF2-40B4-BE49-F238E27FC236}">
                <a16:creationId xmlns:a16="http://schemas.microsoft.com/office/drawing/2014/main" id="{3E150A98-C1F6-494C-846C-61469A0A7188}"/>
              </a:ext>
            </a:extLst>
          </p:cNvPr>
          <p:cNvSpPr>
            <a:spLocks noGrp="1"/>
          </p:cNvSpPr>
          <p:nvPr>
            <p:ph type="body" sz="quarter" idx="19" hasCustomPrompt="1"/>
          </p:nvPr>
        </p:nvSpPr>
        <p:spPr>
          <a:xfrm>
            <a:off x="1019174"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7" name="Text Placeholder 7">
            <a:extLst>
              <a:ext uri="{FF2B5EF4-FFF2-40B4-BE49-F238E27FC236}">
                <a16:creationId xmlns:a16="http://schemas.microsoft.com/office/drawing/2014/main" id="{1ABCD78D-7977-705C-FC7B-F0E8D75C7019}"/>
              </a:ext>
            </a:extLst>
          </p:cNvPr>
          <p:cNvSpPr>
            <a:spLocks noGrp="1"/>
          </p:cNvSpPr>
          <p:nvPr>
            <p:ph type="body" sz="quarter" idx="20" hasCustomPrompt="1"/>
          </p:nvPr>
        </p:nvSpPr>
        <p:spPr>
          <a:xfrm>
            <a:off x="455379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 </a:t>
            </a:r>
          </a:p>
        </p:txBody>
      </p:sp>
      <p:sp>
        <p:nvSpPr>
          <p:cNvPr id="8" name="Text Placeholder 7">
            <a:extLst>
              <a:ext uri="{FF2B5EF4-FFF2-40B4-BE49-F238E27FC236}">
                <a16:creationId xmlns:a16="http://schemas.microsoft.com/office/drawing/2014/main" id="{DED0E281-886C-DBDB-A0F6-68AA218B1AD0}"/>
              </a:ext>
            </a:extLst>
          </p:cNvPr>
          <p:cNvSpPr>
            <a:spLocks noGrp="1"/>
          </p:cNvSpPr>
          <p:nvPr>
            <p:ph type="body" sz="quarter" idx="21" hasCustomPrompt="1"/>
          </p:nvPr>
        </p:nvSpPr>
        <p:spPr>
          <a:xfrm>
            <a:off x="808841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pic>
        <p:nvPicPr>
          <p:cNvPr id="2" name="Picture 1">
            <a:extLst>
              <a:ext uri="{FF2B5EF4-FFF2-40B4-BE49-F238E27FC236}">
                <a16:creationId xmlns:a16="http://schemas.microsoft.com/office/drawing/2014/main" id="{DD68F321-B262-EC3E-F016-E53E07A797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5" y="378132"/>
            <a:ext cx="1371327" cy="423183"/>
          </a:xfrm>
          <a:prstGeom prst="rect">
            <a:avLst/>
          </a:prstGeom>
        </p:spPr>
      </p:pic>
      <p:sp>
        <p:nvSpPr>
          <p:cNvPr id="3" name="Footer Placeholder 14">
            <a:extLst>
              <a:ext uri="{FF2B5EF4-FFF2-40B4-BE49-F238E27FC236}">
                <a16:creationId xmlns:a16="http://schemas.microsoft.com/office/drawing/2014/main" id="{D2E6FB60-F031-53E6-2803-4A7BF10B34FE}"/>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288212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3154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04" r:id="rId3"/>
    <p:sldLayoutId id="2147483686" r:id="rId4"/>
    <p:sldLayoutId id="2147483732" r:id="rId5"/>
    <p:sldLayoutId id="2147483688" r:id="rId6"/>
    <p:sldLayoutId id="2147483702" r:id="rId7"/>
    <p:sldLayoutId id="2147483701" r:id="rId8"/>
    <p:sldLayoutId id="2147483703" r:id="rId9"/>
    <p:sldLayoutId id="2147483689" r:id="rId10"/>
    <p:sldLayoutId id="2147483690" r:id="rId11"/>
    <p:sldLayoutId id="2147483691" r:id="rId12"/>
    <p:sldLayoutId id="2147483733" r:id="rId13"/>
    <p:sldLayoutId id="2147483693" r:id="rId14"/>
    <p:sldLayoutId id="2147483694" r:id="rId15"/>
    <p:sldLayoutId id="2147483695" r:id="rId16"/>
    <p:sldLayoutId id="2147483698" r:id="rId17"/>
    <p:sldLayoutId id="2147483734" r:id="rId18"/>
    <p:sldLayoutId id="2147483739" r:id="rId19"/>
    <p:sldLayoutId id="2147483743" r:id="rId20"/>
    <p:sldLayoutId id="2147483744" r:id="rId21"/>
  </p:sldLayoutIdLst>
  <p:hf hdr="0" dt="0"/>
  <p:txStyles>
    <p:titleStyle>
      <a:lvl1pPr algn="l" defTabSz="914400" rtl="0" eaLnBrk="1" latinLnBrk="0" hangingPunct="1">
        <a:lnSpc>
          <a:spcPct val="100000"/>
        </a:lnSpc>
        <a:spcBef>
          <a:spcPct val="0"/>
        </a:spcBef>
        <a:buNone/>
        <a:defRPr sz="333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17.svg"/><Relationship Id="rId5" Type="http://schemas.openxmlformats.org/officeDocument/2006/relationships/diagramQuickStyle" Target="../diagrams/quickStyle1.xml"/><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9.xml"/><Relationship Id="rId16"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3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5.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4.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0.sv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52.svg"/><Relationship Id="rId4" Type="http://schemas.openxmlformats.org/officeDocument/2006/relationships/image" Target="../media/image78.svg"/><Relationship Id="rId9" Type="http://schemas.openxmlformats.org/officeDocument/2006/relationships/image" Target="../media/image51.png"/><Relationship Id="rId14" Type="http://schemas.openxmlformats.org/officeDocument/2006/relationships/image" Target="../media/image86.sv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CCA72-0C29-FA1C-5916-9CAC21952D6F}"/>
              </a:ext>
            </a:extLst>
          </p:cNvPr>
          <p:cNvSpPr>
            <a:spLocks noGrp="1"/>
          </p:cNvSpPr>
          <p:nvPr>
            <p:ph type="body" sz="quarter" idx="10"/>
          </p:nvPr>
        </p:nvSpPr>
        <p:spPr>
          <a:xfrm>
            <a:off x="1024751" y="2603448"/>
            <a:ext cx="5440785" cy="3263210"/>
          </a:xfrm>
        </p:spPr>
        <p:txBody>
          <a:bodyPr/>
          <a:lstStyle/>
          <a:p>
            <a:r>
              <a:rPr lang="en-GB" b="1" dirty="0"/>
              <a:t>Introducing the ISSB</a:t>
            </a:r>
          </a:p>
          <a:p>
            <a:endParaRPr lang="en-GB" b="1" dirty="0"/>
          </a:p>
          <a:p>
            <a:r>
              <a:rPr lang="en-GB" sz="2000" dirty="0"/>
              <a:t>Jingdong Hua</a:t>
            </a:r>
          </a:p>
          <a:p>
            <a:r>
              <a:rPr lang="en-GB" sz="2000" dirty="0"/>
              <a:t>Vice-Chair, ISSB</a:t>
            </a:r>
          </a:p>
          <a:p>
            <a:r>
              <a:rPr lang="en-GB" sz="2000" dirty="0"/>
              <a:t>2022 MMPA Conference</a:t>
            </a:r>
          </a:p>
          <a:p>
            <a:endParaRPr lang="en-GB" sz="2000" dirty="0"/>
          </a:p>
        </p:txBody>
      </p:sp>
      <p:sp>
        <p:nvSpPr>
          <p:cNvPr id="3" name="Text Placeholder 2">
            <a:extLst>
              <a:ext uri="{FF2B5EF4-FFF2-40B4-BE49-F238E27FC236}">
                <a16:creationId xmlns:a16="http://schemas.microsoft.com/office/drawing/2014/main" id="{A18C0183-DF81-D336-305F-181582959B44}"/>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446780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FB5F869-1914-6CC2-B45B-10BBA7E7BDFE}"/>
              </a:ext>
            </a:extLst>
          </p:cNvPr>
          <p:cNvSpPr>
            <a:spLocks noGrp="1"/>
          </p:cNvSpPr>
          <p:nvPr>
            <p:ph type="body" sz="quarter" idx="10"/>
          </p:nvPr>
        </p:nvSpPr>
        <p:spPr>
          <a:xfrm>
            <a:off x="1019173" y="1351313"/>
            <a:ext cx="10188575" cy="654191"/>
          </a:xfrm>
        </p:spPr>
        <p:txBody>
          <a:bodyPr/>
          <a:lstStyle/>
          <a:p>
            <a:r>
              <a:rPr lang="en-GB" dirty="0"/>
              <a:t>Market drivers</a:t>
            </a:r>
            <a:endParaRPr lang="en-US" dirty="0"/>
          </a:p>
        </p:txBody>
      </p:sp>
      <p:sp>
        <p:nvSpPr>
          <p:cNvPr id="3" name="Striped Right Arrow 3">
            <a:extLst>
              <a:ext uri="{FF2B5EF4-FFF2-40B4-BE49-F238E27FC236}">
                <a16:creationId xmlns:a16="http://schemas.microsoft.com/office/drawing/2014/main" id="{ED82D51F-3E0B-9F32-3C89-E75303632273}"/>
              </a:ext>
            </a:extLst>
          </p:cNvPr>
          <p:cNvSpPr/>
          <p:nvPr/>
        </p:nvSpPr>
        <p:spPr bwMode="auto">
          <a:xfrm>
            <a:off x="1049117" y="2579278"/>
            <a:ext cx="5233920" cy="3583633"/>
          </a:xfrm>
          <a:prstGeom prst="stripedRightArrow">
            <a:avLst>
              <a:gd name="adj1" fmla="val 60410"/>
              <a:gd name="adj2" fmla="val 50000"/>
            </a:avLst>
          </a:prstGeom>
          <a:solidFill>
            <a:schemeClr val="tx2"/>
          </a:solidFill>
          <a:ln w="9525" cap="flat" cmpd="sng" algn="ctr">
            <a:noFill/>
            <a:prstDash val="solid"/>
            <a:round/>
            <a:headEnd type="none" w="med" len="med"/>
            <a:tailEnd type="none" w="med" len="med"/>
          </a:ln>
          <a:effectLst/>
        </p:spPr>
        <p:txBody>
          <a:bodyPr vert="horz" wrap="square" lIns="54000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Aft>
                <a:spcPts val="600"/>
              </a:spcAft>
              <a:buClrTx/>
              <a:buSzTx/>
              <a:buFontTx/>
              <a:buNone/>
              <a:tabLst/>
            </a:pPr>
            <a:r>
              <a:rPr kumimoji="0" lang="en-GB" sz="2000" b="1" i="0" u="none" strike="noStrike" cap="none" normalizeH="0" baseline="0" dirty="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Voluntary initiatives</a:t>
            </a:r>
          </a:p>
          <a:p>
            <a:pPr marL="342900" marR="0" indent="-342900" algn="l" defTabSz="914400" rtl="0" eaLnBrk="1" fontAlgn="base" latinLnBrk="0" hangingPunct="1">
              <a:spcBef>
                <a:spcPts val="600"/>
              </a:spcBef>
              <a:spcAft>
                <a:spcPts val="600"/>
              </a:spcAft>
              <a:buClrTx/>
              <a:buSzTx/>
              <a:buFont typeface="Arial" panose="020B0604020202020204" pitchFamily="34" charset="0"/>
              <a:buChar char="•"/>
              <a:tabLst/>
            </a:pPr>
            <a:r>
              <a:rPr lang="en-GB" dirty="0">
                <a:solidFill>
                  <a:schemeClr val="bg1"/>
                </a:solidFill>
                <a:latin typeface="Arial" panose="020B0604020202020204" pitchFamily="34" charset="0"/>
                <a:cs typeface="Arial" panose="020B0604020202020204" pitchFamily="34" charset="0"/>
              </a:rPr>
              <a:t>Incomplete</a:t>
            </a:r>
            <a:r>
              <a:rPr kumimoji="0" lang="en-GB" i="0" u="none" strike="noStrike" cap="none" normalizeH="0" baseline="0" dirty="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 application</a:t>
            </a:r>
          </a:p>
          <a:p>
            <a:pPr marL="342900" marR="0" indent="-342900" algn="l" defTabSz="1433513" rtl="0" eaLnBrk="1" fontAlgn="base" latinLnBrk="0" hangingPunct="1">
              <a:spcBef>
                <a:spcPts val="600"/>
              </a:spcBef>
              <a:spcAft>
                <a:spcPts val="600"/>
              </a:spcAft>
              <a:buClrTx/>
              <a:buSzTx/>
              <a:buFont typeface="Arial" panose="020B0604020202020204" pitchFamily="34" charset="0"/>
              <a:buChar char="•"/>
              <a:tabLst>
                <a:tab pos="2868613" algn="l"/>
              </a:tabLst>
            </a:pPr>
            <a:r>
              <a:rPr kumimoji="0" lang="en-GB" i="0" u="none" strike="noStrike" cap="none" normalizeH="0" baseline="0" dirty="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Multiple standard available</a:t>
            </a:r>
          </a:p>
          <a:p>
            <a:pPr marL="342900" marR="0" indent="-342900" algn="l" defTabSz="914400" rtl="0" eaLnBrk="1" fontAlgn="base" latinLnBrk="0" hangingPunct="1">
              <a:spcBef>
                <a:spcPts val="600"/>
              </a:spcBef>
              <a:spcAft>
                <a:spcPts val="600"/>
              </a:spcAft>
              <a:buClrTx/>
              <a:buSzTx/>
              <a:buFont typeface="Arial" panose="020B0604020202020204" pitchFamily="34" charset="0"/>
              <a:buChar char="•"/>
              <a:tabLst/>
            </a:pPr>
            <a:r>
              <a:rPr kumimoji="0" lang="en-GB" i="0" u="none" strike="noStrike" cap="none" normalizeH="0" baseline="0" dirty="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Need for rationalisation.</a:t>
            </a:r>
          </a:p>
        </p:txBody>
      </p:sp>
      <p:sp>
        <p:nvSpPr>
          <p:cNvPr id="4" name="Striped Right Arrow 3">
            <a:extLst>
              <a:ext uri="{FF2B5EF4-FFF2-40B4-BE49-F238E27FC236}">
                <a16:creationId xmlns:a16="http://schemas.microsoft.com/office/drawing/2014/main" id="{AE7DAB42-12DF-7E08-9BB0-FE89C191A3FB}"/>
              </a:ext>
            </a:extLst>
          </p:cNvPr>
          <p:cNvSpPr/>
          <p:nvPr/>
        </p:nvSpPr>
        <p:spPr bwMode="auto">
          <a:xfrm rot="16200000">
            <a:off x="6795421" y="1992844"/>
            <a:ext cx="4827278" cy="4180114"/>
          </a:xfrm>
          <a:prstGeom prst="stripedRightArrow">
            <a:avLst>
              <a:gd name="adj1" fmla="val 64400"/>
              <a:gd name="adj2" fmla="val 50000"/>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i="0" u="none" strike="noStrike" cap="none" normalizeH="0" baseline="0">
              <a:ln>
                <a:noFill/>
              </a:ln>
              <a:solidFill>
                <a:schemeClr val="tx1">
                  <a:lumMod val="75000"/>
                </a:schemeClr>
              </a:solidFill>
              <a:effectLst/>
              <a:latin typeface="Arial" charset="0"/>
              <a:ea typeface="ヒラギノ角ゴ ProN W3" charset="0"/>
              <a:cs typeface="ヒラギノ角ゴ ProN W3" charset="0"/>
              <a:sym typeface="Arial" charset="0"/>
            </a:endParaRPr>
          </a:p>
        </p:txBody>
      </p:sp>
      <p:sp>
        <p:nvSpPr>
          <p:cNvPr id="5" name="TextBox 4">
            <a:extLst>
              <a:ext uri="{FF2B5EF4-FFF2-40B4-BE49-F238E27FC236}">
                <a16:creationId xmlns:a16="http://schemas.microsoft.com/office/drawing/2014/main" id="{D51E00ED-789B-CBF7-64FB-89E61CDA1C23}"/>
              </a:ext>
            </a:extLst>
          </p:cNvPr>
          <p:cNvSpPr txBox="1"/>
          <p:nvPr/>
        </p:nvSpPr>
        <p:spPr>
          <a:xfrm>
            <a:off x="984252" y="2000286"/>
            <a:ext cx="7716117" cy="646331"/>
          </a:xfrm>
          <a:prstGeom prst="rect">
            <a:avLst/>
          </a:prstGeom>
          <a:noFill/>
        </p:spPr>
        <p:txBody>
          <a:bodyPr wrap="square">
            <a:spAutoFit/>
          </a:bodyPr>
          <a:lstStyle/>
          <a:p>
            <a:r>
              <a:rPr lang="en-US" sz="1800" dirty="0">
                <a:solidFill>
                  <a:srgbClr val="5D5B5C"/>
                </a:solidFill>
                <a:latin typeface="Arial" panose="020B0604020202020204" pitchFamily="34" charset="0"/>
                <a:ea typeface="Helvetica Neue" panose="02000503000000020004" pitchFamily="2" charset="0"/>
                <a:cs typeface="Arial" panose="020B0604020202020204" pitchFamily="34" charset="0"/>
              </a:rPr>
              <a:t>The sustainability disclosure landscape wasn’t delivering.</a:t>
            </a:r>
            <a:endParaRPr lang="en-US" sz="1800" dirty="0">
              <a:solidFill>
                <a:schemeClr val="tx1"/>
              </a:solidFill>
              <a:latin typeface="Arial" panose="020B0604020202020204" pitchFamily="34" charset="0"/>
              <a:cs typeface="Arial" panose="020B0604020202020204" pitchFamily="34" charset="0"/>
            </a:endParaRPr>
          </a:p>
          <a:p>
            <a:endParaRPr lang="en-US" sz="1800" dirty="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4DED20FA-3F79-9761-5D12-CFD05A7CD59A}"/>
              </a:ext>
            </a:extLst>
          </p:cNvPr>
          <p:cNvSpPr txBox="1"/>
          <p:nvPr/>
        </p:nvSpPr>
        <p:spPr>
          <a:xfrm>
            <a:off x="7119003" y="2865322"/>
            <a:ext cx="4180114" cy="707886"/>
          </a:xfrm>
          <a:prstGeom prst="rect">
            <a:avLst/>
          </a:prstGeom>
          <a:noFill/>
        </p:spPr>
        <p:txBody>
          <a:bodyPr wrap="square">
            <a:spAutoFit/>
          </a:bodyPr>
          <a:lstStyle/>
          <a:p>
            <a:pPr marL="0" marR="0" indent="0" algn="ctr" defTabSz="914400" rtl="0" eaLnBrk="1" fontAlgn="base" latinLnBrk="0" hangingPunct="1">
              <a:spcBef>
                <a:spcPct val="0"/>
              </a:spcBef>
              <a:spcAft>
                <a:spcPts val="1200"/>
              </a:spcAft>
              <a:buClrTx/>
              <a:buSzTx/>
              <a:buFontTx/>
              <a:buNone/>
              <a:tabLst/>
            </a:pPr>
            <a:r>
              <a:rPr lang="en-GB" sz="2000" b="1" dirty="0">
                <a:latin typeface="Arial" panose="020B0604020202020204" pitchFamily="34" charset="0"/>
                <a:ea typeface="ヒラギノ角ゴ ProN W3" charset="0"/>
                <a:cs typeface="Arial" panose="020B0604020202020204" pitchFamily="34" charset="0"/>
                <a:sym typeface="Arial" charset="0"/>
              </a:rPr>
              <a:t>Mandatory</a:t>
            </a:r>
            <a:br>
              <a:rPr lang="en-GB" sz="2000" b="1" dirty="0">
                <a:latin typeface="Arial" panose="020B0604020202020204" pitchFamily="34" charset="0"/>
                <a:ea typeface="ヒラギノ角ゴ ProN W3" charset="0"/>
                <a:cs typeface="Arial" panose="020B0604020202020204" pitchFamily="34" charset="0"/>
                <a:sym typeface="Arial" charset="0"/>
              </a:rPr>
            </a:br>
            <a:r>
              <a:rPr lang="en-GB" sz="2000" b="1" dirty="0">
                <a:latin typeface="Arial" panose="020B0604020202020204" pitchFamily="34" charset="0"/>
                <a:ea typeface="ヒラギノ角ゴ ProN W3" charset="0"/>
                <a:cs typeface="Arial" panose="020B0604020202020204" pitchFamily="34" charset="0"/>
                <a:sym typeface="Arial" charset="0"/>
              </a:rPr>
              <a:t>j</a:t>
            </a:r>
            <a:r>
              <a:rPr kumimoji="0" lang="en-GB" sz="2000" b="1" i="0" u="none" strike="noStrike" cap="none" normalizeH="0" baseline="0" dirty="0">
                <a:ln>
                  <a:noFill/>
                </a:ln>
                <a:effectLst/>
                <a:latin typeface="Arial" panose="020B0604020202020204" pitchFamily="34" charset="0"/>
                <a:ea typeface="ヒラギノ角ゴ ProN W3" charset="0"/>
                <a:cs typeface="Arial" panose="020B0604020202020204" pitchFamily="34" charset="0"/>
                <a:sym typeface="Arial" charset="0"/>
              </a:rPr>
              <a:t>urisdictional initiatives</a:t>
            </a:r>
            <a:endParaRPr lang="en-GB" sz="2000" dirty="0"/>
          </a:p>
        </p:txBody>
      </p:sp>
      <p:sp>
        <p:nvSpPr>
          <p:cNvPr id="7" name="TextBox 6">
            <a:extLst>
              <a:ext uri="{FF2B5EF4-FFF2-40B4-BE49-F238E27FC236}">
                <a16:creationId xmlns:a16="http://schemas.microsoft.com/office/drawing/2014/main" id="{E889EE28-897C-8C56-9450-4D9B833AE667}"/>
              </a:ext>
            </a:extLst>
          </p:cNvPr>
          <p:cNvSpPr txBox="1"/>
          <p:nvPr/>
        </p:nvSpPr>
        <p:spPr>
          <a:xfrm>
            <a:off x="7851315" y="3973067"/>
            <a:ext cx="2715490" cy="1354217"/>
          </a:xfrm>
          <a:prstGeom prst="rect">
            <a:avLst/>
          </a:prstGeom>
          <a:noFill/>
        </p:spPr>
        <p:txBody>
          <a:bodyPr wrap="square" rtlCol="0">
            <a:spAutoFit/>
          </a:bodyPr>
          <a:lstStyle/>
          <a:p>
            <a:pPr marL="288000" marR="0" indent="-211138" algn="l" defTabSz="914400" rtl="0" eaLnBrk="1" fontAlgn="base" latinLnBrk="0" hangingPunct="1">
              <a:spcBef>
                <a:spcPts val="600"/>
              </a:spcBef>
              <a:spcAft>
                <a:spcPts val="600"/>
              </a:spcAft>
              <a:buClrTx/>
              <a:buSzTx/>
              <a:buFont typeface="Arial" panose="020B0604020202020204" pitchFamily="34" charset="0"/>
              <a:buChar char="•"/>
            </a:pPr>
            <a:r>
              <a:rPr kumimoji="0" lang="en-GB" i="0" u="none" strike="noStrike" cap="none" normalizeH="0" baseline="0">
                <a:ln>
                  <a:noFill/>
                </a:ln>
                <a:effectLst/>
                <a:latin typeface="Arial" panose="020B0604020202020204" pitchFamily="34" charset="0"/>
                <a:ea typeface="ヒラギノ角ゴ ProN W3" charset="0"/>
                <a:cs typeface="Arial" panose="020B0604020202020204" pitchFamily="34" charset="0"/>
                <a:sym typeface="Arial" charset="0"/>
              </a:rPr>
              <a:t>Different jurisdictions, different requirements</a:t>
            </a:r>
          </a:p>
          <a:p>
            <a:pPr marL="288000" marR="0" indent="-211138" algn="l" defTabSz="914400" rtl="0" eaLnBrk="1" fontAlgn="base" latinLnBrk="0" hangingPunct="1">
              <a:spcBef>
                <a:spcPts val="600"/>
              </a:spcBef>
              <a:spcAft>
                <a:spcPts val="600"/>
              </a:spcAft>
              <a:buClrTx/>
              <a:buSzTx/>
              <a:buFont typeface="Arial" panose="020B0604020202020204" pitchFamily="34" charset="0"/>
              <a:buChar char="•"/>
            </a:pPr>
            <a:r>
              <a:rPr lang="en-GB">
                <a:latin typeface="Arial" panose="020B0604020202020204" pitchFamily="34" charset="0"/>
                <a:cs typeface="Arial" panose="020B0604020202020204" pitchFamily="34" charset="0"/>
              </a:rPr>
              <a:t>Differences in scope, ambition, pace.</a:t>
            </a:r>
          </a:p>
        </p:txBody>
      </p:sp>
    </p:spTree>
    <p:extLst>
      <p:ext uri="{BB962C8B-B14F-4D97-AF65-F5344CB8AC3E}">
        <p14:creationId xmlns:p14="http://schemas.microsoft.com/office/powerpoint/2010/main" val="52769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CCCEA-D89F-927C-B4BB-634D1F3C9551}"/>
              </a:ext>
            </a:extLst>
          </p:cNvPr>
          <p:cNvSpPr>
            <a:spLocks noGrp="1"/>
          </p:cNvSpPr>
          <p:nvPr>
            <p:ph type="body" sz="quarter" idx="10"/>
          </p:nvPr>
        </p:nvSpPr>
        <p:spPr/>
        <p:txBody>
          <a:bodyPr/>
          <a:lstStyle/>
          <a:p>
            <a:pPr lvl="0">
              <a:defRPr/>
            </a:pPr>
            <a:r>
              <a:rPr lang="en-US" dirty="0">
                <a:ea typeface="Helvetica Neue" panose="02000503000000020004" pitchFamily="2" charset="0"/>
              </a:rPr>
              <a:t>Introducing the International Sustainability Standards Board</a:t>
            </a:r>
          </a:p>
          <a:p>
            <a:endParaRPr lang="en-US" dirty="0">
              <a:ea typeface="Helvetica Neue" panose="02000503000000020004" pitchFamily="2" charset="0"/>
            </a:endParaRPr>
          </a:p>
          <a:p>
            <a:endParaRPr lang="en-US" dirty="0"/>
          </a:p>
        </p:txBody>
      </p:sp>
    </p:spTree>
    <p:extLst>
      <p:ext uri="{BB962C8B-B14F-4D97-AF65-F5344CB8AC3E}">
        <p14:creationId xmlns:p14="http://schemas.microsoft.com/office/powerpoint/2010/main" val="303157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F2B909B-1296-B124-3AEE-9CDE63CC8FCC}"/>
              </a:ext>
            </a:extLst>
          </p:cNvPr>
          <p:cNvSpPr txBox="1">
            <a:spLocks/>
          </p:cNvSpPr>
          <p:nvPr/>
        </p:nvSpPr>
        <p:spPr>
          <a:xfrm>
            <a:off x="1019173" y="1351313"/>
            <a:ext cx="10188575" cy="65419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5D5B5C"/>
                </a:solidFill>
                <a:ea typeface="Helvetica Neue" panose="02000503000000020004" pitchFamily="2" charset="0"/>
              </a:rPr>
              <a:t>ISSB objectives</a:t>
            </a:r>
            <a:endParaRPr lang="en-US"/>
          </a:p>
        </p:txBody>
      </p:sp>
      <p:graphicFrame>
        <p:nvGraphicFramePr>
          <p:cNvPr id="6" name="Content Placeholder 5">
            <a:extLst>
              <a:ext uri="{FF2B5EF4-FFF2-40B4-BE49-F238E27FC236}">
                <a16:creationId xmlns:a16="http://schemas.microsoft.com/office/drawing/2014/main" id="{BAB180E4-968B-12C7-AB6F-138A2F30FFE4}"/>
              </a:ext>
            </a:extLst>
          </p:cNvPr>
          <p:cNvGraphicFramePr>
            <a:graphicFrameLocks/>
          </p:cNvGraphicFramePr>
          <p:nvPr/>
        </p:nvGraphicFramePr>
        <p:xfrm>
          <a:off x="1019173" y="2074656"/>
          <a:ext cx="10680991" cy="4672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Earth globe: Americas with solid fill">
            <a:extLst>
              <a:ext uri="{FF2B5EF4-FFF2-40B4-BE49-F238E27FC236}">
                <a16:creationId xmlns:a16="http://schemas.microsoft.com/office/drawing/2014/main" id="{A9B7FFA7-0ECD-6E2F-C7F7-BA888AED74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8072" y="2220190"/>
            <a:ext cx="764296" cy="764296"/>
          </a:xfrm>
          <a:prstGeom prst="rect">
            <a:avLst/>
          </a:prstGeom>
        </p:spPr>
      </p:pic>
      <p:pic>
        <p:nvPicPr>
          <p:cNvPr id="8" name="Graphic 7" descr="Information with solid fill">
            <a:extLst>
              <a:ext uri="{FF2B5EF4-FFF2-40B4-BE49-F238E27FC236}">
                <a16:creationId xmlns:a16="http://schemas.microsoft.com/office/drawing/2014/main" id="{4FEE2C08-D85D-BCAE-D5B8-80874889A1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1577" y="3269620"/>
            <a:ext cx="764296" cy="764296"/>
          </a:xfrm>
          <a:prstGeom prst="rect">
            <a:avLst/>
          </a:prstGeom>
        </p:spPr>
      </p:pic>
      <p:pic>
        <p:nvPicPr>
          <p:cNvPr id="9" name="Graphic 8" descr="City with solid fill">
            <a:extLst>
              <a:ext uri="{FF2B5EF4-FFF2-40B4-BE49-F238E27FC236}">
                <a16:creationId xmlns:a16="http://schemas.microsoft.com/office/drawing/2014/main" id="{4ADF1F84-BA30-5A2C-B21A-234EC14DBE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0178" y="4319050"/>
            <a:ext cx="764296" cy="764296"/>
          </a:xfrm>
          <a:prstGeom prst="rect">
            <a:avLst/>
          </a:prstGeom>
        </p:spPr>
      </p:pic>
      <p:pic>
        <p:nvPicPr>
          <p:cNvPr id="10" name="Graphic 9" descr="Puzzle pieces with solid fill">
            <a:extLst>
              <a:ext uri="{FF2B5EF4-FFF2-40B4-BE49-F238E27FC236}">
                <a16:creationId xmlns:a16="http://schemas.microsoft.com/office/drawing/2014/main" id="{83A1923B-3A86-D94F-D058-B277196A25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40178" y="5368481"/>
            <a:ext cx="764296" cy="764296"/>
          </a:xfrm>
          <a:prstGeom prst="rect">
            <a:avLst/>
          </a:prstGeom>
        </p:spPr>
      </p:pic>
    </p:spTree>
    <p:extLst>
      <p:ext uri="{BB962C8B-B14F-4D97-AF65-F5344CB8AC3E}">
        <p14:creationId xmlns:p14="http://schemas.microsoft.com/office/powerpoint/2010/main" val="37483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0F7BA81-8971-D559-78BD-E065E7B33B9B}"/>
              </a:ext>
            </a:extLst>
          </p:cNvPr>
          <p:cNvSpPr>
            <a:spLocks noGrp="1"/>
          </p:cNvSpPr>
          <p:nvPr>
            <p:ph type="body" sz="quarter" idx="10"/>
          </p:nvPr>
        </p:nvSpPr>
        <p:spPr/>
        <p:txBody>
          <a:bodyPr/>
          <a:lstStyle/>
          <a:p>
            <a:r>
              <a:rPr lang="en-US"/>
              <a:t>ISSB members</a:t>
            </a:r>
          </a:p>
        </p:txBody>
      </p:sp>
      <p:sp>
        <p:nvSpPr>
          <p:cNvPr id="20" name="Text Placeholder 19">
            <a:extLst>
              <a:ext uri="{FF2B5EF4-FFF2-40B4-BE49-F238E27FC236}">
                <a16:creationId xmlns:a16="http://schemas.microsoft.com/office/drawing/2014/main" id="{4C97615A-32C9-F484-3594-D7188FC62236}"/>
              </a:ext>
            </a:extLst>
          </p:cNvPr>
          <p:cNvSpPr>
            <a:spLocks noGrp="1"/>
          </p:cNvSpPr>
          <p:nvPr>
            <p:ph type="body" sz="quarter" idx="19"/>
          </p:nvPr>
        </p:nvSpPr>
        <p:spPr>
          <a:xfrm>
            <a:off x="5560229" y="3469344"/>
            <a:ext cx="1211595" cy="325990"/>
          </a:xfrm>
          <a:prstGeom prst="rect">
            <a:avLst/>
          </a:prstGeom>
        </p:spPr>
        <p:txBody>
          <a:bodyPr wrap="square" lIns="0" tIns="0" rIns="0" bIns="0" numCol="1" spcCol="540000" anchor="t"/>
          <a:lstStyle/>
          <a:p>
            <a:pPr algn="ctr">
              <a:spcBef>
                <a:spcPts val="0"/>
              </a:spcBef>
            </a:pPr>
            <a:r>
              <a:rPr lang="en-US" sz="1600" b="1">
                <a:latin typeface="Arial"/>
                <a:cs typeface="Arial"/>
              </a:rPr>
              <a:t>Richard</a:t>
            </a:r>
            <a:br>
              <a:rPr lang="en-US" sz="1600" b="1">
                <a:latin typeface="Arial"/>
                <a:cs typeface="Arial"/>
              </a:rPr>
            </a:br>
            <a:r>
              <a:rPr lang="en-US" sz="1600" b="1">
                <a:latin typeface="Arial"/>
                <a:cs typeface="Arial"/>
              </a:rPr>
              <a:t>Barker</a:t>
            </a:r>
          </a:p>
        </p:txBody>
      </p:sp>
      <p:pic>
        <p:nvPicPr>
          <p:cNvPr id="23" name="Picture Placeholder 22">
            <a:extLst>
              <a:ext uri="{FF2B5EF4-FFF2-40B4-BE49-F238E27FC236}">
                <a16:creationId xmlns:a16="http://schemas.microsoft.com/office/drawing/2014/main" id="{325AA348-E13C-CB85-5DE0-D6BA31482E3C}"/>
              </a:ext>
            </a:extLst>
          </p:cNvPr>
          <p:cNvPicPr>
            <a:picLocks noGrp="1" noChangeAspect="1"/>
          </p:cNvPicPr>
          <p:nvPr>
            <p:ph type="pic" sz="quarter" idx="4294967295"/>
          </p:nvPr>
        </p:nvPicPr>
        <p:blipFill>
          <a:blip r:embed="rId3"/>
          <a:srcRect l="976" r="976"/>
          <a:stretch/>
        </p:blipFill>
        <p:spPr>
          <a:xfrm>
            <a:off x="419415" y="1990229"/>
            <a:ext cx="1321146" cy="1321145"/>
          </a:xfrm>
          <a:prstGeom prst="ellipse">
            <a:avLst/>
          </a:prstGeom>
        </p:spPr>
      </p:pic>
      <p:pic>
        <p:nvPicPr>
          <p:cNvPr id="25" name="Picture Placeholder 24">
            <a:extLst>
              <a:ext uri="{FF2B5EF4-FFF2-40B4-BE49-F238E27FC236}">
                <a16:creationId xmlns:a16="http://schemas.microsoft.com/office/drawing/2014/main" id="{45B994C0-3761-349A-6A1B-06D5163BAD81}"/>
              </a:ext>
            </a:extLst>
          </p:cNvPr>
          <p:cNvPicPr>
            <a:picLocks noGrp="1" noChangeAspect="1"/>
          </p:cNvPicPr>
          <p:nvPr>
            <p:ph type="pic" sz="quarter" idx="4294967295"/>
          </p:nvPr>
        </p:nvPicPr>
        <p:blipFill>
          <a:blip r:embed="rId4"/>
          <a:srcRect l="971" r="971"/>
          <a:stretch/>
        </p:blipFill>
        <p:spPr>
          <a:xfrm>
            <a:off x="3799500" y="1990229"/>
            <a:ext cx="1332189" cy="1321145"/>
          </a:xfrm>
          <a:prstGeom prst="ellipse">
            <a:avLst/>
          </a:prstGeom>
        </p:spPr>
      </p:pic>
      <p:pic>
        <p:nvPicPr>
          <p:cNvPr id="27" name="Picture Placeholder 26">
            <a:extLst>
              <a:ext uri="{FF2B5EF4-FFF2-40B4-BE49-F238E27FC236}">
                <a16:creationId xmlns:a16="http://schemas.microsoft.com/office/drawing/2014/main" id="{C23B0A8F-DEA3-A5A3-1434-747A9FAFD9E5}"/>
              </a:ext>
            </a:extLst>
          </p:cNvPr>
          <p:cNvPicPr>
            <a:picLocks noGrp="1" noChangeAspect="1"/>
          </p:cNvPicPr>
          <p:nvPr>
            <p:ph type="pic" sz="quarter" idx="4294967295"/>
          </p:nvPr>
        </p:nvPicPr>
        <p:blipFill>
          <a:blip r:embed="rId5"/>
          <a:srcRect l="976" r="976"/>
          <a:stretch/>
        </p:blipFill>
        <p:spPr>
          <a:xfrm>
            <a:off x="5503157" y="1990229"/>
            <a:ext cx="1321146" cy="1321145"/>
          </a:xfrm>
          <a:prstGeom prst="ellipse">
            <a:avLst/>
          </a:prstGeom>
        </p:spPr>
      </p:pic>
      <p:pic>
        <p:nvPicPr>
          <p:cNvPr id="29" name="Picture Placeholder 28">
            <a:extLst>
              <a:ext uri="{FF2B5EF4-FFF2-40B4-BE49-F238E27FC236}">
                <a16:creationId xmlns:a16="http://schemas.microsoft.com/office/drawing/2014/main" id="{DFE7932E-9989-328B-BB83-B7BDAFFB9E4C}"/>
              </a:ext>
            </a:extLst>
          </p:cNvPr>
          <p:cNvPicPr>
            <a:picLocks noGrp="1" noChangeAspect="1"/>
          </p:cNvPicPr>
          <p:nvPr>
            <p:ph type="pic" sz="quarter" idx="4294967295"/>
          </p:nvPr>
        </p:nvPicPr>
        <p:blipFill>
          <a:blip r:embed="rId6"/>
          <a:srcRect l="976" r="976"/>
          <a:stretch/>
        </p:blipFill>
        <p:spPr>
          <a:xfrm>
            <a:off x="8885857" y="1990229"/>
            <a:ext cx="1321144" cy="1321145"/>
          </a:xfrm>
          <a:prstGeom prst="ellipse">
            <a:avLst/>
          </a:prstGeom>
        </p:spPr>
      </p:pic>
      <p:pic>
        <p:nvPicPr>
          <p:cNvPr id="14" name="Picture Placeholder 28">
            <a:extLst>
              <a:ext uri="{FF2B5EF4-FFF2-40B4-BE49-F238E27FC236}">
                <a16:creationId xmlns:a16="http://schemas.microsoft.com/office/drawing/2014/main" id="{7798C623-DC56-4B02-EB78-775016D98A89}"/>
              </a:ext>
            </a:extLst>
          </p:cNvPr>
          <p:cNvPicPr>
            <a:picLocks noChangeAspect="1"/>
          </p:cNvPicPr>
          <p:nvPr/>
        </p:nvPicPr>
        <p:blipFill>
          <a:blip r:embed="rId7"/>
          <a:srcRect l="976" r="976"/>
          <a:stretch/>
        </p:blipFill>
        <p:spPr>
          <a:xfrm>
            <a:off x="10578468" y="1990229"/>
            <a:ext cx="1321583" cy="1321583"/>
          </a:xfrm>
          <a:prstGeom prst="ellipse">
            <a:avLst/>
          </a:prstGeom>
          <a:solidFill>
            <a:schemeClr val="tx1"/>
          </a:solidFill>
        </p:spPr>
      </p:pic>
      <p:sp>
        <p:nvSpPr>
          <p:cNvPr id="15" name="Text Placeholder 19">
            <a:extLst>
              <a:ext uri="{FF2B5EF4-FFF2-40B4-BE49-F238E27FC236}">
                <a16:creationId xmlns:a16="http://schemas.microsoft.com/office/drawing/2014/main" id="{30681759-2BBF-283D-B727-CEEE2468EDF0}"/>
              </a:ext>
            </a:extLst>
          </p:cNvPr>
          <p:cNvSpPr txBox="1">
            <a:spLocks/>
          </p:cNvSpPr>
          <p:nvPr/>
        </p:nvSpPr>
        <p:spPr>
          <a:xfrm>
            <a:off x="8715937" y="3469344"/>
            <a:ext cx="183329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Verity</a:t>
            </a:r>
            <a:br>
              <a:rPr lang="en-US" sz="1600" b="1">
                <a:latin typeface="Arial"/>
                <a:cs typeface="Arial"/>
              </a:rPr>
            </a:br>
            <a:r>
              <a:rPr lang="en-US" sz="1600" b="1">
                <a:latin typeface="Arial"/>
                <a:cs typeface="Arial"/>
              </a:rPr>
              <a:t>Chegar</a:t>
            </a:r>
            <a:endParaRPr lang="en-US" sz="1600">
              <a:latin typeface="Arial"/>
              <a:cs typeface="Arial"/>
            </a:endParaRPr>
          </a:p>
        </p:txBody>
      </p:sp>
      <p:sp>
        <p:nvSpPr>
          <p:cNvPr id="16" name="Text Placeholder 19">
            <a:extLst>
              <a:ext uri="{FF2B5EF4-FFF2-40B4-BE49-F238E27FC236}">
                <a16:creationId xmlns:a16="http://schemas.microsoft.com/office/drawing/2014/main" id="{38BE1136-E4BA-BE70-5357-A501ADE46EE8}"/>
              </a:ext>
            </a:extLst>
          </p:cNvPr>
          <p:cNvSpPr txBox="1">
            <a:spLocks/>
          </p:cNvSpPr>
          <p:nvPr/>
        </p:nvSpPr>
        <p:spPr>
          <a:xfrm>
            <a:off x="10358703" y="3469344"/>
            <a:ext cx="183329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Jeffrey</a:t>
            </a:r>
            <a:br>
              <a:rPr lang="en-US" sz="1600" b="1">
                <a:latin typeface="Arial"/>
                <a:cs typeface="Arial"/>
              </a:rPr>
            </a:br>
            <a:r>
              <a:rPr lang="en-US" sz="1600" b="1">
                <a:latin typeface="Arial"/>
                <a:cs typeface="Arial"/>
              </a:rPr>
              <a:t>Hales</a:t>
            </a:r>
            <a:endParaRPr lang="en-US" sz="1600">
              <a:latin typeface="Arial"/>
              <a:cs typeface="Arial"/>
            </a:endParaRPr>
          </a:p>
        </p:txBody>
      </p:sp>
      <p:pic>
        <p:nvPicPr>
          <p:cNvPr id="22" name="Picture Placeholder 22">
            <a:extLst>
              <a:ext uri="{FF2B5EF4-FFF2-40B4-BE49-F238E27FC236}">
                <a16:creationId xmlns:a16="http://schemas.microsoft.com/office/drawing/2014/main" id="{D93B2D4F-4A17-8FD3-F96A-2E37915495E4}"/>
              </a:ext>
            </a:extLst>
          </p:cNvPr>
          <p:cNvPicPr>
            <a:picLocks noChangeAspect="1"/>
          </p:cNvPicPr>
          <p:nvPr/>
        </p:nvPicPr>
        <p:blipFill>
          <a:blip r:embed="rId8"/>
          <a:srcRect l="971" r="971"/>
          <a:stretch/>
        </p:blipFill>
        <p:spPr>
          <a:xfrm>
            <a:off x="419197" y="4393557"/>
            <a:ext cx="1321583" cy="1321583"/>
          </a:xfrm>
          <a:prstGeom prst="ellipse">
            <a:avLst/>
          </a:prstGeom>
          <a:solidFill>
            <a:schemeClr val="tx1"/>
          </a:solidFill>
        </p:spPr>
      </p:pic>
      <p:pic>
        <p:nvPicPr>
          <p:cNvPr id="24" name="Picture Placeholder 24">
            <a:extLst>
              <a:ext uri="{FF2B5EF4-FFF2-40B4-BE49-F238E27FC236}">
                <a16:creationId xmlns:a16="http://schemas.microsoft.com/office/drawing/2014/main" id="{EDF58605-BD3A-0AA9-CDAE-FF0E21147A73}"/>
              </a:ext>
            </a:extLst>
          </p:cNvPr>
          <p:cNvPicPr>
            <a:picLocks noChangeAspect="1"/>
          </p:cNvPicPr>
          <p:nvPr/>
        </p:nvPicPr>
        <p:blipFill>
          <a:blip r:embed="rId9"/>
          <a:srcRect l="1214" r="1214"/>
          <a:stretch/>
        </p:blipFill>
        <p:spPr>
          <a:xfrm>
            <a:off x="3799250" y="4393557"/>
            <a:ext cx="1321583" cy="1321583"/>
          </a:xfrm>
          <a:prstGeom prst="ellipse">
            <a:avLst/>
          </a:prstGeom>
          <a:solidFill>
            <a:schemeClr val="tx1"/>
          </a:solidFill>
        </p:spPr>
      </p:pic>
      <p:pic>
        <p:nvPicPr>
          <p:cNvPr id="26" name="Picture Placeholder 26">
            <a:extLst>
              <a:ext uri="{FF2B5EF4-FFF2-40B4-BE49-F238E27FC236}">
                <a16:creationId xmlns:a16="http://schemas.microsoft.com/office/drawing/2014/main" id="{73F9B46E-55E6-CC27-4755-D5E05E1AEBA6}"/>
              </a:ext>
            </a:extLst>
          </p:cNvPr>
          <p:cNvPicPr>
            <a:picLocks noChangeAspect="1"/>
          </p:cNvPicPr>
          <p:nvPr/>
        </p:nvPicPr>
        <p:blipFill>
          <a:blip r:embed="rId10"/>
          <a:srcRect l="976" r="976"/>
          <a:stretch/>
        </p:blipFill>
        <p:spPr>
          <a:xfrm>
            <a:off x="5484792" y="4393557"/>
            <a:ext cx="1321583" cy="1321583"/>
          </a:xfrm>
          <a:prstGeom prst="ellipse">
            <a:avLst/>
          </a:prstGeom>
          <a:solidFill>
            <a:schemeClr val="tx1"/>
          </a:solidFill>
        </p:spPr>
      </p:pic>
      <p:pic>
        <p:nvPicPr>
          <p:cNvPr id="28" name="Picture Placeholder 28">
            <a:extLst>
              <a:ext uri="{FF2B5EF4-FFF2-40B4-BE49-F238E27FC236}">
                <a16:creationId xmlns:a16="http://schemas.microsoft.com/office/drawing/2014/main" id="{4708DF22-FA6F-CD8A-710F-2AC0539726D1}"/>
              </a:ext>
            </a:extLst>
          </p:cNvPr>
          <p:cNvPicPr>
            <a:picLocks noChangeAspect="1"/>
          </p:cNvPicPr>
          <p:nvPr/>
        </p:nvPicPr>
        <p:blipFill>
          <a:blip r:embed="rId11"/>
          <a:srcRect l="732" r="732"/>
          <a:stretch/>
        </p:blipFill>
        <p:spPr>
          <a:xfrm>
            <a:off x="7170334" y="4393557"/>
            <a:ext cx="1321583" cy="1321583"/>
          </a:xfrm>
          <a:prstGeom prst="ellipse">
            <a:avLst/>
          </a:prstGeom>
          <a:solidFill>
            <a:schemeClr val="tx1"/>
          </a:solidFill>
        </p:spPr>
      </p:pic>
      <p:sp>
        <p:nvSpPr>
          <p:cNvPr id="30" name="Text Placeholder 17">
            <a:extLst>
              <a:ext uri="{FF2B5EF4-FFF2-40B4-BE49-F238E27FC236}">
                <a16:creationId xmlns:a16="http://schemas.microsoft.com/office/drawing/2014/main" id="{DD497128-D270-740E-EDC5-0E63219EEB5D}"/>
              </a:ext>
            </a:extLst>
          </p:cNvPr>
          <p:cNvSpPr txBox="1">
            <a:spLocks/>
          </p:cNvSpPr>
          <p:nvPr/>
        </p:nvSpPr>
        <p:spPr>
          <a:xfrm>
            <a:off x="345554" y="5885490"/>
            <a:ext cx="136947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Michael</a:t>
            </a:r>
            <a:br>
              <a:rPr lang="en-US" sz="1600" b="1">
                <a:latin typeface="Arial"/>
                <a:cs typeface="Arial"/>
              </a:rPr>
            </a:br>
            <a:r>
              <a:rPr lang="en-US" sz="1600" b="1">
                <a:latin typeface="Arial"/>
                <a:cs typeface="Arial"/>
              </a:rPr>
              <a:t>Jantzi</a:t>
            </a:r>
            <a:endParaRPr lang="en-US" sz="1600">
              <a:latin typeface="Arial"/>
              <a:cs typeface="Arial"/>
            </a:endParaRPr>
          </a:p>
          <a:p>
            <a:endParaRPr lang="en-US" sz="1600"/>
          </a:p>
          <a:p>
            <a:endParaRPr lang="en-US" sz="1600"/>
          </a:p>
          <a:p>
            <a:endParaRPr lang="en-US" sz="1600"/>
          </a:p>
        </p:txBody>
      </p:sp>
      <p:sp>
        <p:nvSpPr>
          <p:cNvPr id="31" name="Text Placeholder 18">
            <a:extLst>
              <a:ext uri="{FF2B5EF4-FFF2-40B4-BE49-F238E27FC236}">
                <a16:creationId xmlns:a16="http://schemas.microsoft.com/office/drawing/2014/main" id="{E98F761B-EB10-4749-87C5-905096FCBEF4}"/>
              </a:ext>
            </a:extLst>
          </p:cNvPr>
          <p:cNvSpPr txBox="1">
            <a:spLocks/>
          </p:cNvSpPr>
          <p:nvPr/>
        </p:nvSpPr>
        <p:spPr>
          <a:xfrm>
            <a:off x="3751356" y="5885490"/>
            <a:ext cx="1369477" cy="396136"/>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Bing</a:t>
            </a:r>
            <a:br>
              <a:rPr lang="en-US" sz="1600" b="1">
                <a:latin typeface="Arial"/>
                <a:cs typeface="Arial"/>
              </a:rPr>
            </a:br>
            <a:r>
              <a:rPr lang="en-US" sz="1600" b="1" err="1">
                <a:latin typeface="Arial"/>
                <a:cs typeface="Arial"/>
              </a:rPr>
              <a:t>Leng</a:t>
            </a:r>
            <a:endParaRPr lang="en-US" sz="1600">
              <a:latin typeface="Arial"/>
              <a:cs typeface="Arial"/>
            </a:endParaRPr>
          </a:p>
        </p:txBody>
      </p:sp>
      <p:sp>
        <p:nvSpPr>
          <p:cNvPr id="32" name="Text Placeholder 19">
            <a:extLst>
              <a:ext uri="{FF2B5EF4-FFF2-40B4-BE49-F238E27FC236}">
                <a16:creationId xmlns:a16="http://schemas.microsoft.com/office/drawing/2014/main" id="{635B4B68-3283-DCBD-6FF3-90EAB6BDA64B}"/>
              </a:ext>
            </a:extLst>
          </p:cNvPr>
          <p:cNvSpPr txBox="1">
            <a:spLocks/>
          </p:cNvSpPr>
          <p:nvPr/>
        </p:nvSpPr>
        <p:spPr>
          <a:xfrm>
            <a:off x="5454826" y="5885490"/>
            <a:ext cx="136947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Ndidi</a:t>
            </a:r>
            <a:br>
              <a:rPr lang="en-US" sz="1600" b="1">
                <a:latin typeface="Arial"/>
                <a:cs typeface="Arial"/>
              </a:rPr>
            </a:br>
            <a:r>
              <a:rPr lang="en-US" sz="1600" b="1">
                <a:latin typeface="Arial"/>
                <a:cs typeface="Arial"/>
              </a:rPr>
              <a:t>Nnoli-Edozien</a:t>
            </a:r>
            <a:endParaRPr lang="en-US" sz="1600">
              <a:latin typeface="Arial"/>
              <a:cs typeface="Arial"/>
            </a:endParaRPr>
          </a:p>
        </p:txBody>
      </p:sp>
      <p:pic>
        <p:nvPicPr>
          <p:cNvPr id="33" name="Picture Placeholder 28">
            <a:extLst>
              <a:ext uri="{FF2B5EF4-FFF2-40B4-BE49-F238E27FC236}">
                <a16:creationId xmlns:a16="http://schemas.microsoft.com/office/drawing/2014/main" id="{322C6905-3880-74F5-4D19-D6EEEA6FC87E}"/>
              </a:ext>
            </a:extLst>
          </p:cNvPr>
          <p:cNvPicPr>
            <a:picLocks noChangeAspect="1"/>
          </p:cNvPicPr>
          <p:nvPr/>
        </p:nvPicPr>
        <p:blipFill>
          <a:blip r:embed="rId12"/>
          <a:srcRect l="732" r="732"/>
          <a:stretch/>
        </p:blipFill>
        <p:spPr>
          <a:xfrm>
            <a:off x="10538455" y="4393557"/>
            <a:ext cx="1321583" cy="1321583"/>
          </a:xfrm>
          <a:prstGeom prst="ellipse">
            <a:avLst/>
          </a:prstGeom>
          <a:solidFill>
            <a:schemeClr val="tx1"/>
          </a:solidFill>
        </p:spPr>
      </p:pic>
      <p:sp>
        <p:nvSpPr>
          <p:cNvPr id="34" name="Text Placeholder 19">
            <a:extLst>
              <a:ext uri="{FF2B5EF4-FFF2-40B4-BE49-F238E27FC236}">
                <a16:creationId xmlns:a16="http://schemas.microsoft.com/office/drawing/2014/main" id="{51E918AC-AFA9-B910-015E-3D23126CB523}"/>
              </a:ext>
            </a:extLst>
          </p:cNvPr>
          <p:cNvSpPr txBox="1">
            <a:spLocks/>
          </p:cNvSpPr>
          <p:nvPr/>
        </p:nvSpPr>
        <p:spPr>
          <a:xfrm>
            <a:off x="7157988" y="5885490"/>
            <a:ext cx="136947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Tae-Young</a:t>
            </a:r>
            <a:br>
              <a:rPr lang="en-US" sz="1600" b="1">
                <a:latin typeface="Arial"/>
                <a:cs typeface="Arial"/>
              </a:rPr>
            </a:br>
            <a:r>
              <a:rPr lang="en-US" sz="1600" b="1">
                <a:latin typeface="Arial"/>
                <a:cs typeface="Arial"/>
              </a:rPr>
              <a:t> Paik</a:t>
            </a:r>
            <a:endParaRPr lang="en-US" sz="1600">
              <a:latin typeface="Arial"/>
              <a:cs typeface="Arial"/>
            </a:endParaRPr>
          </a:p>
        </p:txBody>
      </p:sp>
      <p:sp>
        <p:nvSpPr>
          <p:cNvPr id="35" name="Text Placeholder 19">
            <a:extLst>
              <a:ext uri="{FF2B5EF4-FFF2-40B4-BE49-F238E27FC236}">
                <a16:creationId xmlns:a16="http://schemas.microsoft.com/office/drawing/2014/main" id="{D5C37732-B2E0-05A2-7528-E6100F0732F3}"/>
              </a:ext>
            </a:extLst>
          </p:cNvPr>
          <p:cNvSpPr txBox="1">
            <a:spLocks/>
          </p:cNvSpPr>
          <p:nvPr/>
        </p:nvSpPr>
        <p:spPr>
          <a:xfrm>
            <a:off x="10564852" y="5885490"/>
            <a:ext cx="136947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Elizabeth</a:t>
            </a:r>
            <a:br>
              <a:rPr lang="en-US" sz="1600" b="1">
                <a:latin typeface="Arial"/>
                <a:cs typeface="Arial"/>
              </a:rPr>
            </a:br>
            <a:r>
              <a:rPr lang="en-US" sz="1600" b="1">
                <a:latin typeface="Arial"/>
                <a:cs typeface="Arial"/>
              </a:rPr>
              <a:t>Seeger</a:t>
            </a:r>
            <a:endParaRPr lang="en-US" sz="1600">
              <a:latin typeface="Arial"/>
              <a:cs typeface="Arial"/>
            </a:endParaRPr>
          </a:p>
        </p:txBody>
      </p:sp>
      <p:sp>
        <p:nvSpPr>
          <p:cNvPr id="7" name="Text Placeholder 19">
            <a:extLst>
              <a:ext uri="{FF2B5EF4-FFF2-40B4-BE49-F238E27FC236}">
                <a16:creationId xmlns:a16="http://schemas.microsoft.com/office/drawing/2014/main" id="{85E5AC31-7D39-FA67-BC67-8A89AE9A0E50}"/>
              </a:ext>
            </a:extLst>
          </p:cNvPr>
          <p:cNvSpPr txBox="1">
            <a:spLocks/>
          </p:cNvSpPr>
          <p:nvPr/>
        </p:nvSpPr>
        <p:spPr>
          <a:xfrm>
            <a:off x="3845067" y="3449171"/>
            <a:ext cx="1211595" cy="5916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600" b="1">
                <a:solidFill>
                  <a:schemeClr val="tx1"/>
                </a:solidFill>
              </a:rPr>
              <a:t>Sue Lloyd</a:t>
            </a:r>
          </a:p>
          <a:p>
            <a:pPr algn="ctr">
              <a:spcBef>
                <a:spcPts val="0"/>
              </a:spcBef>
            </a:pPr>
            <a:r>
              <a:rPr lang="en-US" sz="1600" b="1">
                <a:solidFill>
                  <a:schemeClr val="accent3"/>
                </a:solidFill>
              </a:rPr>
              <a:t>Vice-Chair</a:t>
            </a:r>
          </a:p>
        </p:txBody>
      </p:sp>
      <p:sp>
        <p:nvSpPr>
          <p:cNvPr id="8" name="Text Placeholder 19">
            <a:extLst>
              <a:ext uri="{FF2B5EF4-FFF2-40B4-BE49-F238E27FC236}">
                <a16:creationId xmlns:a16="http://schemas.microsoft.com/office/drawing/2014/main" id="{7BBDF8C1-25F3-9B33-B2C9-C4D9DD026832}"/>
              </a:ext>
            </a:extLst>
          </p:cNvPr>
          <p:cNvSpPr txBox="1">
            <a:spLocks/>
          </p:cNvSpPr>
          <p:nvPr/>
        </p:nvSpPr>
        <p:spPr>
          <a:xfrm>
            <a:off x="102117" y="3469344"/>
            <a:ext cx="1834111" cy="32599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600" b="1">
                <a:solidFill>
                  <a:schemeClr val="tx1"/>
                </a:solidFill>
              </a:rPr>
              <a:t>Emmanuel Faber</a:t>
            </a:r>
          </a:p>
          <a:p>
            <a:pPr algn="ctr">
              <a:spcBef>
                <a:spcPts val="0"/>
              </a:spcBef>
            </a:pPr>
            <a:r>
              <a:rPr lang="en-US" sz="1600" b="1">
                <a:solidFill>
                  <a:schemeClr val="accent3"/>
                </a:solidFill>
              </a:rPr>
              <a:t>Chair</a:t>
            </a:r>
          </a:p>
        </p:txBody>
      </p:sp>
      <p:pic>
        <p:nvPicPr>
          <p:cNvPr id="2" name="Picture 2">
            <a:extLst>
              <a:ext uri="{FF2B5EF4-FFF2-40B4-BE49-F238E27FC236}">
                <a16:creationId xmlns:a16="http://schemas.microsoft.com/office/drawing/2014/main" id="{B59389A9-3793-C77A-FB00-0F9D5799F3ED}"/>
              </a:ext>
            </a:extLst>
          </p:cNvPr>
          <p:cNvPicPr>
            <a:picLocks noChangeAspect="1"/>
          </p:cNvPicPr>
          <p:nvPr/>
        </p:nvPicPr>
        <p:blipFill rotWithShape="1">
          <a:blip r:embed="rId13"/>
          <a:srcRect t="2614" r="402" b="21569"/>
          <a:stretch/>
        </p:blipFill>
        <p:spPr>
          <a:xfrm>
            <a:off x="7195771" y="1990229"/>
            <a:ext cx="1318618" cy="1329578"/>
          </a:xfrm>
          <a:prstGeom prst="ellipse">
            <a:avLst/>
          </a:prstGeom>
        </p:spPr>
      </p:pic>
      <p:sp>
        <p:nvSpPr>
          <p:cNvPr id="4" name="Text Placeholder 19">
            <a:extLst>
              <a:ext uri="{FF2B5EF4-FFF2-40B4-BE49-F238E27FC236}">
                <a16:creationId xmlns:a16="http://schemas.microsoft.com/office/drawing/2014/main" id="{62F89D9E-C9CA-63F4-A5FA-C0C19998621F}"/>
              </a:ext>
            </a:extLst>
          </p:cNvPr>
          <p:cNvSpPr txBox="1">
            <a:spLocks/>
          </p:cNvSpPr>
          <p:nvPr/>
        </p:nvSpPr>
        <p:spPr>
          <a:xfrm>
            <a:off x="6908463" y="3469344"/>
            <a:ext cx="1834110" cy="325990"/>
          </a:xfrm>
          <a:prstGeom prst="rect">
            <a:avLst/>
          </a:prstGeom>
        </p:spPr>
        <p:txBody>
          <a:bodyPr wrap="square" lIns="0" tIns="0" rIns="0" bIns="0" numCol="1" spcCol="540000" anchor="t"/>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600" b="1">
                <a:latin typeface="Arial"/>
                <a:cs typeface="Arial"/>
              </a:rPr>
              <a:t>Jenny </a:t>
            </a:r>
            <a:br>
              <a:rPr lang="en-US" sz="1600" b="1">
                <a:latin typeface="Arial"/>
                <a:cs typeface="Arial"/>
              </a:rPr>
            </a:br>
            <a:r>
              <a:rPr lang="en-US" sz="1600" b="1" err="1">
                <a:latin typeface="Arial"/>
                <a:cs typeface="Arial"/>
              </a:rPr>
              <a:t>Bofinger</a:t>
            </a:r>
            <a:r>
              <a:rPr lang="en-US" sz="1600" b="1">
                <a:latin typeface="Arial"/>
                <a:cs typeface="Arial"/>
              </a:rPr>
              <a:t>-Schuster</a:t>
            </a:r>
            <a:endParaRPr lang="en-US"/>
          </a:p>
        </p:txBody>
      </p:sp>
      <p:pic>
        <p:nvPicPr>
          <p:cNvPr id="5" name="Picture 5">
            <a:extLst>
              <a:ext uri="{FF2B5EF4-FFF2-40B4-BE49-F238E27FC236}">
                <a16:creationId xmlns:a16="http://schemas.microsoft.com/office/drawing/2014/main" id="{E834A4EF-D6B6-FA87-6E9C-D9A50356F6F6}"/>
              </a:ext>
            </a:extLst>
          </p:cNvPr>
          <p:cNvPicPr>
            <a:picLocks noChangeAspect="1"/>
          </p:cNvPicPr>
          <p:nvPr/>
        </p:nvPicPr>
        <p:blipFill rotWithShape="1">
          <a:blip r:embed="rId14"/>
          <a:srcRect l="12851" t="-551" r="803" b="33007"/>
          <a:stretch/>
        </p:blipFill>
        <p:spPr>
          <a:xfrm>
            <a:off x="2104739" y="4393557"/>
            <a:ext cx="1330552" cy="1326833"/>
          </a:xfrm>
          <a:prstGeom prst="ellipse">
            <a:avLst/>
          </a:prstGeom>
          <a:solidFill>
            <a:schemeClr val="tx1"/>
          </a:solidFill>
        </p:spPr>
      </p:pic>
      <p:sp>
        <p:nvSpPr>
          <p:cNvPr id="6" name="Text Placeholder 17">
            <a:extLst>
              <a:ext uri="{FF2B5EF4-FFF2-40B4-BE49-F238E27FC236}">
                <a16:creationId xmlns:a16="http://schemas.microsoft.com/office/drawing/2014/main" id="{2EA35126-83FE-AA07-9B77-02D4DDA051E1}"/>
              </a:ext>
            </a:extLst>
          </p:cNvPr>
          <p:cNvSpPr txBox="1">
            <a:spLocks/>
          </p:cNvSpPr>
          <p:nvPr/>
        </p:nvSpPr>
        <p:spPr>
          <a:xfrm>
            <a:off x="2048662" y="5907577"/>
            <a:ext cx="136947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Hiroshi</a:t>
            </a:r>
            <a:br>
              <a:rPr lang="en-US" sz="1600" b="1">
                <a:latin typeface="Arial"/>
                <a:cs typeface="Arial"/>
              </a:rPr>
            </a:br>
            <a:r>
              <a:rPr lang="en-US" sz="1600" b="1">
                <a:latin typeface="Arial"/>
                <a:cs typeface="Arial"/>
              </a:rPr>
              <a:t>Komori</a:t>
            </a:r>
            <a:endParaRPr lang="en-US"/>
          </a:p>
          <a:p>
            <a:endParaRPr lang="en-US" sz="1600"/>
          </a:p>
          <a:p>
            <a:endParaRPr lang="en-US" sz="1600"/>
          </a:p>
          <a:p>
            <a:endParaRPr lang="en-US" sz="1600"/>
          </a:p>
        </p:txBody>
      </p:sp>
      <p:pic>
        <p:nvPicPr>
          <p:cNvPr id="9" name="Picture 9">
            <a:extLst>
              <a:ext uri="{FF2B5EF4-FFF2-40B4-BE49-F238E27FC236}">
                <a16:creationId xmlns:a16="http://schemas.microsoft.com/office/drawing/2014/main" id="{D2C66DAE-B29E-47D8-1284-01D71457CC1B}"/>
              </a:ext>
            </a:extLst>
          </p:cNvPr>
          <p:cNvPicPr>
            <a:picLocks noChangeAspect="1"/>
          </p:cNvPicPr>
          <p:nvPr/>
        </p:nvPicPr>
        <p:blipFill rotWithShape="1">
          <a:blip r:embed="rId15"/>
          <a:srcRect r="402" b="25163"/>
          <a:stretch/>
        </p:blipFill>
        <p:spPr>
          <a:xfrm>
            <a:off x="8855876" y="4393557"/>
            <a:ext cx="1318621" cy="1329665"/>
          </a:xfrm>
          <a:prstGeom prst="ellipse">
            <a:avLst/>
          </a:prstGeom>
          <a:solidFill>
            <a:schemeClr val="tx1"/>
          </a:solidFill>
        </p:spPr>
      </p:pic>
      <p:sp>
        <p:nvSpPr>
          <p:cNvPr id="10" name="Text Placeholder 19">
            <a:extLst>
              <a:ext uri="{FF2B5EF4-FFF2-40B4-BE49-F238E27FC236}">
                <a16:creationId xmlns:a16="http://schemas.microsoft.com/office/drawing/2014/main" id="{B86E31C9-F58E-CA12-F7D7-F98E413C5FF5}"/>
              </a:ext>
            </a:extLst>
          </p:cNvPr>
          <p:cNvSpPr txBox="1">
            <a:spLocks/>
          </p:cNvSpPr>
          <p:nvPr/>
        </p:nvSpPr>
        <p:spPr>
          <a:xfrm>
            <a:off x="8861690" y="5901981"/>
            <a:ext cx="1369477" cy="32517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latin typeface="Arial"/>
                <a:cs typeface="Arial"/>
              </a:rPr>
              <a:t>Veronika </a:t>
            </a:r>
            <a:r>
              <a:rPr lang="en-US" sz="1600" b="1" err="1">
                <a:latin typeface="Arial"/>
                <a:cs typeface="Arial"/>
              </a:rPr>
              <a:t>Pountcheva</a:t>
            </a:r>
            <a:endParaRPr lang="en-US"/>
          </a:p>
        </p:txBody>
      </p:sp>
      <p:sp>
        <p:nvSpPr>
          <p:cNvPr id="11" name="Text Placeholder 19">
            <a:extLst>
              <a:ext uri="{FF2B5EF4-FFF2-40B4-BE49-F238E27FC236}">
                <a16:creationId xmlns:a16="http://schemas.microsoft.com/office/drawing/2014/main" id="{51CBFC13-125C-98D7-1850-C108CF3BD05F}"/>
              </a:ext>
            </a:extLst>
          </p:cNvPr>
          <p:cNvSpPr txBox="1">
            <a:spLocks/>
          </p:cNvSpPr>
          <p:nvPr/>
        </p:nvSpPr>
        <p:spPr>
          <a:xfrm>
            <a:off x="1853366" y="3498688"/>
            <a:ext cx="1833297" cy="591668"/>
          </a:xfrm>
          <a:prstGeom prst="rect">
            <a:avLst/>
          </a:prstGeom>
        </p:spPr>
        <p:txBody>
          <a:bodyPr lIns="0" tIns="0" rIns="0" bIns="0" anchor="t"/>
          <a:lstStyle>
            <a:lvl1pPr marL="0" indent="0" algn="l" defTabSz="914400" rtl="0" eaLnBrk="1" latinLnBrk="0" hangingPunct="1">
              <a:lnSpc>
                <a:spcPct val="100000"/>
              </a:lnSpc>
              <a:spcBef>
                <a:spcPts val="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err="1">
                <a:latin typeface="Arial"/>
                <a:cs typeface="Arial"/>
              </a:rPr>
              <a:t>Jingdong</a:t>
            </a:r>
            <a:r>
              <a:rPr lang="en-US" sz="1600" b="1">
                <a:latin typeface="Arial"/>
                <a:cs typeface="Arial"/>
              </a:rPr>
              <a:t> Hua</a:t>
            </a:r>
          </a:p>
          <a:p>
            <a:pPr algn="ctr"/>
            <a:r>
              <a:rPr lang="en-US" sz="1600" b="1">
                <a:solidFill>
                  <a:schemeClr val="accent3"/>
                </a:solidFill>
                <a:latin typeface="Arial"/>
                <a:cs typeface="Arial"/>
              </a:rPr>
              <a:t>Vice-Chair</a:t>
            </a:r>
            <a:endParaRPr lang="en-US" sz="1600">
              <a:solidFill>
                <a:schemeClr val="accent3"/>
              </a:solidFill>
              <a:latin typeface="Arial"/>
              <a:cs typeface="Arial"/>
            </a:endParaRPr>
          </a:p>
        </p:txBody>
      </p:sp>
      <p:pic>
        <p:nvPicPr>
          <p:cNvPr id="17" name="Picture 16" descr="A person wearing a suit and tie&#10;&#10;Description automatically generated with medium confidence">
            <a:extLst>
              <a:ext uri="{FF2B5EF4-FFF2-40B4-BE49-F238E27FC236}">
                <a16:creationId xmlns:a16="http://schemas.microsoft.com/office/drawing/2014/main" id="{883E41CF-B8D9-20D5-06CD-746A30CDF8C9}"/>
              </a:ext>
            </a:extLst>
          </p:cNvPr>
          <p:cNvPicPr>
            <a:picLocks noChangeAspect="1"/>
          </p:cNvPicPr>
          <p:nvPr/>
        </p:nvPicPr>
        <p:blipFill rotWithShape="1">
          <a:blip r:embed="rId16"/>
          <a:srcRect l="15447" t="11961" r="6020" b="33039"/>
          <a:stretch/>
        </p:blipFill>
        <p:spPr>
          <a:xfrm>
            <a:off x="2112029" y="1990229"/>
            <a:ext cx="1316003" cy="1290695"/>
          </a:xfrm>
          <a:prstGeom prst="ellipse">
            <a:avLst/>
          </a:prstGeom>
        </p:spPr>
      </p:pic>
    </p:spTree>
    <p:extLst>
      <p:ext uri="{BB962C8B-B14F-4D97-AF65-F5344CB8AC3E}">
        <p14:creationId xmlns:p14="http://schemas.microsoft.com/office/powerpoint/2010/main" val="1317449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488119-70BD-F60A-BCC2-EDD29EA24D91}"/>
              </a:ext>
            </a:extLst>
          </p:cNvPr>
          <p:cNvSpPr>
            <a:spLocks noGrp="1"/>
          </p:cNvSpPr>
          <p:nvPr>
            <p:ph type="body" sz="quarter" idx="10"/>
          </p:nvPr>
        </p:nvSpPr>
        <p:spPr>
          <a:xfrm>
            <a:off x="1019173" y="1351313"/>
            <a:ext cx="10741041" cy="654191"/>
          </a:xfrm>
        </p:spPr>
        <p:txBody>
          <a:bodyPr>
            <a:normAutofit/>
          </a:bodyPr>
          <a:lstStyle/>
          <a:p>
            <a:pPr marL="0" indent="0">
              <a:lnSpc>
                <a:spcPct val="100000"/>
              </a:lnSpc>
              <a:spcBef>
                <a:spcPts val="1000"/>
              </a:spcBef>
              <a:buNone/>
            </a:pPr>
            <a:r>
              <a:rPr lang="en-US" sz="3330" dirty="0">
                <a:solidFill>
                  <a:srgbClr val="5F6061"/>
                </a:solidFill>
                <a:latin typeface="Arial" panose="020B0604020202020204" pitchFamily="34" charset="0"/>
                <a:cs typeface="Arial" panose="020B0604020202020204" pitchFamily="34" charset="0"/>
              </a:rPr>
              <a:t>Simplifying the sustainability disclosure landscape</a:t>
            </a:r>
          </a:p>
        </p:txBody>
      </p:sp>
      <p:pic>
        <p:nvPicPr>
          <p:cNvPr id="41" name="Picture 4" descr="Japan Conference on the TCFD Recommendations | Upcoming Events | BSR">
            <a:extLst>
              <a:ext uri="{FF2B5EF4-FFF2-40B4-BE49-F238E27FC236}">
                <a16:creationId xmlns:a16="http://schemas.microsoft.com/office/drawing/2014/main" id="{0A9AE6C5-1CD0-18BB-94F8-6D01F687A03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50586" y="3243877"/>
            <a:ext cx="2722150" cy="5035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Google Shape;157;p1" descr="World Economic Forum - Wikipedia">
            <a:extLst>
              <a:ext uri="{FF2B5EF4-FFF2-40B4-BE49-F238E27FC236}">
                <a16:creationId xmlns:a16="http://schemas.microsoft.com/office/drawing/2014/main" id="{53B21DC4-5E32-9175-9F41-2372913FE41B}"/>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10634244" y="3202472"/>
            <a:ext cx="1080512" cy="667211"/>
          </a:xfrm>
          <a:prstGeom prst="rect">
            <a:avLst/>
          </a:prstGeom>
          <a:noFill/>
          <a:ln>
            <a:noFill/>
          </a:ln>
        </p:spPr>
      </p:pic>
      <p:sp>
        <p:nvSpPr>
          <p:cNvPr id="50" name="TextBox 49">
            <a:extLst>
              <a:ext uri="{FF2B5EF4-FFF2-40B4-BE49-F238E27FC236}">
                <a16:creationId xmlns:a16="http://schemas.microsoft.com/office/drawing/2014/main" id="{66B5FF20-34DA-491F-156B-BCE89D6F9717}"/>
              </a:ext>
            </a:extLst>
          </p:cNvPr>
          <p:cNvSpPr txBox="1"/>
          <p:nvPr/>
        </p:nvSpPr>
        <p:spPr>
          <a:xfrm>
            <a:off x="85841" y="6350699"/>
            <a:ext cx="6039144" cy="400110"/>
          </a:xfrm>
          <a:prstGeom prst="rect">
            <a:avLst/>
          </a:prstGeom>
          <a:noFill/>
        </p:spPr>
        <p:txBody>
          <a:bodyPr wrap="square" rtlCol="0">
            <a:spAutoFit/>
          </a:bodyPr>
          <a:lstStyle/>
          <a:p>
            <a:pPr fontAlgn="base">
              <a:spcBef>
                <a:spcPct val="0"/>
              </a:spcBef>
              <a:spcAft>
                <a:spcPct val="0"/>
              </a:spcAft>
            </a:pPr>
            <a:r>
              <a:rPr lang="en-US" sz="1000" dirty="0">
                <a:solidFill>
                  <a:srgbClr val="5F6062"/>
                </a:solidFill>
                <a:latin typeface="Roboto" panose="02000000000000000000" pitchFamily="2" charset="0"/>
                <a:ea typeface="Roboto" panose="02000000000000000000" pitchFamily="2" charset="0"/>
                <a:sym typeface="Arial" charset="0"/>
              </a:rPr>
              <a:t>*Integrated Reporting integration goes beyond IFRS Sustainability Disclosure Standards. It will be used to drive connectivity between IFRS Accounting Standards and IFRS Sustainability Disclosure Standards</a:t>
            </a:r>
          </a:p>
        </p:txBody>
      </p:sp>
      <p:sp>
        <p:nvSpPr>
          <p:cNvPr id="12" name="TextBox 11">
            <a:extLst>
              <a:ext uri="{FF2B5EF4-FFF2-40B4-BE49-F238E27FC236}">
                <a16:creationId xmlns:a16="http://schemas.microsoft.com/office/drawing/2014/main" id="{446929D9-2B0F-C112-3B14-D0967AB1FCCC}"/>
              </a:ext>
            </a:extLst>
          </p:cNvPr>
          <p:cNvSpPr txBox="1"/>
          <p:nvPr/>
        </p:nvSpPr>
        <p:spPr>
          <a:xfrm>
            <a:off x="660028" y="4037567"/>
            <a:ext cx="10976097" cy="276999"/>
          </a:xfrm>
          <a:prstGeom prst="rect">
            <a:avLst/>
          </a:prstGeom>
          <a:solidFill>
            <a:schemeClr val="bg2">
              <a:lumMod val="95000"/>
            </a:schemeClr>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5F6062"/>
                </a:solidFill>
                <a:effectLst/>
                <a:uLnTx/>
                <a:uFillTx/>
                <a:sym typeface="Arial" charset="0"/>
              </a:rPr>
              <a:t>IFRS Sustainability Disclosure Standards built off market-leading, widely adopted frameworks and standards.</a:t>
            </a:r>
          </a:p>
        </p:txBody>
      </p:sp>
      <p:sp>
        <p:nvSpPr>
          <p:cNvPr id="14" name="Right Brace 13">
            <a:extLst>
              <a:ext uri="{FF2B5EF4-FFF2-40B4-BE49-F238E27FC236}">
                <a16:creationId xmlns:a16="http://schemas.microsoft.com/office/drawing/2014/main" id="{429AFDDF-42EF-C903-7FEB-B283531E8655}"/>
              </a:ext>
            </a:extLst>
          </p:cNvPr>
          <p:cNvSpPr/>
          <p:nvPr/>
        </p:nvSpPr>
        <p:spPr>
          <a:xfrm rot="5400000">
            <a:off x="5841562" y="-1204853"/>
            <a:ext cx="671286" cy="1116601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descr="Text&#10;&#10;Description automatically generated with low confidence">
            <a:extLst>
              <a:ext uri="{FF2B5EF4-FFF2-40B4-BE49-F238E27FC236}">
                <a16:creationId xmlns:a16="http://schemas.microsoft.com/office/drawing/2014/main" id="{FE89D39E-8A1A-3940-973D-E53CEF7BA4F6}"/>
              </a:ext>
            </a:extLst>
          </p:cNvPr>
          <p:cNvPicPr>
            <a:picLocks noChangeAspect="1"/>
          </p:cNvPicPr>
          <p:nvPr/>
        </p:nvPicPr>
        <p:blipFill rotWithShape="1">
          <a:blip r:embed="rId5">
            <a:extLst>
              <a:ext uri="{28A0092B-C50C-407E-A947-70E740481C1C}">
                <a14:useLocalDpi xmlns:a14="http://schemas.microsoft.com/office/drawing/2010/main" val="0"/>
              </a:ext>
            </a:extLst>
          </a:blip>
          <a:srcRect l="8983" t="19555" r="11605" b="23505"/>
          <a:stretch/>
        </p:blipFill>
        <p:spPr>
          <a:xfrm>
            <a:off x="477244" y="3072393"/>
            <a:ext cx="2404673" cy="783231"/>
          </a:xfrm>
          <a:prstGeom prst="rect">
            <a:avLst/>
          </a:prstGeom>
        </p:spPr>
      </p:pic>
      <p:pic>
        <p:nvPicPr>
          <p:cNvPr id="9" name="Picture 8" descr="Logo&#10;&#10;Description automatically generated">
            <a:extLst>
              <a:ext uri="{FF2B5EF4-FFF2-40B4-BE49-F238E27FC236}">
                <a16:creationId xmlns:a16="http://schemas.microsoft.com/office/drawing/2014/main" id="{987AB775-7ED2-E37E-F90A-5A2CE24FB96C}"/>
              </a:ext>
            </a:extLst>
          </p:cNvPr>
          <p:cNvPicPr>
            <a:picLocks noChangeAspect="1"/>
          </p:cNvPicPr>
          <p:nvPr/>
        </p:nvPicPr>
        <p:blipFill rotWithShape="1">
          <a:blip r:embed="rId6">
            <a:extLst>
              <a:ext uri="{28A0092B-C50C-407E-A947-70E740481C1C}">
                <a14:useLocalDpi xmlns:a14="http://schemas.microsoft.com/office/drawing/2010/main" val="0"/>
              </a:ext>
            </a:extLst>
          </a:blip>
          <a:srcRect l="11241" t="26459" r="11491" b="24078"/>
          <a:stretch/>
        </p:blipFill>
        <p:spPr>
          <a:xfrm>
            <a:off x="3255281" y="3153976"/>
            <a:ext cx="2404673" cy="701648"/>
          </a:xfrm>
          <a:prstGeom prst="rect">
            <a:avLst/>
          </a:prstGeom>
        </p:spPr>
      </p:pic>
      <p:pic>
        <p:nvPicPr>
          <p:cNvPr id="13" name="Picture 12" descr="Text, logo&#10;&#10;Description automatically generated">
            <a:extLst>
              <a:ext uri="{FF2B5EF4-FFF2-40B4-BE49-F238E27FC236}">
                <a16:creationId xmlns:a16="http://schemas.microsoft.com/office/drawing/2014/main" id="{8DE41510-DE55-3AC1-31EE-7D782BD2D33F}"/>
              </a:ext>
            </a:extLst>
          </p:cNvPr>
          <p:cNvPicPr>
            <a:picLocks noChangeAspect="1"/>
          </p:cNvPicPr>
          <p:nvPr/>
        </p:nvPicPr>
        <p:blipFill rotWithShape="1">
          <a:blip r:embed="rId7">
            <a:extLst>
              <a:ext uri="{28A0092B-C50C-407E-A947-70E740481C1C}">
                <a14:useLocalDpi xmlns:a14="http://schemas.microsoft.com/office/drawing/2010/main" val="0"/>
              </a:ext>
            </a:extLst>
          </a:blip>
          <a:srcRect t="20765" b="22197"/>
          <a:stretch/>
        </p:blipFill>
        <p:spPr>
          <a:xfrm>
            <a:off x="4197729" y="4721219"/>
            <a:ext cx="4098555" cy="1130508"/>
          </a:xfrm>
          <a:prstGeom prst="rect">
            <a:avLst/>
          </a:prstGeom>
        </p:spPr>
      </p:pic>
      <p:sp>
        <p:nvSpPr>
          <p:cNvPr id="16" name="Left Bracket 15">
            <a:extLst>
              <a:ext uri="{FF2B5EF4-FFF2-40B4-BE49-F238E27FC236}">
                <a16:creationId xmlns:a16="http://schemas.microsoft.com/office/drawing/2014/main" id="{DA1A453C-0615-CC0A-24B3-C3B6417ECE3C}"/>
              </a:ext>
            </a:extLst>
          </p:cNvPr>
          <p:cNvSpPr/>
          <p:nvPr/>
        </p:nvSpPr>
        <p:spPr>
          <a:xfrm rot="5400000">
            <a:off x="3912555" y="-799422"/>
            <a:ext cx="239249" cy="6875964"/>
          </a:xfrm>
          <a:prstGeom prst="leftBracket">
            <a:avLst/>
          </a:prstGeom>
          <a:noFill/>
          <a:ln w="28575" cap="flat" cmpd="sng" algn="ctr">
            <a:solidFill>
              <a:srgbClr val="717C8C"/>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132440"/>
              </a:solidFill>
              <a:effectLst/>
              <a:uLnTx/>
              <a:uFillTx/>
              <a:latin typeface="Inter"/>
              <a:ea typeface="+mn-ea"/>
              <a:cs typeface="+mn-cs"/>
              <a:sym typeface="Arial" charset="0"/>
            </a:endParaRPr>
          </a:p>
        </p:txBody>
      </p:sp>
      <p:sp>
        <p:nvSpPr>
          <p:cNvPr id="17" name="TextBox 16">
            <a:extLst>
              <a:ext uri="{FF2B5EF4-FFF2-40B4-BE49-F238E27FC236}">
                <a16:creationId xmlns:a16="http://schemas.microsoft.com/office/drawing/2014/main" id="{DCB8ED1D-00D6-AE18-BD10-C385E3C2369E}"/>
              </a:ext>
            </a:extLst>
          </p:cNvPr>
          <p:cNvSpPr txBox="1"/>
          <p:nvPr/>
        </p:nvSpPr>
        <p:spPr>
          <a:xfrm>
            <a:off x="705488" y="2635810"/>
            <a:ext cx="6627467" cy="276999"/>
          </a:xfrm>
          <a:prstGeom prst="rect">
            <a:avLst/>
          </a:prstGeom>
          <a:solidFill>
            <a:schemeClr val="bg2">
              <a:lumMod val="95000"/>
            </a:schemeClr>
          </a:solid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5F6062"/>
                </a:solidFill>
                <a:effectLst/>
                <a:uLnTx/>
                <a:uFillTx/>
                <a:sym typeface="Arial" charset="0"/>
              </a:rPr>
              <a:t>C</a:t>
            </a:r>
            <a:r>
              <a:rPr lang="en-US" sz="1200" i="1" kern="0" dirty="0" err="1">
                <a:solidFill>
                  <a:srgbClr val="5F6062"/>
                </a:solidFill>
                <a:sym typeface="Arial" charset="0"/>
              </a:rPr>
              <a:t>onsolidated</a:t>
            </a:r>
            <a:r>
              <a:rPr lang="en-US" sz="1200" i="1" kern="0" dirty="0">
                <a:solidFill>
                  <a:srgbClr val="5F6062"/>
                </a:solidFill>
                <a:sym typeface="Arial" charset="0"/>
              </a:rPr>
              <a:t> into the IFRS Foundation </a:t>
            </a:r>
            <a:endParaRPr kumimoji="0" lang="en-US" sz="1200" b="0" i="1" u="none" strike="noStrike" kern="0" cap="none" spc="0" normalizeH="0" baseline="0" noProof="0" dirty="0">
              <a:ln>
                <a:noFill/>
              </a:ln>
              <a:solidFill>
                <a:srgbClr val="5F6062"/>
              </a:solidFill>
              <a:effectLst/>
              <a:uLnTx/>
              <a:uFillTx/>
              <a:sym typeface="Arial" charset="0"/>
            </a:endParaRPr>
          </a:p>
        </p:txBody>
      </p:sp>
      <p:sp>
        <p:nvSpPr>
          <p:cNvPr id="18" name="TextBox 17">
            <a:extLst>
              <a:ext uri="{FF2B5EF4-FFF2-40B4-BE49-F238E27FC236}">
                <a16:creationId xmlns:a16="http://schemas.microsoft.com/office/drawing/2014/main" id="{467D3FF3-55D5-9922-DC1C-EDE1B44F98EF}"/>
              </a:ext>
            </a:extLst>
          </p:cNvPr>
          <p:cNvSpPr txBox="1"/>
          <p:nvPr/>
        </p:nvSpPr>
        <p:spPr>
          <a:xfrm>
            <a:off x="2695100" y="3029683"/>
            <a:ext cx="304800" cy="261610"/>
          </a:xfrm>
          <a:prstGeom prst="rect">
            <a:avLst/>
          </a:prstGeom>
          <a:noFill/>
        </p:spPr>
        <p:txBody>
          <a:bodyPr wrap="square" rtlCol="0">
            <a:spAutoFit/>
          </a:bodyPr>
          <a:lstStyle/>
          <a:p>
            <a:r>
              <a:rPr lang="en-US" sz="1100" dirty="0"/>
              <a:t>*</a:t>
            </a:r>
            <a:endParaRPr lang="en-GB" sz="1100" dirty="0"/>
          </a:p>
        </p:txBody>
      </p:sp>
      <p:sp>
        <p:nvSpPr>
          <p:cNvPr id="19" name="TextBox 18">
            <a:extLst>
              <a:ext uri="{FF2B5EF4-FFF2-40B4-BE49-F238E27FC236}">
                <a16:creationId xmlns:a16="http://schemas.microsoft.com/office/drawing/2014/main" id="{79430505-5EDB-D4BB-C7EF-DA81E119F3BF}"/>
              </a:ext>
            </a:extLst>
          </p:cNvPr>
          <p:cNvSpPr txBox="1"/>
          <p:nvPr/>
        </p:nvSpPr>
        <p:spPr>
          <a:xfrm>
            <a:off x="5717253" y="2938332"/>
            <a:ext cx="1752909" cy="584775"/>
          </a:xfrm>
          <a:prstGeom prst="rect">
            <a:avLst/>
          </a:prstGeom>
          <a:noFill/>
        </p:spPr>
        <p:txBody>
          <a:bodyPr wrap="square" rtlCol="0">
            <a:spAutoFit/>
          </a:bodyPr>
          <a:lstStyle/>
          <a:p>
            <a:pPr algn="ctr"/>
            <a:r>
              <a:rPr lang="en-US" sz="1600" b="1" dirty="0">
                <a:solidFill>
                  <a:srgbClr val="5F6061"/>
                </a:solidFill>
              </a:rPr>
              <a:t>Climate Disclosure Standards Board</a:t>
            </a:r>
            <a:endParaRPr lang="en-GB" sz="1600" b="1" dirty="0">
              <a:solidFill>
                <a:srgbClr val="5F6061"/>
              </a:solidFill>
            </a:endParaRPr>
          </a:p>
        </p:txBody>
      </p:sp>
    </p:spTree>
    <p:extLst>
      <p:ext uri="{BB962C8B-B14F-4D97-AF65-F5344CB8AC3E}">
        <p14:creationId xmlns:p14="http://schemas.microsoft.com/office/powerpoint/2010/main" val="280510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B289E6-8269-5BE8-ABF3-BA4E377E534D}"/>
              </a:ext>
            </a:extLst>
          </p:cNvPr>
          <p:cNvSpPr>
            <a:spLocks noGrp="1"/>
          </p:cNvSpPr>
          <p:nvPr>
            <p:ph type="body" sz="quarter" idx="10"/>
          </p:nvPr>
        </p:nvSpPr>
        <p:spPr>
          <a:xfrm>
            <a:off x="1019173" y="1351313"/>
            <a:ext cx="10510976" cy="654191"/>
          </a:xfrm>
        </p:spPr>
        <p:txBody>
          <a:bodyPr/>
          <a:lstStyle/>
          <a:p>
            <a:r>
              <a:rPr lang="en-US" dirty="0"/>
              <a:t>Five reasons companies and investors support and engage with the new ISSB</a:t>
            </a:r>
          </a:p>
        </p:txBody>
      </p:sp>
      <p:sp>
        <p:nvSpPr>
          <p:cNvPr id="5" name="Footer Placeholder 4">
            <a:extLst>
              <a:ext uri="{FF2B5EF4-FFF2-40B4-BE49-F238E27FC236}">
                <a16:creationId xmlns:a16="http://schemas.microsoft.com/office/drawing/2014/main" id="{DACA504C-2F8D-8D38-8405-122AE644C9FC}"/>
              </a:ext>
            </a:extLst>
          </p:cNvPr>
          <p:cNvSpPr>
            <a:spLocks noGrp="1"/>
          </p:cNvSpPr>
          <p:nvPr>
            <p:ph type="ftr" sz="quarter" idx="3"/>
          </p:nvPr>
        </p:nvSpPr>
        <p:spPr/>
        <p:txBody>
          <a:bodyPr/>
          <a:lstStyle/>
          <a:p>
            <a:fld id="{4790123A-71E8-BF43-B702-A9002E60F899}" type="slidenum">
              <a:rPr lang="en-US" smtClean="0">
                <a:cs typeface="Arial" panose="020B0604020202020204" pitchFamily="34" charset="0"/>
              </a:rPr>
              <a:pPr/>
              <a:t>15</a:t>
            </a:fld>
            <a:endParaRPr lang="en-US" dirty="0">
              <a:cs typeface="Arial" panose="020B0604020202020204" pitchFamily="34" charset="0"/>
            </a:endParaRPr>
          </a:p>
        </p:txBody>
      </p:sp>
      <p:graphicFrame>
        <p:nvGraphicFramePr>
          <p:cNvPr id="6" name="Table 3">
            <a:extLst>
              <a:ext uri="{FF2B5EF4-FFF2-40B4-BE49-F238E27FC236}">
                <a16:creationId xmlns:a16="http://schemas.microsoft.com/office/drawing/2014/main" id="{77C57C5D-2CE2-4214-AC06-9559D57CBB4F}"/>
              </a:ext>
            </a:extLst>
          </p:cNvPr>
          <p:cNvGraphicFramePr>
            <a:graphicFrameLocks noGrp="1"/>
          </p:cNvGraphicFramePr>
          <p:nvPr>
            <p:extLst>
              <p:ext uri="{D42A27DB-BD31-4B8C-83A1-F6EECF244321}">
                <p14:modId xmlns:p14="http://schemas.microsoft.com/office/powerpoint/2010/main" val="2937005976"/>
              </p:ext>
            </p:extLst>
          </p:nvPr>
        </p:nvGraphicFramePr>
        <p:xfrm>
          <a:off x="585783" y="2939142"/>
          <a:ext cx="11107519" cy="824593"/>
        </p:xfrm>
        <a:graphic>
          <a:graphicData uri="http://schemas.openxmlformats.org/drawingml/2006/table">
            <a:tbl>
              <a:tblPr firstRow="1" bandRow="1"/>
              <a:tblGrid>
                <a:gridCol w="2727228">
                  <a:extLst>
                    <a:ext uri="{9D8B030D-6E8A-4147-A177-3AD203B41FA5}">
                      <a16:colId xmlns:a16="http://schemas.microsoft.com/office/drawing/2014/main" val="642268626"/>
                    </a:ext>
                  </a:extLst>
                </a:gridCol>
                <a:gridCol w="2727228">
                  <a:extLst>
                    <a:ext uri="{9D8B030D-6E8A-4147-A177-3AD203B41FA5}">
                      <a16:colId xmlns:a16="http://schemas.microsoft.com/office/drawing/2014/main" val="94330713"/>
                    </a:ext>
                  </a:extLst>
                </a:gridCol>
                <a:gridCol w="2727228">
                  <a:extLst>
                    <a:ext uri="{9D8B030D-6E8A-4147-A177-3AD203B41FA5}">
                      <a16:colId xmlns:a16="http://schemas.microsoft.com/office/drawing/2014/main" val="3071807217"/>
                    </a:ext>
                  </a:extLst>
                </a:gridCol>
                <a:gridCol w="2925835">
                  <a:extLst>
                    <a:ext uri="{9D8B030D-6E8A-4147-A177-3AD203B41FA5}">
                      <a16:colId xmlns:a16="http://schemas.microsoft.com/office/drawing/2014/main" val="227040464"/>
                    </a:ext>
                  </a:extLst>
                </a:gridCol>
              </a:tblGrid>
              <a:tr h="82459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ea typeface="Roboto" panose="02000000000000000000" pitchFamily="2" charset="0"/>
                        </a:rPr>
                        <a:t>1: Continuity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mn-lt"/>
                          <a:ea typeface="Roboto" panose="02000000000000000000" pitchFamily="2" charset="0"/>
                        </a:rPr>
                        <a:t>with existing standards</a:t>
                      </a:r>
                      <a:endParaRPr lang="en-US" sz="2000" b="0" dirty="0">
                        <a:latin typeface="+mn-lt"/>
                        <a:ea typeface="Roboto" panose="02000000000000000000" pitchFamily="2" charset="0"/>
                      </a:endParaRPr>
                    </a:p>
                  </a:txBody>
                  <a:tcP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000" dirty="0">
                          <a:latin typeface="+mn-lt"/>
                          <a:ea typeface="Roboto" panose="02000000000000000000" pitchFamily="2" charset="0"/>
                        </a:rPr>
                        <a:t>2: Investor Demand </a:t>
                      </a:r>
                    </a:p>
                    <a:p>
                      <a:pPr algn="ctr"/>
                      <a:r>
                        <a:rPr lang="en-US" sz="1800" b="0" dirty="0">
                          <a:latin typeface="+mn-lt"/>
                          <a:ea typeface="Roboto" panose="02000000000000000000" pitchFamily="2" charset="0"/>
                        </a:rPr>
                        <a:t>will continue</a:t>
                      </a:r>
                      <a:endParaRPr lang="en-US" sz="2000" b="0" dirty="0">
                        <a:latin typeface="+mn-lt"/>
                        <a:ea typeface="Roboto" panose="02000000000000000000" pitchFamily="2" charset="0"/>
                      </a:endParaRPr>
                    </a:p>
                  </a:txBody>
                  <a:tcP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000" dirty="0">
                          <a:latin typeface="+mn-lt"/>
                          <a:ea typeface="Roboto" panose="02000000000000000000" pitchFamily="2" charset="0"/>
                        </a:rPr>
                        <a:t>3: Simplification </a:t>
                      </a:r>
                    </a:p>
                    <a:p>
                      <a:pPr algn="ctr"/>
                      <a:r>
                        <a:rPr lang="en-US" sz="1800" b="0" dirty="0">
                          <a:latin typeface="+mn-lt"/>
                          <a:ea typeface="Roboto" panose="02000000000000000000" pitchFamily="2" charset="0"/>
                        </a:rPr>
                        <a:t>of the ESG landscape</a:t>
                      </a:r>
                      <a:endParaRPr lang="en-US" sz="2000" b="0" dirty="0">
                        <a:latin typeface="+mn-lt"/>
                        <a:ea typeface="Roboto" panose="02000000000000000000" pitchFamily="2" charset="0"/>
                      </a:endParaRPr>
                    </a:p>
                  </a:txBody>
                  <a:tcP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000" dirty="0">
                          <a:latin typeface="+mn-lt"/>
                          <a:ea typeface="Roboto" panose="02000000000000000000" pitchFamily="2" charset="0"/>
                        </a:rPr>
                        <a:t>4: Harmonization</a:t>
                      </a:r>
                    </a:p>
                    <a:p>
                      <a:pPr algn="ctr"/>
                      <a:r>
                        <a:rPr lang="en-US" sz="1800" b="0" kern="1200" dirty="0">
                          <a:solidFill>
                            <a:schemeClr val="tx1"/>
                          </a:solidFill>
                          <a:latin typeface="+mn-lt"/>
                          <a:ea typeface="Roboto" panose="02000000000000000000" pitchFamily="2" charset="0"/>
                          <a:cs typeface="+mn-cs"/>
                        </a:rPr>
                        <a:t>across jurisdictions</a:t>
                      </a:r>
                      <a:endParaRPr lang="en-US" sz="1800" b="0" kern="1200" dirty="0">
                        <a:solidFill>
                          <a:schemeClr val="lt1"/>
                        </a:solidFill>
                        <a:latin typeface="+mn-lt"/>
                        <a:ea typeface="Roboto" panose="02000000000000000000" pitchFamily="2" charset="0"/>
                        <a:cs typeface="+mn-cs"/>
                      </a:endParaRPr>
                    </a:p>
                  </a:txBody>
                  <a:tcP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702545"/>
                  </a:ext>
                </a:extLst>
              </a:tr>
            </a:tbl>
          </a:graphicData>
        </a:graphic>
      </p:graphicFrame>
      <p:sp>
        <p:nvSpPr>
          <p:cNvPr id="7" name="TextBox 6">
            <a:extLst>
              <a:ext uri="{FF2B5EF4-FFF2-40B4-BE49-F238E27FC236}">
                <a16:creationId xmlns:a16="http://schemas.microsoft.com/office/drawing/2014/main" id="{BF4B0656-E1DA-FBE1-447B-9A2C1254BCA0}"/>
              </a:ext>
            </a:extLst>
          </p:cNvPr>
          <p:cNvSpPr txBox="1"/>
          <p:nvPr/>
        </p:nvSpPr>
        <p:spPr>
          <a:xfrm>
            <a:off x="686467" y="3991200"/>
            <a:ext cx="11107519" cy="1706878"/>
          </a:xfrm>
          <a:prstGeom prst="rect">
            <a:avLst/>
          </a:prstGeom>
          <a:solidFill>
            <a:schemeClr val="accent6">
              <a:lumMod val="50000"/>
            </a:schemeClr>
          </a:solidFill>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000" b="1" i="0" u="none" strike="noStrike" kern="0" cap="none" spc="0" normalizeH="0" baseline="0" noProof="0" dirty="0">
                <a:ln>
                  <a:noFill/>
                </a:ln>
                <a:solidFill>
                  <a:srgbClr val="FFFFFF"/>
                </a:solidFill>
                <a:effectLst/>
                <a:uLnTx/>
                <a:uFillTx/>
                <a:ea typeface="Roboto" panose="02000000000000000000" pitchFamily="2" charset="0"/>
                <a:cs typeface="+mn-cs"/>
                <a:sym typeface="Arial" charset="0"/>
              </a:rPr>
              <a:t>5: Investors want industry-based sustainability disclosure standards that:</a:t>
            </a:r>
          </a:p>
          <a:p>
            <a:pPr marL="1714500" marR="0" lvl="3"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ea typeface="Roboto" panose="02000000000000000000" pitchFamily="2" charset="0"/>
                <a:cs typeface="+mn-cs"/>
                <a:sym typeface="Arial" charset="0"/>
              </a:rPr>
              <a:t>Are focused on sustainability issues which are relevant to </a:t>
            </a:r>
            <a:r>
              <a:rPr kumimoji="0" lang="en-US" sz="1400" b="0" i="1" u="none" strike="noStrike" kern="0" cap="none" spc="0" normalizeH="0" baseline="0" noProof="0" dirty="0">
                <a:ln>
                  <a:noFill/>
                </a:ln>
                <a:solidFill>
                  <a:srgbClr val="FFFFFF"/>
                </a:solidFill>
                <a:effectLst/>
                <a:uLnTx/>
                <a:uFillTx/>
                <a:ea typeface="Roboto" panose="02000000000000000000" pitchFamily="2" charset="0"/>
                <a:cs typeface="+mn-cs"/>
                <a:sym typeface="Arial" charset="0"/>
              </a:rPr>
              <a:t>business models</a:t>
            </a:r>
            <a:r>
              <a:rPr kumimoji="0" lang="en-US" sz="1400" b="0" i="0" u="none" strike="noStrike" kern="0" cap="none" spc="0" normalizeH="0" baseline="0" noProof="0" dirty="0">
                <a:ln>
                  <a:noFill/>
                </a:ln>
                <a:solidFill>
                  <a:srgbClr val="FFFFFF"/>
                </a:solidFill>
                <a:effectLst/>
                <a:uLnTx/>
                <a:uFillTx/>
                <a:ea typeface="Roboto" panose="02000000000000000000" pitchFamily="2" charset="0"/>
                <a:cs typeface="+mn-cs"/>
                <a:sym typeface="Arial" charset="0"/>
              </a:rPr>
              <a:t> and related risks and opportunities in a given industry</a:t>
            </a:r>
          </a:p>
          <a:p>
            <a:pPr marL="1714500" marR="0" lvl="3"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ea typeface="Roboto" panose="02000000000000000000" pitchFamily="2" charset="0"/>
                <a:cs typeface="+mn-cs"/>
                <a:sym typeface="Arial" charset="0"/>
              </a:rPr>
              <a:t>Improve comparability of data across companies and markets</a:t>
            </a:r>
          </a:p>
          <a:p>
            <a:pPr marL="1714500" marR="0" lvl="3"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ea typeface="Roboto" panose="02000000000000000000" pitchFamily="2" charset="0"/>
                <a:cs typeface="+mn-cs"/>
                <a:sym typeface="Arial" charset="0"/>
              </a:rPr>
              <a:t>Help reduce the burden to reporting companies.</a:t>
            </a:r>
            <a:endParaRPr kumimoji="0" lang="en-US" sz="1600" b="0" i="0" u="none" strike="noStrike" kern="0" cap="none" spc="0" normalizeH="0" baseline="0" noProof="0" dirty="0">
              <a:ln>
                <a:noFill/>
              </a:ln>
              <a:solidFill>
                <a:srgbClr val="FFFFFF"/>
              </a:solidFill>
              <a:effectLst/>
              <a:uLnTx/>
              <a:uFillTx/>
              <a:ea typeface="Roboto" panose="02000000000000000000" pitchFamily="2" charset="0"/>
              <a:cs typeface="+mn-cs"/>
              <a:sym typeface="Arial" charset="0"/>
            </a:endParaRPr>
          </a:p>
        </p:txBody>
      </p:sp>
    </p:spTree>
    <p:extLst>
      <p:ext uri="{BB962C8B-B14F-4D97-AF65-F5344CB8AC3E}">
        <p14:creationId xmlns:p14="http://schemas.microsoft.com/office/powerpoint/2010/main" val="2597344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2DAAA7-234B-B538-A97A-53F0587D6C57}"/>
              </a:ext>
            </a:extLst>
          </p:cNvPr>
          <p:cNvSpPr>
            <a:spLocks noGrp="1"/>
          </p:cNvSpPr>
          <p:nvPr>
            <p:ph type="ftr" sz="quarter" idx="3"/>
          </p:nvPr>
        </p:nvSpPr>
        <p:spPr/>
        <p:txBody>
          <a:bodyPr/>
          <a:lstStyle/>
          <a:p>
            <a:fld id="{4790123A-71E8-BF43-B702-A9002E60F899}" type="slidenum">
              <a:rPr lang="en-US" smtClean="0">
                <a:cs typeface="Arial" panose="020B0604020202020204" pitchFamily="34" charset="0"/>
              </a:rPr>
              <a:pPr/>
              <a:t>16</a:t>
            </a:fld>
            <a:endParaRPr lang="en-US">
              <a:cs typeface="Arial" panose="020B0604020202020204" pitchFamily="34" charset="0"/>
            </a:endParaRPr>
          </a:p>
        </p:txBody>
      </p:sp>
      <p:sp>
        <p:nvSpPr>
          <p:cNvPr id="2" name="Text Placeholder 8">
            <a:extLst>
              <a:ext uri="{FF2B5EF4-FFF2-40B4-BE49-F238E27FC236}">
                <a16:creationId xmlns:a16="http://schemas.microsoft.com/office/drawing/2014/main" id="{28B316FF-B7C8-B9CD-60E3-922D07A212E2}"/>
              </a:ext>
            </a:extLst>
          </p:cNvPr>
          <p:cNvSpPr>
            <a:spLocks noGrp="1"/>
          </p:cNvSpPr>
          <p:nvPr>
            <p:ph type="body" sz="quarter" idx="10"/>
          </p:nvPr>
        </p:nvSpPr>
        <p:spPr>
          <a:xfrm>
            <a:off x="1001712" y="1328647"/>
            <a:ext cx="10359015" cy="654191"/>
          </a:xfrm>
        </p:spPr>
        <p:txBody>
          <a:bodyPr/>
          <a:lstStyle/>
          <a:p>
            <a:r>
              <a:rPr lang="en-GB" dirty="0"/>
              <a:t>IFRS Standards within the broader reporting landscape </a:t>
            </a:r>
          </a:p>
          <a:p>
            <a:endParaRPr lang="en-GB"/>
          </a:p>
        </p:txBody>
      </p:sp>
      <p:sp>
        <p:nvSpPr>
          <p:cNvPr id="3" name="Rectangle 2">
            <a:extLst>
              <a:ext uri="{FF2B5EF4-FFF2-40B4-BE49-F238E27FC236}">
                <a16:creationId xmlns:a16="http://schemas.microsoft.com/office/drawing/2014/main" id="{D9E621FE-C774-7917-4901-1AB90EDAFE7A}"/>
              </a:ext>
            </a:extLst>
          </p:cNvPr>
          <p:cNvSpPr/>
          <p:nvPr/>
        </p:nvSpPr>
        <p:spPr>
          <a:xfrm>
            <a:off x="2092122" y="2014330"/>
            <a:ext cx="9268605" cy="4121715"/>
          </a:xfrm>
          <a:prstGeom prst="rect">
            <a:avLst/>
          </a:prstGeom>
          <a:solidFill>
            <a:schemeClr val="accent5"/>
          </a:solidFill>
          <a:ln w="28575" cap="flat" cmpd="sng" algn="ctr">
            <a:no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Proxima Nova Light" panose="02000506030000020004" pitchFamily="2" charset="0"/>
              <a:ea typeface="+mn-ea"/>
              <a:cs typeface="Arial" panose="020B0604020202020204" pitchFamily="34" charset="0"/>
              <a:sym typeface="Arial" charset="0"/>
            </a:endParaRPr>
          </a:p>
        </p:txBody>
      </p:sp>
      <p:sp>
        <p:nvSpPr>
          <p:cNvPr id="5" name="Rectangle 4">
            <a:extLst>
              <a:ext uri="{FF2B5EF4-FFF2-40B4-BE49-F238E27FC236}">
                <a16:creationId xmlns:a16="http://schemas.microsoft.com/office/drawing/2014/main" id="{EE1D507D-7A53-A237-B326-18108F8D3527}"/>
              </a:ext>
            </a:extLst>
          </p:cNvPr>
          <p:cNvSpPr/>
          <p:nvPr/>
        </p:nvSpPr>
        <p:spPr>
          <a:xfrm>
            <a:off x="2092122" y="3049805"/>
            <a:ext cx="8649912" cy="3077414"/>
          </a:xfrm>
          <a:prstGeom prst="rect">
            <a:avLst/>
          </a:prstGeom>
          <a:solidFill>
            <a:srgbClr val="1A99D2"/>
          </a:solidFill>
          <a:ln w="28575" cap="flat" cmpd="sng" algn="ctr">
            <a:no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highlight>
                <a:srgbClr val="FFFF00"/>
              </a:highlight>
              <a:uLnTx/>
              <a:uFillTx/>
              <a:latin typeface="Proxima Nova Light" panose="02000506030000020004" pitchFamily="2" charset="0"/>
              <a:ea typeface="+mn-ea"/>
              <a:cs typeface="Arial" panose="020B0604020202020204" pitchFamily="34" charset="0"/>
              <a:sym typeface="Arial" charset="0"/>
            </a:endParaRPr>
          </a:p>
        </p:txBody>
      </p:sp>
      <p:sp>
        <p:nvSpPr>
          <p:cNvPr id="6" name="Rectangle 5">
            <a:extLst>
              <a:ext uri="{FF2B5EF4-FFF2-40B4-BE49-F238E27FC236}">
                <a16:creationId xmlns:a16="http://schemas.microsoft.com/office/drawing/2014/main" id="{AEA6F259-DEBE-A0D7-A22B-85926162DA80}"/>
              </a:ext>
            </a:extLst>
          </p:cNvPr>
          <p:cNvSpPr/>
          <p:nvPr/>
        </p:nvSpPr>
        <p:spPr>
          <a:xfrm>
            <a:off x="2092122" y="4541235"/>
            <a:ext cx="6938427" cy="1575024"/>
          </a:xfrm>
          <a:prstGeom prst="rect">
            <a:avLst/>
          </a:prstGeom>
          <a:solidFill>
            <a:srgbClr val="013475"/>
          </a:solidFill>
          <a:ln w="28575" cap="flat" cmpd="sng" algn="ctr">
            <a:no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Proxima Nova Light" panose="02000506030000020004" pitchFamily="2" charset="0"/>
              <a:ea typeface="+mn-ea"/>
              <a:cs typeface="Arial" panose="020B0604020202020204" pitchFamily="34" charset="0"/>
              <a:sym typeface="Arial" charset="0"/>
            </a:endParaRPr>
          </a:p>
        </p:txBody>
      </p:sp>
      <p:sp>
        <p:nvSpPr>
          <p:cNvPr id="7" name="TextBox 6">
            <a:extLst>
              <a:ext uri="{FF2B5EF4-FFF2-40B4-BE49-F238E27FC236}">
                <a16:creationId xmlns:a16="http://schemas.microsoft.com/office/drawing/2014/main" id="{7F859C3D-0607-D2CC-7D91-378AD48CF9E6}"/>
              </a:ext>
            </a:extLst>
          </p:cNvPr>
          <p:cNvSpPr txBox="1"/>
          <p:nvPr/>
        </p:nvSpPr>
        <p:spPr>
          <a:xfrm>
            <a:off x="2385562" y="5137355"/>
            <a:ext cx="4233836"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Arial"/>
              </a:rPr>
              <a:t>Financial statements</a:t>
            </a:r>
          </a:p>
        </p:txBody>
      </p:sp>
      <p:sp>
        <p:nvSpPr>
          <p:cNvPr id="8" name="TextBox 7">
            <a:extLst>
              <a:ext uri="{FF2B5EF4-FFF2-40B4-BE49-F238E27FC236}">
                <a16:creationId xmlns:a16="http://schemas.microsoft.com/office/drawing/2014/main" id="{382600E7-60D3-CFFC-ABD1-3BF6A386DDDB}"/>
              </a:ext>
            </a:extLst>
          </p:cNvPr>
          <p:cNvSpPr txBox="1"/>
          <p:nvPr/>
        </p:nvSpPr>
        <p:spPr>
          <a:xfrm>
            <a:off x="2347382" y="3626901"/>
            <a:ext cx="729068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Arial"/>
                <a:sym typeface="Arial" charset="0"/>
              </a:rPr>
              <a:t>Sustainability-related financial disclosures</a:t>
            </a:r>
          </a:p>
        </p:txBody>
      </p:sp>
      <p:sp>
        <p:nvSpPr>
          <p:cNvPr id="9" name="TextBox 8">
            <a:extLst>
              <a:ext uri="{FF2B5EF4-FFF2-40B4-BE49-F238E27FC236}">
                <a16:creationId xmlns:a16="http://schemas.microsoft.com/office/drawing/2014/main" id="{85357596-6966-E7D9-9470-F72122443D37}"/>
              </a:ext>
            </a:extLst>
          </p:cNvPr>
          <p:cNvSpPr txBox="1"/>
          <p:nvPr/>
        </p:nvSpPr>
        <p:spPr>
          <a:xfrm>
            <a:off x="2347380" y="2372189"/>
            <a:ext cx="727490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a:ln>
                  <a:noFill/>
                </a:ln>
                <a:solidFill>
                  <a:srgbClr val="5F6061"/>
                </a:solidFill>
                <a:effectLst/>
                <a:uLnTx/>
                <a:uFillTx/>
                <a:latin typeface="Arial"/>
                <a:ea typeface="+mn-ea"/>
                <a:cs typeface="Arial"/>
                <a:sym typeface="Arial" charset="0"/>
              </a:rPr>
              <a:t>Other corporate reporting (multi-stakeholder focus) </a:t>
            </a:r>
          </a:p>
        </p:txBody>
      </p:sp>
      <p:sp>
        <p:nvSpPr>
          <p:cNvPr id="10" name="TextBox 9">
            <a:extLst>
              <a:ext uri="{FF2B5EF4-FFF2-40B4-BE49-F238E27FC236}">
                <a16:creationId xmlns:a16="http://schemas.microsoft.com/office/drawing/2014/main" id="{F266986C-FE9C-D904-1AD1-E4689866A8C3}"/>
              </a:ext>
            </a:extLst>
          </p:cNvPr>
          <p:cNvSpPr txBox="1"/>
          <p:nvPr/>
        </p:nvSpPr>
        <p:spPr>
          <a:xfrm>
            <a:off x="9702970" y="2111573"/>
            <a:ext cx="1577077" cy="307777"/>
          </a:xfrm>
          <a:prstGeom prst="rect">
            <a:avLst/>
          </a:prstGeom>
          <a:solidFill>
            <a:schemeClr val="tx2"/>
          </a:solid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Roboto"/>
                <a:cs typeface="+mn-cs"/>
                <a:sym typeface="Arial" charset="0"/>
              </a:rPr>
              <a:t>GRI</a:t>
            </a:r>
            <a:endParaRPr kumimoji="0" lang="en-GB" sz="1400" b="1" i="0" u="none" strike="noStrike" kern="1200" cap="none" spc="0" normalizeH="0" baseline="0" noProof="0" dirty="0">
              <a:ln>
                <a:noFill/>
              </a:ln>
              <a:solidFill>
                <a:srgbClr val="FFFFFF"/>
              </a:solidFill>
              <a:effectLst/>
              <a:uLnTx/>
              <a:uFillTx/>
              <a:latin typeface="Arial"/>
              <a:ea typeface="Roboto"/>
              <a:cs typeface="+mn-cs"/>
            </a:endParaRPr>
          </a:p>
        </p:txBody>
      </p:sp>
      <p:sp>
        <p:nvSpPr>
          <p:cNvPr id="11" name="TextBox 10">
            <a:extLst>
              <a:ext uri="{FF2B5EF4-FFF2-40B4-BE49-F238E27FC236}">
                <a16:creationId xmlns:a16="http://schemas.microsoft.com/office/drawing/2014/main" id="{F70F0E08-8F65-6273-3ED9-A54C4AE2D4AC}"/>
              </a:ext>
            </a:extLst>
          </p:cNvPr>
          <p:cNvSpPr txBox="1"/>
          <p:nvPr/>
        </p:nvSpPr>
        <p:spPr>
          <a:xfrm>
            <a:off x="555645" y="3770052"/>
            <a:ext cx="1428052" cy="1427887"/>
          </a:xfrm>
          <a:prstGeom prst="rect">
            <a:avLst/>
          </a:prstGeom>
          <a:noFill/>
          <a:ln w="19050">
            <a:noFill/>
          </a:ln>
        </p:spPr>
        <p:txBody>
          <a:bodyPr wrap="square" lIns="91440" tIns="45720" rIns="91440" bIns="4572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effectLst/>
                <a:uLnTx/>
                <a:uFillTx/>
                <a:latin typeface="Arial"/>
                <a:ea typeface="Roboto"/>
                <a:cs typeface="+mn-cs"/>
                <a:sym typeface="Arial" charset="0"/>
              </a:rPr>
              <a:t>General- purpose financial reporting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effectLst/>
                <a:uLnTx/>
                <a:uFillTx/>
                <a:latin typeface="Arial"/>
                <a:ea typeface="Roboto"/>
                <a:cs typeface="+mn-cs"/>
                <a:sym typeface="Arial" charset="0"/>
              </a:rPr>
              <a:t>(investor focused)</a:t>
            </a:r>
          </a:p>
        </p:txBody>
      </p:sp>
      <p:sp>
        <p:nvSpPr>
          <p:cNvPr id="12" name="TextBox 11">
            <a:extLst>
              <a:ext uri="{FF2B5EF4-FFF2-40B4-BE49-F238E27FC236}">
                <a16:creationId xmlns:a16="http://schemas.microsoft.com/office/drawing/2014/main" id="{A03126CE-F294-4EAA-E8BC-6C6B1CBFC9FC}"/>
              </a:ext>
            </a:extLst>
          </p:cNvPr>
          <p:cNvSpPr txBox="1"/>
          <p:nvPr/>
        </p:nvSpPr>
        <p:spPr>
          <a:xfrm>
            <a:off x="9038169" y="3770052"/>
            <a:ext cx="1577077" cy="523220"/>
          </a:xfrm>
          <a:prstGeom prst="rect">
            <a:avLst/>
          </a:prstGeom>
          <a:solidFill>
            <a:schemeClr val="tx2"/>
          </a:solid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Roboto"/>
                <a:cs typeface="+mn-cs"/>
                <a:sym typeface="Arial" charset="0"/>
              </a:rPr>
              <a:t>Jurisdictional initiatives</a:t>
            </a:r>
            <a:endParaRPr kumimoji="0" lang="en-GB" sz="1400" b="1" i="0" u="none" strike="noStrike" kern="1200" cap="none" spc="0" normalizeH="0" baseline="0" noProof="0" dirty="0">
              <a:ln>
                <a:noFill/>
              </a:ln>
              <a:solidFill>
                <a:srgbClr val="FFFFFF"/>
              </a:solidFill>
              <a:effectLst/>
              <a:uLnTx/>
              <a:uFillTx/>
              <a:latin typeface="Arial"/>
              <a:ea typeface="Roboto"/>
              <a:cs typeface="+mn-cs"/>
            </a:endParaRPr>
          </a:p>
        </p:txBody>
      </p:sp>
      <p:sp>
        <p:nvSpPr>
          <p:cNvPr id="13" name="TextBox 12">
            <a:extLst>
              <a:ext uri="{FF2B5EF4-FFF2-40B4-BE49-F238E27FC236}">
                <a16:creationId xmlns:a16="http://schemas.microsoft.com/office/drawing/2014/main" id="{B7563B0A-E45D-8ACB-2D46-2AA760C70ED8}"/>
              </a:ext>
            </a:extLst>
          </p:cNvPr>
          <p:cNvSpPr txBox="1"/>
          <p:nvPr/>
        </p:nvSpPr>
        <p:spPr>
          <a:xfrm>
            <a:off x="7306997" y="5174131"/>
            <a:ext cx="1577077" cy="307777"/>
          </a:xfrm>
          <a:prstGeom prst="rect">
            <a:avLst/>
          </a:prstGeom>
          <a:solidFill>
            <a:schemeClr val="tx2"/>
          </a:solid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Roboto"/>
                <a:cs typeface="+mn-cs"/>
                <a:sym typeface="Arial" charset="0"/>
              </a:rPr>
              <a:t>Other GAAP</a:t>
            </a:r>
            <a:endParaRPr kumimoji="0" lang="en-GB" sz="1400" b="1" i="0" u="none" strike="noStrike" kern="1200" cap="none" spc="0" normalizeH="0" baseline="0" noProof="0" dirty="0">
              <a:ln>
                <a:noFill/>
              </a:ln>
              <a:solidFill>
                <a:srgbClr val="FFFFFF"/>
              </a:solidFill>
              <a:effectLst/>
              <a:uLnTx/>
              <a:uFillTx/>
              <a:latin typeface="Arial"/>
              <a:ea typeface="Roboto"/>
              <a:cs typeface="+mn-cs"/>
            </a:endParaRPr>
          </a:p>
        </p:txBody>
      </p:sp>
      <p:sp>
        <p:nvSpPr>
          <p:cNvPr id="14" name="TextBox 13">
            <a:extLst>
              <a:ext uri="{FF2B5EF4-FFF2-40B4-BE49-F238E27FC236}">
                <a16:creationId xmlns:a16="http://schemas.microsoft.com/office/drawing/2014/main" id="{B982ADC2-3FDC-4468-2648-DCD3BB6D508B}"/>
              </a:ext>
            </a:extLst>
          </p:cNvPr>
          <p:cNvSpPr txBox="1"/>
          <p:nvPr/>
        </p:nvSpPr>
        <p:spPr>
          <a:xfrm>
            <a:off x="9702969" y="2472967"/>
            <a:ext cx="1577077" cy="523220"/>
          </a:xfrm>
          <a:prstGeom prst="rect">
            <a:avLst/>
          </a:prstGeom>
          <a:solidFill>
            <a:schemeClr val="tx2"/>
          </a:solid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Roboto"/>
                <a:cs typeface="+mn-cs"/>
                <a:sym typeface="Arial" charset="0"/>
              </a:rPr>
              <a:t>Jurisdictional initiatives</a:t>
            </a:r>
            <a:endParaRPr kumimoji="0" lang="en-GB" sz="1400" b="1" i="0" u="none" strike="noStrike" kern="1200" cap="none" spc="0" normalizeH="0" baseline="0" noProof="0" dirty="0">
              <a:ln>
                <a:noFill/>
              </a:ln>
              <a:solidFill>
                <a:srgbClr val="FFFFFF"/>
              </a:solidFill>
              <a:effectLst/>
              <a:uLnTx/>
              <a:uFillTx/>
              <a:latin typeface="Arial"/>
              <a:ea typeface="Roboto"/>
              <a:cs typeface="+mn-cs"/>
            </a:endParaRPr>
          </a:p>
        </p:txBody>
      </p:sp>
      <p:pic>
        <p:nvPicPr>
          <p:cNvPr id="15" name="Picture 14" descr="A picture containing text&#10;&#10;Description automatically generated">
            <a:extLst>
              <a:ext uri="{FF2B5EF4-FFF2-40B4-BE49-F238E27FC236}">
                <a16:creationId xmlns:a16="http://schemas.microsoft.com/office/drawing/2014/main" id="{0476A39D-4B4E-9126-E0CC-2389E4BC2845}"/>
              </a:ext>
            </a:extLst>
          </p:cNvPr>
          <p:cNvPicPr>
            <a:picLocks noChangeAspect="1"/>
          </p:cNvPicPr>
          <p:nvPr/>
        </p:nvPicPr>
        <p:blipFill>
          <a:blip r:embed="rId3"/>
          <a:stretch>
            <a:fillRect/>
          </a:stretch>
        </p:blipFill>
        <p:spPr>
          <a:xfrm>
            <a:off x="7345970" y="4673937"/>
            <a:ext cx="1553633" cy="477246"/>
          </a:xfrm>
          <a:prstGeom prst="rect">
            <a:avLst/>
          </a:prstGeom>
        </p:spPr>
      </p:pic>
      <p:pic>
        <p:nvPicPr>
          <p:cNvPr id="16" name="Picture 15" descr="A picture containing text, clock, clipart&#10;&#10;Description automatically generated">
            <a:extLst>
              <a:ext uri="{FF2B5EF4-FFF2-40B4-BE49-F238E27FC236}">
                <a16:creationId xmlns:a16="http://schemas.microsoft.com/office/drawing/2014/main" id="{F8D803F5-5B3F-72C2-091B-20AA62035674}"/>
              </a:ext>
            </a:extLst>
          </p:cNvPr>
          <p:cNvPicPr>
            <a:picLocks noChangeAspect="1"/>
          </p:cNvPicPr>
          <p:nvPr/>
        </p:nvPicPr>
        <p:blipFill>
          <a:blip r:embed="rId4"/>
          <a:stretch>
            <a:fillRect/>
          </a:stretch>
        </p:blipFill>
        <p:spPr>
          <a:xfrm>
            <a:off x="9043470" y="3190090"/>
            <a:ext cx="1566474" cy="481192"/>
          </a:xfrm>
          <a:prstGeom prst="rect">
            <a:avLst/>
          </a:prstGeom>
        </p:spPr>
      </p:pic>
      <p:sp>
        <p:nvSpPr>
          <p:cNvPr id="17" name="Left Brace 16">
            <a:extLst>
              <a:ext uri="{FF2B5EF4-FFF2-40B4-BE49-F238E27FC236}">
                <a16:creationId xmlns:a16="http://schemas.microsoft.com/office/drawing/2014/main" id="{A8D9C6E8-DB58-6B43-721C-4376C4E66545}"/>
              </a:ext>
            </a:extLst>
          </p:cNvPr>
          <p:cNvSpPr/>
          <p:nvPr/>
        </p:nvSpPr>
        <p:spPr>
          <a:xfrm>
            <a:off x="1842641" y="3061492"/>
            <a:ext cx="206012" cy="306572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EEFE9F70-5917-D858-18C8-F65DF3A29884}"/>
              </a:ext>
            </a:extLst>
          </p:cNvPr>
          <p:cNvCxnSpPr/>
          <p:nvPr/>
        </p:nvCxnSpPr>
        <p:spPr>
          <a:xfrm>
            <a:off x="2117652" y="4526278"/>
            <a:ext cx="6963957" cy="0"/>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7724AC-985C-E6F5-095B-CE96C727CC13}"/>
              </a:ext>
            </a:extLst>
          </p:cNvPr>
          <p:cNvCxnSpPr/>
          <p:nvPr/>
        </p:nvCxnSpPr>
        <p:spPr>
          <a:xfrm>
            <a:off x="9056079" y="4499900"/>
            <a:ext cx="0" cy="1615636"/>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0ADF46A-26C2-5510-D358-193C15A3AE92}"/>
              </a:ext>
            </a:extLst>
          </p:cNvPr>
          <p:cNvSpPr txBox="1"/>
          <p:nvPr/>
        </p:nvSpPr>
        <p:spPr>
          <a:xfrm>
            <a:off x="6619398" y="5608523"/>
            <a:ext cx="4122636" cy="527932"/>
          </a:xfrm>
          <a:prstGeom prst="rect">
            <a:avLst/>
          </a:prstGeom>
          <a:solidFill>
            <a:srgbClr val="B31E3B"/>
          </a:solidFill>
          <a:ln w="19050">
            <a:noFill/>
          </a:ln>
        </p:spPr>
        <p:txBody>
          <a:bodyPr wrap="square" lIns="91440" tIns="45720" rIns="91440" bIns="4572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Roboto"/>
                <a:cs typeface="+mn-cs"/>
                <a:sym typeface="Arial" charset="0"/>
              </a:rPr>
              <a:t>Management Commentary / Integrated Reporting</a:t>
            </a:r>
          </a:p>
        </p:txBody>
      </p:sp>
      <p:cxnSp>
        <p:nvCxnSpPr>
          <p:cNvPr id="21" name="Straight Connector 20">
            <a:extLst>
              <a:ext uri="{FF2B5EF4-FFF2-40B4-BE49-F238E27FC236}">
                <a16:creationId xmlns:a16="http://schemas.microsoft.com/office/drawing/2014/main" id="{499FD8C3-70C8-AD06-E3FD-5F2C2BA054AF}"/>
              </a:ext>
            </a:extLst>
          </p:cNvPr>
          <p:cNvCxnSpPr>
            <a:cxnSpLocks/>
          </p:cNvCxnSpPr>
          <p:nvPr/>
        </p:nvCxnSpPr>
        <p:spPr>
          <a:xfrm>
            <a:off x="2117652" y="3049805"/>
            <a:ext cx="8624382" cy="11687"/>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D195C7-11EC-1644-1DDF-C462417E4DC4}"/>
              </a:ext>
            </a:extLst>
          </p:cNvPr>
          <p:cNvCxnSpPr>
            <a:cxnSpLocks/>
          </p:cNvCxnSpPr>
          <p:nvPr/>
        </p:nvCxnSpPr>
        <p:spPr>
          <a:xfrm>
            <a:off x="10742034" y="3058301"/>
            <a:ext cx="0" cy="305723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583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D294C-E40A-FA1B-3AF6-9AD38F508D4D}"/>
              </a:ext>
            </a:extLst>
          </p:cNvPr>
          <p:cNvSpPr>
            <a:spLocks noGrp="1"/>
          </p:cNvSpPr>
          <p:nvPr>
            <p:ph type="body" sz="quarter" idx="10"/>
          </p:nvPr>
        </p:nvSpPr>
        <p:spPr/>
        <p:txBody>
          <a:bodyPr lIns="0" tIns="0" rIns="0" bIns="0" anchor="t"/>
          <a:lstStyle/>
          <a:p>
            <a:r>
              <a:rPr lang="en-US" sz="3300" dirty="0">
                <a:latin typeface="Arial"/>
                <a:cs typeface="Arial"/>
              </a:rPr>
              <a:t>IFRS Sustainability Disclosure Standards </a:t>
            </a:r>
            <a:endParaRPr lang="en-US"/>
          </a:p>
          <a:p>
            <a:r>
              <a:rPr lang="en-US" sz="3300" dirty="0">
                <a:latin typeface="Arial"/>
                <a:cs typeface="Arial"/>
              </a:rPr>
              <a:t>and GRI Standards</a:t>
            </a:r>
            <a:endParaRPr lang="en-US" dirty="0">
              <a:latin typeface="Arial"/>
              <a:cs typeface="Arial"/>
            </a:endParaRPr>
          </a:p>
          <a:p>
            <a:endParaRPr lang="en-US" sz="3300" dirty="0"/>
          </a:p>
        </p:txBody>
      </p:sp>
      <p:sp>
        <p:nvSpPr>
          <p:cNvPr id="5" name="Footer Placeholder 4">
            <a:extLst>
              <a:ext uri="{FF2B5EF4-FFF2-40B4-BE49-F238E27FC236}">
                <a16:creationId xmlns:a16="http://schemas.microsoft.com/office/drawing/2014/main" id="{D40344B5-7BF5-E186-2050-501969EA86DF}"/>
              </a:ext>
            </a:extLst>
          </p:cNvPr>
          <p:cNvSpPr>
            <a:spLocks noGrp="1"/>
          </p:cNvSpPr>
          <p:nvPr>
            <p:ph type="ftr" sz="quarter" idx="3"/>
          </p:nvPr>
        </p:nvSpPr>
        <p:spPr/>
        <p:txBody>
          <a:bodyPr/>
          <a:lstStyle/>
          <a:p>
            <a:fld id="{4790123A-71E8-BF43-B702-A9002E60F899}" type="slidenum">
              <a:rPr lang="en-US" smtClean="0">
                <a:cs typeface="Arial" panose="020B0604020202020204" pitchFamily="34" charset="0"/>
              </a:rPr>
              <a:pPr/>
              <a:t>17</a:t>
            </a:fld>
            <a:endParaRPr lang="en-US">
              <a:cs typeface="Arial" panose="020B0604020202020204" pitchFamily="34" charset="0"/>
            </a:endParaRPr>
          </a:p>
        </p:txBody>
      </p:sp>
      <p:sp>
        <p:nvSpPr>
          <p:cNvPr id="6" name="TextBox 5">
            <a:extLst>
              <a:ext uri="{FF2B5EF4-FFF2-40B4-BE49-F238E27FC236}">
                <a16:creationId xmlns:a16="http://schemas.microsoft.com/office/drawing/2014/main" id="{5E8F0E84-1C48-F180-190C-108F5545C292}"/>
              </a:ext>
            </a:extLst>
          </p:cNvPr>
          <p:cNvSpPr txBox="1"/>
          <p:nvPr/>
        </p:nvSpPr>
        <p:spPr>
          <a:xfrm>
            <a:off x="1018309" y="290252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A99D2"/>
                </a:solidFill>
              </a:rPr>
              <a:t>Announcement of intent to collaborate</a:t>
            </a:r>
          </a:p>
        </p:txBody>
      </p:sp>
      <p:sp>
        <p:nvSpPr>
          <p:cNvPr id="7" name="TextBox 6">
            <a:extLst>
              <a:ext uri="{FF2B5EF4-FFF2-40B4-BE49-F238E27FC236}">
                <a16:creationId xmlns:a16="http://schemas.microsoft.com/office/drawing/2014/main" id="{C88BAEA7-833D-1940-F128-296AF638F1AA}"/>
              </a:ext>
            </a:extLst>
          </p:cNvPr>
          <p:cNvSpPr txBox="1"/>
          <p:nvPr/>
        </p:nvSpPr>
        <p:spPr>
          <a:xfrm>
            <a:off x="1101436" y="3713018"/>
            <a:ext cx="27432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cs typeface="Arial"/>
              </a:rPr>
              <a:t>IFRS Foundation and GRI announce Memorandum of Understanding in </a:t>
            </a:r>
          </a:p>
          <a:p>
            <a:r>
              <a:rPr lang="en-GB" sz="2000">
                <a:cs typeface="Arial"/>
              </a:rPr>
              <a:t>March 2022</a:t>
            </a:r>
          </a:p>
        </p:txBody>
      </p:sp>
      <p:sp>
        <p:nvSpPr>
          <p:cNvPr id="10" name="TextBox 9">
            <a:extLst>
              <a:ext uri="{FF2B5EF4-FFF2-40B4-BE49-F238E27FC236}">
                <a16:creationId xmlns:a16="http://schemas.microsoft.com/office/drawing/2014/main" id="{BE4DE164-C593-F528-CB36-D29186BD6106}"/>
              </a:ext>
            </a:extLst>
          </p:cNvPr>
          <p:cNvSpPr txBox="1"/>
          <p:nvPr/>
        </p:nvSpPr>
        <p:spPr>
          <a:xfrm>
            <a:off x="4592781" y="293716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1A99D2"/>
                </a:solidFill>
              </a:rPr>
              <a:t>First step</a:t>
            </a:r>
            <a:endParaRPr lang="en-US" dirty="0"/>
          </a:p>
        </p:txBody>
      </p:sp>
      <p:sp>
        <p:nvSpPr>
          <p:cNvPr id="11" name="TextBox 10">
            <a:extLst>
              <a:ext uri="{FF2B5EF4-FFF2-40B4-BE49-F238E27FC236}">
                <a16:creationId xmlns:a16="http://schemas.microsoft.com/office/drawing/2014/main" id="{8F242736-1CE8-71E5-3385-F712D998FB4C}"/>
              </a:ext>
            </a:extLst>
          </p:cNvPr>
          <p:cNvSpPr txBox="1"/>
          <p:nvPr/>
        </p:nvSpPr>
        <p:spPr>
          <a:xfrm>
            <a:off x="8368145" y="293716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1A99D2"/>
                </a:solidFill>
              </a:rPr>
              <a:t>Future work plan</a:t>
            </a:r>
            <a:endParaRPr lang="en-US" dirty="0"/>
          </a:p>
        </p:txBody>
      </p:sp>
      <p:sp>
        <p:nvSpPr>
          <p:cNvPr id="12" name="TextBox 11">
            <a:extLst>
              <a:ext uri="{FF2B5EF4-FFF2-40B4-BE49-F238E27FC236}">
                <a16:creationId xmlns:a16="http://schemas.microsoft.com/office/drawing/2014/main" id="{FA739DC7-59A0-3793-70F1-6100B7EB04FF}"/>
              </a:ext>
            </a:extLst>
          </p:cNvPr>
          <p:cNvSpPr txBox="1"/>
          <p:nvPr/>
        </p:nvSpPr>
        <p:spPr>
          <a:xfrm>
            <a:off x="4592782" y="3657600"/>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ISSB and GRI join each other’s consultative bodies related to sustainability reporting activities</a:t>
            </a:r>
          </a:p>
        </p:txBody>
      </p:sp>
      <p:sp>
        <p:nvSpPr>
          <p:cNvPr id="13" name="TextBox 12">
            <a:extLst>
              <a:ext uri="{FF2B5EF4-FFF2-40B4-BE49-F238E27FC236}">
                <a16:creationId xmlns:a16="http://schemas.microsoft.com/office/drawing/2014/main" id="{F468C041-EC35-29C8-B743-02BD6B0E569E}"/>
              </a:ext>
            </a:extLst>
          </p:cNvPr>
          <p:cNvSpPr txBox="1"/>
          <p:nvPr/>
        </p:nvSpPr>
        <p:spPr>
          <a:xfrm>
            <a:off x="8402782" y="3609109"/>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Align, where possible, terminology, standards structure and metrics, helping to reduce the reporting burden for companies</a:t>
            </a:r>
          </a:p>
        </p:txBody>
      </p:sp>
    </p:spTree>
    <p:extLst>
      <p:ext uri="{BB962C8B-B14F-4D97-AF65-F5344CB8AC3E}">
        <p14:creationId xmlns:p14="http://schemas.microsoft.com/office/powerpoint/2010/main" val="67514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08A151-2850-120D-F1AF-64DD6EB9BF76}"/>
              </a:ext>
            </a:extLst>
          </p:cNvPr>
          <p:cNvSpPr>
            <a:spLocks noGrp="1"/>
          </p:cNvSpPr>
          <p:nvPr>
            <p:ph type="body" sz="quarter" idx="10"/>
          </p:nvPr>
        </p:nvSpPr>
        <p:spPr/>
        <p:txBody>
          <a:bodyPr/>
          <a:lstStyle/>
          <a:p>
            <a:r>
              <a:rPr lang="en-US" dirty="0">
                <a:solidFill>
                  <a:srgbClr val="5D5B5C"/>
                </a:solidFill>
                <a:ea typeface="Helvetica Neue" panose="02000503000000020004" pitchFamily="2" charset="0"/>
              </a:rPr>
              <a:t>ISSB at COP27: Towards implementation</a:t>
            </a:r>
            <a:endParaRPr lang="en-US" dirty="0"/>
          </a:p>
        </p:txBody>
      </p:sp>
      <p:sp>
        <p:nvSpPr>
          <p:cNvPr id="2" name="Footer Placeholder 14">
            <a:extLst>
              <a:ext uri="{FF2B5EF4-FFF2-40B4-BE49-F238E27FC236}">
                <a16:creationId xmlns:a16="http://schemas.microsoft.com/office/drawing/2014/main" id="{BE098EF4-D84C-A229-F932-9B073774615E}"/>
              </a:ext>
            </a:extLst>
          </p:cNvPr>
          <p:cNvSpPr>
            <a:spLocks noGrp="1"/>
          </p:cNvSpPr>
          <p:nvPr>
            <p:ph type="ftr" sz="quarter" idx="3"/>
          </p:nvPr>
        </p:nvSpPr>
        <p:spPr>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18</a:t>
            </a:fld>
            <a:endParaRPr lang="en-US" dirty="0">
              <a:cs typeface="Arial" panose="020B0604020202020204" pitchFamily="34" charset="0"/>
            </a:endParaRPr>
          </a:p>
        </p:txBody>
      </p:sp>
      <p:sp>
        <p:nvSpPr>
          <p:cNvPr id="5" name="TextBox 4">
            <a:extLst>
              <a:ext uri="{FF2B5EF4-FFF2-40B4-BE49-F238E27FC236}">
                <a16:creationId xmlns:a16="http://schemas.microsoft.com/office/drawing/2014/main" id="{54A72EC1-2185-9A93-FE47-C1D71E6A1905}"/>
              </a:ext>
            </a:extLst>
          </p:cNvPr>
          <p:cNvSpPr txBox="1"/>
          <p:nvPr/>
        </p:nvSpPr>
        <p:spPr>
          <a:xfrm>
            <a:off x="869472" y="2415301"/>
            <a:ext cx="4502627" cy="3631763"/>
          </a:xfrm>
          <a:prstGeom prst="rect">
            <a:avLst/>
          </a:prstGeom>
          <a:noFill/>
        </p:spPr>
        <p:txBody>
          <a:bodyPr wrap="square" lIns="91440" tIns="45720" rIns="91440" bIns="45720" anchor="t">
            <a:spAutoFit/>
          </a:bodyPr>
          <a:lstStyle/>
          <a:p>
            <a:pPr marL="342900" lvl="0" indent="-342900">
              <a:spcBef>
                <a:spcPts val="600"/>
              </a:spcBef>
              <a:spcAft>
                <a:spcPts val="1200"/>
              </a:spcAft>
              <a:buFont typeface="Arial" panose="020B0604020202020204" pitchFamily="34" charset="0"/>
              <a:buAutoNum type="arabicPeriod"/>
            </a:pPr>
            <a:r>
              <a:rPr lang="en-GB" sz="2000" dirty="0">
                <a:latin typeface="Arial"/>
                <a:cs typeface="Arial"/>
              </a:rPr>
              <a:t>Partnership Framework to </a:t>
            </a:r>
            <a:r>
              <a:rPr lang="en-GB" sz="2000" b="1" dirty="0">
                <a:solidFill>
                  <a:schemeClr val="accent3"/>
                </a:solidFill>
                <a:latin typeface="Arial"/>
                <a:cs typeface="Arial"/>
              </a:rPr>
              <a:t>support capacity building</a:t>
            </a:r>
            <a:r>
              <a:rPr lang="en-GB" sz="2000" dirty="0">
                <a:latin typeface="Arial"/>
                <a:cs typeface="Arial"/>
              </a:rPr>
              <a:t> and implementation of IFRS Sustainability Disclosure Standards launched</a:t>
            </a:r>
          </a:p>
          <a:p>
            <a:pPr marL="342900" lvl="0" indent="-342900">
              <a:spcBef>
                <a:spcPts val="600"/>
              </a:spcBef>
              <a:spcAft>
                <a:spcPts val="1200"/>
              </a:spcAft>
              <a:buFont typeface="Arial" panose="020B0604020202020204" pitchFamily="34" charset="0"/>
              <a:buAutoNum type="arabicPeriod"/>
            </a:pPr>
            <a:r>
              <a:rPr lang="en-GB" sz="2000" dirty="0">
                <a:solidFill>
                  <a:schemeClr val="tx2"/>
                </a:solidFill>
                <a:latin typeface="Arial"/>
                <a:cs typeface="Arial"/>
              </a:rPr>
              <a:t>International</a:t>
            </a:r>
            <a:r>
              <a:rPr lang="en-GB" sz="2000" b="1" dirty="0">
                <a:solidFill>
                  <a:srgbClr val="1A99D2"/>
                </a:solidFill>
                <a:latin typeface="Arial"/>
                <a:cs typeface="Arial"/>
              </a:rPr>
              <a:t> cooperation</a:t>
            </a:r>
            <a:r>
              <a:rPr lang="en-GB" sz="2000" dirty="0">
                <a:latin typeface="Arial"/>
                <a:cs typeface="Arial"/>
              </a:rPr>
              <a:t> with jurisdictions </a:t>
            </a:r>
          </a:p>
          <a:p>
            <a:pPr marL="342900" lvl="0" indent="-342900">
              <a:spcBef>
                <a:spcPts val="600"/>
              </a:spcBef>
              <a:spcAft>
                <a:spcPts val="1200"/>
              </a:spcAft>
              <a:buFont typeface="Arial" panose="020B0604020202020204" pitchFamily="34" charset="0"/>
              <a:buAutoNum type="arabicPeriod"/>
            </a:pPr>
            <a:r>
              <a:rPr lang="en-GB" sz="2000" dirty="0">
                <a:solidFill>
                  <a:schemeClr val="tx2"/>
                </a:solidFill>
                <a:latin typeface="Arial"/>
                <a:cs typeface="Arial"/>
              </a:rPr>
              <a:t>CDP</a:t>
            </a:r>
            <a:r>
              <a:rPr lang="en-GB" sz="2000" b="1" dirty="0">
                <a:solidFill>
                  <a:srgbClr val="1A99D2"/>
                </a:solidFill>
                <a:latin typeface="Arial"/>
                <a:cs typeface="Arial"/>
              </a:rPr>
              <a:t> </a:t>
            </a:r>
            <a:r>
              <a:rPr lang="en-GB" sz="2000" dirty="0">
                <a:latin typeface="Arial"/>
                <a:cs typeface="Arial"/>
              </a:rPr>
              <a:t>to align platform to IFRS S2, </a:t>
            </a:r>
            <a:r>
              <a:rPr lang="en-GB" sz="2000" b="1" dirty="0">
                <a:solidFill>
                  <a:schemeClr val="accent3"/>
                </a:solidFill>
                <a:latin typeface="Arial"/>
                <a:cs typeface="Arial"/>
              </a:rPr>
              <a:t>reducing market fragmentation </a:t>
            </a:r>
            <a:r>
              <a:rPr lang="en-GB" sz="2000" dirty="0">
                <a:latin typeface="Arial"/>
                <a:cs typeface="Arial"/>
              </a:rPr>
              <a:t>and supporting the global baseline</a:t>
            </a:r>
          </a:p>
        </p:txBody>
      </p:sp>
      <p:pic>
        <p:nvPicPr>
          <p:cNvPr id="6" name="Picture 5">
            <a:extLst>
              <a:ext uri="{FF2B5EF4-FFF2-40B4-BE49-F238E27FC236}">
                <a16:creationId xmlns:a16="http://schemas.microsoft.com/office/drawing/2014/main" id="{E9043B91-E35D-B798-368E-A69F8FBFEF0D}"/>
              </a:ext>
            </a:extLst>
          </p:cNvPr>
          <p:cNvPicPr>
            <a:picLocks noChangeAspect="1"/>
          </p:cNvPicPr>
          <p:nvPr/>
        </p:nvPicPr>
        <p:blipFill>
          <a:blip r:embed="rId3"/>
          <a:stretch>
            <a:fillRect/>
          </a:stretch>
        </p:blipFill>
        <p:spPr>
          <a:xfrm>
            <a:off x="5956592" y="2341681"/>
            <a:ext cx="6235408" cy="3390411"/>
          </a:xfrm>
          <a:prstGeom prst="rect">
            <a:avLst/>
          </a:prstGeom>
        </p:spPr>
      </p:pic>
    </p:spTree>
    <p:extLst>
      <p:ext uri="{BB962C8B-B14F-4D97-AF65-F5344CB8AC3E}">
        <p14:creationId xmlns:p14="http://schemas.microsoft.com/office/powerpoint/2010/main" val="337810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table&#10;&#10;Description automatically generated with medium confidence">
            <a:extLst>
              <a:ext uri="{FF2B5EF4-FFF2-40B4-BE49-F238E27FC236}">
                <a16:creationId xmlns:a16="http://schemas.microsoft.com/office/drawing/2014/main" id="{71AD6779-54A3-FB5D-8E6D-E05F65E51881}"/>
              </a:ext>
            </a:extLst>
          </p:cNvPr>
          <p:cNvPicPr>
            <a:picLocks noChangeAspect="1"/>
          </p:cNvPicPr>
          <p:nvPr/>
        </p:nvPicPr>
        <p:blipFill rotWithShape="1">
          <a:blip r:embed="rId2"/>
          <a:srcRect l="37050" r="140" b="-2"/>
          <a:stretch/>
        </p:blipFill>
        <p:spPr>
          <a:xfrm>
            <a:off x="6773128" y="1125539"/>
            <a:ext cx="5047396" cy="5364161"/>
          </a:xfrm>
          <a:prstGeom prst="rect">
            <a:avLst/>
          </a:prstGeom>
          <a:noFill/>
        </p:spPr>
      </p:pic>
      <p:sp>
        <p:nvSpPr>
          <p:cNvPr id="2" name="Text Placeholder 1">
            <a:extLst>
              <a:ext uri="{FF2B5EF4-FFF2-40B4-BE49-F238E27FC236}">
                <a16:creationId xmlns:a16="http://schemas.microsoft.com/office/drawing/2014/main" id="{F7571370-2465-EF13-F9AB-0EDE0044C5D1}"/>
              </a:ext>
            </a:extLst>
          </p:cNvPr>
          <p:cNvSpPr>
            <a:spLocks noGrp="1"/>
          </p:cNvSpPr>
          <p:nvPr>
            <p:ph type="body" sz="quarter" idx="10"/>
          </p:nvPr>
        </p:nvSpPr>
        <p:spPr>
          <a:xfrm>
            <a:off x="1019174" y="1351313"/>
            <a:ext cx="5083608" cy="1142194"/>
          </a:xfrm>
        </p:spPr>
        <p:txBody>
          <a:bodyPr lIns="0" tIns="0" rIns="0" bIns="0">
            <a:normAutofit/>
          </a:bodyPr>
          <a:lstStyle/>
          <a:p>
            <a:pPr>
              <a:spcAft>
                <a:spcPts val="600"/>
              </a:spcAft>
            </a:pPr>
            <a:r>
              <a:rPr lang="en-US" kern="1200" dirty="0">
                <a:solidFill>
                  <a:srgbClr val="5D5B5C"/>
                </a:solidFill>
                <a:latin typeface="Arial" panose="020B0604020202020204" pitchFamily="34" charset="0"/>
                <a:ea typeface="+mn-ea"/>
                <a:cs typeface="Arial" panose="020B0604020202020204" pitchFamily="34" charset="0"/>
              </a:rPr>
              <a:t>Partnership Framework for capacity building</a:t>
            </a:r>
          </a:p>
        </p:txBody>
      </p:sp>
      <p:sp>
        <p:nvSpPr>
          <p:cNvPr id="7" name="TextBox 6">
            <a:extLst>
              <a:ext uri="{FF2B5EF4-FFF2-40B4-BE49-F238E27FC236}">
                <a16:creationId xmlns:a16="http://schemas.microsoft.com/office/drawing/2014/main" id="{E8FF87FD-A3C5-FB84-6EED-73DD32EBC12F}"/>
              </a:ext>
            </a:extLst>
          </p:cNvPr>
          <p:cNvSpPr txBox="1"/>
          <p:nvPr/>
        </p:nvSpPr>
        <p:spPr>
          <a:xfrm>
            <a:off x="1126693" y="2988517"/>
            <a:ext cx="5083607" cy="3501183"/>
          </a:xfrm>
          <a:prstGeom prst="rect">
            <a:avLst/>
          </a:prstGeom>
        </p:spPr>
        <p:txBody>
          <a:bodyPr wrap="square" lIns="0" tIns="0" rIns="0" bIns="0" numCol="1" spcCol="540000">
            <a:normAutofit/>
          </a:bodyPr>
          <a:lstStyle/>
          <a:p>
            <a:pPr marL="285750" indent="-285750">
              <a:spcBef>
                <a:spcPts val="1000"/>
              </a:spcBef>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~30 partners - global and local - committed to ensuring readiness</a:t>
            </a:r>
          </a:p>
          <a:p>
            <a:pPr marL="285750" indent="-285750">
              <a:spcBef>
                <a:spcPts val="1000"/>
              </a:spcBef>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Considering specific circumstances of emerging and developing economies and smaller entities</a:t>
            </a:r>
          </a:p>
          <a:p>
            <a:pPr marL="285750" indent="-285750">
              <a:spcBef>
                <a:spcPts val="1000"/>
              </a:spcBef>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Focused on enabling consistent and comparable high-quality disclosures to bring benefits of sustainability-related disclosures to all. </a:t>
            </a:r>
          </a:p>
        </p:txBody>
      </p:sp>
      <p:sp>
        <p:nvSpPr>
          <p:cNvPr id="9" name="Footer Placeholder 4">
            <a:extLst>
              <a:ext uri="{FF2B5EF4-FFF2-40B4-BE49-F238E27FC236}">
                <a16:creationId xmlns:a16="http://schemas.microsoft.com/office/drawing/2014/main" id="{9B4E5AB0-B623-BD1D-CC3E-AD068BB48568}"/>
              </a:ext>
            </a:extLst>
          </p:cNvPr>
          <p:cNvSpPr>
            <a:spLocks noGrp="1"/>
          </p:cNvSpPr>
          <p:nvPr>
            <p:ph type="ftr" sz="quarter" idx="3"/>
          </p:nvPr>
        </p:nvSpPr>
        <p:spPr>
          <a:xfrm>
            <a:off x="11207751" y="378132"/>
            <a:ext cx="612773" cy="261895"/>
          </a:xfrm>
        </p:spPr>
        <p:txBody>
          <a:bodyPr/>
          <a:lstStyle/>
          <a:p>
            <a:pPr>
              <a:spcAft>
                <a:spcPts val="600"/>
              </a:spcAft>
            </a:pPr>
            <a:fld id="{4790123A-71E8-BF43-B702-A9002E60F899}" type="slidenum">
              <a:rPr lang="en-US" smtClean="0">
                <a:cs typeface="Arial" panose="020B0604020202020204" pitchFamily="34" charset="0"/>
              </a:rPr>
              <a:pPr>
                <a:spcAft>
                  <a:spcPts val="600"/>
                </a:spcAft>
              </a:pPr>
              <a:t>19</a:t>
            </a:fld>
            <a:endParaRPr lang="en-US">
              <a:cs typeface="Arial" panose="020B0604020202020204" pitchFamily="34" charset="0"/>
            </a:endParaRPr>
          </a:p>
        </p:txBody>
      </p:sp>
    </p:spTree>
    <p:extLst>
      <p:ext uri="{BB962C8B-B14F-4D97-AF65-F5344CB8AC3E}">
        <p14:creationId xmlns:p14="http://schemas.microsoft.com/office/powerpoint/2010/main" val="45401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08A151-2850-120D-F1AF-64DD6EB9BF76}"/>
              </a:ext>
            </a:extLst>
          </p:cNvPr>
          <p:cNvSpPr>
            <a:spLocks noGrp="1"/>
          </p:cNvSpPr>
          <p:nvPr>
            <p:ph type="body" sz="quarter" idx="10"/>
          </p:nvPr>
        </p:nvSpPr>
        <p:spPr/>
        <p:txBody>
          <a:bodyPr/>
          <a:lstStyle/>
          <a:p>
            <a:r>
              <a:rPr lang="en-US">
                <a:solidFill>
                  <a:srgbClr val="5D5B5C"/>
                </a:solidFill>
                <a:ea typeface="Helvetica Neue" panose="02000503000000020004" pitchFamily="2" charset="0"/>
              </a:rPr>
              <a:t>Overview</a:t>
            </a:r>
          </a:p>
        </p:txBody>
      </p:sp>
      <p:pic>
        <p:nvPicPr>
          <p:cNvPr id="35" name="Graphic 34" descr="Stop outline">
            <a:extLst>
              <a:ext uri="{FF2B5EF4-FFF2-40B4-BE49-F238E27FC236}">
                <a16:creationId xmlns:a16="http://schemas.microsoft.com/office/drawing/2014/main" id="{21B0622E-F153-B5E9-7562-9043B16B88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2988" y="2237344"/>
            <a:ext cx="661432" cy="661432"/>
          </a:xfrm>
          <a:prstGeom prst="rect">
            <a:avLst/>
          </a:prstGeom>
        </p:spPr>
      </p:pic>
      <p:pic>
        <p:nvPicPr>
          <p:cNvPr id="36" name="Graphic 35" descr="Stop outline">
            <a:extLst>
              <a:ext uri="{FF2B5EF4-FFF2-40B4-BE49-F238E27FC236}">
                <a16:creationId xmlns:a16="http://schemas.microsoft.com/office/drawing/2014/main" id="{4812AFF7-2BC8-C9DA-D3CC-76976BEA02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2988" y="2944720"/>
            <a:ext cx="661432" cy="661432"/>
          </a:xfrm>
          <a:prstGeom prst="rect">
            <a:avLst/>
          </a:prstGeom>
        </p:spPr>
      </p:pic>
      <p:pic>
        <p:nvPicPr>
          <p:cNvPr id="37" name="Graphic 36" descr="Stop outline">
            <a:extLst>
              <a:ext uri="{FF2B5EF4-FFF2-40B4-BE49-F238E27FC236}">
                <a16:creationId xmlns:a16="http://schemas.microsoft.com/office/drawing/2014/main" id="{0D6A9C9F-332C-D6F4-4BB3-250F3292CA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2988" y="3649654"/>
            <a:ext cx="661432" cy="661432"/>
          </a:xfrm>
          <a:prstGeom prst="rect">
            <a:avLst/>
          </a:prstGeom>
        </p:spPr>
      </p:pic>
      <p:pic>
        <p:nvPicPr>
          <p:cNvPr id="38" name="Graphic 37" descr="Stop outline">
            <a:extLst>
              <a:ext uri="{FF2B5EF4-FFF2-40B4-BE49-F238E27FC236}">
                <a16:creationId xmlns:a16="http://schemas.microsoft.com/office/drawing/2014/main" id="{FF459171-6A89-4D1F-D542-8781DE2F47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1894" y="2222301"/>
            <a:ext cx="661432" cy="661432"/>
          </a:xfrm>
          <a:prstGeom prst="rect">
            <a:avLst/>
          </a:prstGeom>
        </p:spPr>
      </p:pic>
      <p:pic>
        <p:nvPicPr>
          <p:cNvPr id="39" name="Graphic 38" descr="Stop outline">
            <a:extLst>
              <a:ext uri="{FF2B5EF4-FFF2-40B4-BE49-F238E27FC236}">
                <a16:creationId xmlns:a16="http://schemas.microsoft.com/office/drawing/2014/main" id="{763D8F07-A740-E1DC-386C-5AC2F9257F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7999" y="3357851"/>
            <a:ext cx="661432" cy="661432"/>
          </a:xfrm>
          <a:prstGeom prst="rect">
            <a:avLst/>
          </a:prstGeom>
        </p:spPr>
      </p:pic>
      <p:sp>
        <p:nvSpPr>
          <p:cNvPr id="41" name="Text Placeholder 7">
            <a:extLst>
              <a:ext uri="{FF2B5EF4-FFF2-40B4-BE49-F238E27FC236}">
                <a16:creationId xmlns:a16="http://schemas.microsoft.com/office/drawing/2014/main" id="{9FAB2781-5D58-2D20-4954-710905024F78}"/>
              </a:ext>
            </a:extLst>
          </p:cNvPr>
          <p:cNvSpPr txBox="1">
            <a:spLocks/>
          </p:cNvSpPr>
          <p:nvPr/>
        </p:nvSpPr>
        <p:spPr>
          <a:xfrm>
            <a:off x="6871675" y="3560209"/>
            <a:ext cx="3519505" cy="36214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kern="0"/>
              <a:t>Digital financial reporting</a:t>
            </a:r>
          </a:p>
        </p:txBody>
      </p:sp>
      <p:sp>
        <p:nvSpPr>
          <p:cNvPr id="43" name="Text Placeholder 7">
            <a:extLst>
              <a:ext uri="{FF2B5EF4-FFF2-40B4-BE49-F238E27FC236}">
                <a16:creationId xmlns:a16="http://schemas.microsoft.com/office/drawing/2014/main" id="{6E352793-3E1B-EDEF-BE3E-C91B53E0C95B}"/>
              </a:ext>
            </a:extLst>
          </p:cNvPr>
          <p:cNvSpPr txBox="1">
            <a:spLocks/>
          </p:cNvSpPr>
          <p:nvPr/>
        </p:nvSpPr>
        <p:spPr>
          <a:xfrm>
            <a:off x="1323973" y="2459374"/>
            <a:ext cx="2696870" cy="360000"/>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The IFRS Foundation</a:t>
            </a:r>
          </a:p>
        </p:txBody>
      </p:sp>
      <p:sp>
        <p:nvSpPr>
          <p:cNvPr id="44" name="Text Placeholder 7">
            <a:extLst>
              <a:ext uri="{FF2B5EF4-FFF2-40B4-BE49-F238E27FC236}">
                <a16:creationId xmlns:a16="http://schemas.microsoft.com/office/drawing/2014/main" id="{3EB9C8B8-277A-AA6F-414D-6D61DEF0A381}"/>
              </a:ext>
            </a:extLst>
          </p:cNvPr>
          <p:cNvSpPr txBox="1">
            <a:spLocks/>
          </p:cNvSpPr>
          <p:nvPr/>
        </p:nvSpPr>
        <p:spPr>
          <a:xfrm>
            <a:off x="1323973" y="3169226"/>
            <a:ext cx="3748814" cy="360000"/>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ea typeface="Helvetica Neue" panose="02000503000000020004" pitchFamily="2" charset="0"/>
              </a:rPr>
              <a:t>Market demand</a:t>
            </a:r>
          </a:p>
        </p:txBody>
      </p:sp>
      <p:sp>
        <p:nvSpPr>
          <p:cNvPr id="45" name="Text Placeholder 7">
            <a:extLst>
              <a:ext uri="{FF2B5EF4-FFF2-40B4-BE49-F238E27FC236}">
                <a16:creationId xmlns:a16="http://schemas.microsoft.com/office/drawing/2014/main" id="{F19B5072-CFA1-92DE-5070-3A716031C662}"/>
              </a:ext>
            </a:extLst>
          </p:cNvPr>
          <p:cNvSpPr txBox="1">
            <a:spLocks/>
          </p:cNvSpPr>
          <p:nvPr/>
        </p:nvSpPr>
        <p:spPr>
          <a:xfrm>
            <a:off x="1323973" y="3858716"/>
            <a:ext cx="3467008" cy="360000"/>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ea typeface="Helvetica Neue" panose="02000503000000020004" pitchFamily="2" charset="0"/>
              </a:rPr>
              <a:t>Introducing the ISSB</a:t>
            </a:r>
          </a:p>
        </p:txBody>
      </p:sp>
      <p:sp>
        <p:nvSpPr>
          <p:cNvPr id="46" name="Text Placeholder 7">
            <a:extLst>
              <a:ext uri="{FF2B5EF4-FFF2-40B4-BE49-F238E27FC236}">
                <a16:creationId xmlns:a16="http://schemas.microsoft.com/office/drawing/2014/main" id="{3F0AC0FC-D24E-7078-CE10-58D5B7CDD19E}"/>
              </a:ext>
            </a:extLst>
          </p:cNvPr>
          <p:cNvSpPr txBox="1">
            <a:spLocks/>
          </p:cNvSpPr>
          <p:nvPr/>
        </p:nvSpPr>
        <p:spPr>
          <a:xfrm>
            <a:off x="1323973" y="4575624"/>
            <a:ext cx="3609607" cy="360000"/>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Our proposals</a:t>
            </a:r>
          </a:p>
        </p:txBody>
      </p:sp>
      <p:sp>
        <p:nvSpPr>
          <p:cNvPr id="47" name="TextBox 46">
            <a:extLst>
              <a:ext uri="{FF2B5EF4-FFF2-40B4-BE49-F238E27FC236}">
                <a16:creationId xmlns:a16="http://schemas.microsoft.com/office/drawing/2014/main" id="{BA5CDBEB-5F3E-293D-80D8-BF479BAFF0D7}"/>
              </a:ext>
            </a:extLst>
          </p:cNvPr>
          <p:cNvSpPr txBox="1"/>
          <p:nvPr/>
        </p:nvSpPr>
        <p:spPr>
          <a:xfrm>
            <a:off x="5219180" y="2340554"/>
            <a:ext cx="332510" cy="400110"/>
          </a:xfrm>
          <a:prstGeom prst="rect">
            <a:avLst/>
          </a:prstGeom>
          <a:noFill/>
        </p:spPr>
        <p:txBody>
          <a:bodyPr wrap="square" rtlCol="0">
            <a:spAutoFit/>
          </a:bodyPr>
          <a:lstStyle/>
          <a:p>
            <a:r>
              <a:rPr lang="en-GB" sz="2000" dirty="0"/>
              <a:t>1</a:t>
            </a:r>
          </a:p>
        </p:txBody>
      </p:sp>
      <p:sp>
        <p:nvSpPr>
          <p:cNvPr id="48" name="TextBox 47">
            <a:extLst>
              <a:ext uri="{FF2B5EF4-FFF2-40B4-BE49-F238E27FC236}">
                <a16:creationId xmlns:a16="http://schemas.microsoft.com/office/drawing/2014/main" id="{68A2A7DB-9694-00F5-421E-0778D89D5877}"/>
              </a:ext>
            </a:extLst>
          </p:cNvPr>
          <p:cNvSpPr txBox="1"/>
          <p:nvPr/>
        </p:nvSpPr>
        <p:spPr>
          <a:xfrm>
            <a:off x="5209868" y="4509491"/>
            <a:ext cx="332510" cy="400110"/>
          </a:xfrm>
          <a:prstGeom prst="rect">
            <a:avLst/>
          </a:prstGeom>
          <a:noFill/>
        </p:spPr>
        <p:txBody>
          <a:bodyPr wrap="square" rtlCol="0">
            <a:spAutoFit/>
          </a:bodyPr>
          <a:lstStyle/>
          <a:p>
            <a:r>
              <a:rPr lang="en-GB" sz="2000" dirty="0"/>
              <a:t>4</a:t>
            </a:r>
          </a:p>
        </p:txBody>
      </p:sp>
      <p:sp>
        <p:nvSpPr>
          <p:cNvPr id="49" name="TextBox 48">
            <a:extLst>
              <a:ext uri="{FF2B5EF4-FFF2-40B4-BE49-F238E27FC236}">
                <a16:creationId xmlns:a16="http://schemas.microsoft.com/office/drawing/2014/main" id="{4B0083EB-9B03-C040-7168-50025E3E0382}"/>
              </a:ext>
            </a:extLst>
          </p:cNvPr>
          <p:cNvSpPr txBox="1"/>
          <p:nvPr/>
        </p:nvSpPr>
        <p:spPr>
          <a:xfrm>
            <a:off x="5247449" y="3069327"/>
            <a:ext cx="332510" cy="400110"/>
          </a:xfrm>
          <a:prstGeom prst="rect">
            <a:avLst/>
          </a:prstGeom>
          <a:noFill/>
        </p:spPr>
        <p:txBody>
          <a:bodyPr wrap="square" rtlCol="0">
            <a:spAutoFit/>
          </a:bodyPr>
          <a:lstStyle/>
          <a:p>
            <a:r>
              <a:rPr lang="en-GB" sz="2000" dirty="0"/>
              <a:t>2</a:t>
            </a:r>
          </a:p>
        </p:txBody>
      </p:sp>
      <p:sp>
        <p:nvSpPr>
          <p:cNvPr id="50" name="TextBox 49">
            <a:extLst>
              <a:ext uri="{FF2B5EF4-FFF2-40B4-BE49-F238E27FC236}">
                <a16:creationId xmlns:a16="http://schemas.microsoft.com/office/drawing/2014/main" id="{FFBD08B8-AA14-8FAB-125F-C472539BDFEA}"/>
              </a:ext>
            </a:extLst>
          </p:cNvPr>
          <p:cNvSpPr txBox="1"/>
          <p:nvPr/>
        </p:nvSpPr>
        <p:spPr>
          <a:xfrm>
            <a:off x="5239002" y="3761812"/>
            <a:ext cx="332510" cy="400110"/>
          </a:xfrm>
          <a:prstGeom prst="rect">
            <a:avLst/>
          </a:prstGeom>
          <a:noFill/>
        </p:spPr>
        <p:txBody>
          <a:bodyPr wrap="square" rtlCol="0">
            <a:spAutoFit/>
          </a:bodyPr>
          <a:lstStyle/>
          <a:p>
            <a:r>
              <a:rPr lang="en-GB" sz="2000" dirty="0"/>
              <a:t>3</a:t>
            </a:r>
          </a:p>
        </p:txBody>
      </p:sp>
      <p:cxnSp>
        <p:nvCxnSpPr>
          <p:cNvPr id="54" name="Straight Connector 53">
            <a:extLst>
              <a:ext uri="{FF2B5EF4-FFF2-40B4-BE49-F238E27FC236}">
                <a16:creationId xmlns:a16="http://schemas.microsoft.com/office/drawing/2014/main" id="{DEEF3DB5-D0C5-F81E-4BC5-9ABC3FA18E5E}"/>
              </a:ext>
            </a:extLst>
          </p:cNvPr>
          <p:cNvCxnSpPr/>
          <p:nvPr/>
        </p:nvCxnSpPr>
        <p:spPr>
          <a:xfrm>
            <a:off x="1323973" y="2815639"/>
            <a:ext cx="430076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6" name="Straight Connector 55">
            <a:extLst>
              <a:ext uri="{FF2B5EF4-FFF2-40B4-BE49-F238E27FC236}">
                <a16:creationId xmlns:a16="http://schemas.microsoft.com/office/drawing/2014/main" id="{3F1F0555-0B9D-6F57-A4AB-683BEB0BCE87}"/>
              </a:ext>
            </a:extLst>
          </p:cNvPr>
          <p:cNvCxnSpPr/>
          <p:nvPr/>
        </p:nvCxnSpPr>
        <p:spPr>
          <a:xfrm>
            <a:off x="1323973" y="4941780"/>
            <a:ext cx="430076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50BA6112-BD8E-AFBC-BF0C-4E34C7354097}"/>
              </a:ext>
            </a:extLst>
          </p:cNvPr>
          <p:cNvCxnSpPr/>
          <p:nvPr/>
        </p:nvCxnSpPr>
        <p:spPr>
          <a:xfrm>
            <a:off x="1349572" y="3521756"/>
            <a:ext cx="430076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9" name="Straight Connector 58">
            <a:extLst>
              <a:ext uri="{FF2B5EF4-FFF2-40B4-BE49-F238E27FC236}">
                <a16:creationId xmlns:a16="http://schemas.microsoft.com/office/drawing/2014/main" id="{E74D468B-6778-DDC7-CD34-8E148418E923}"/>
              </a:ext>
            </a:extLst>
          </p:cNvPr>
          <p:cNvCxnSpPr/>
          <p:nvPr/>
        </p:nvCxnSpPr>
        <p:spPr>
          <a:xfrm>
            <a:off x="1323973" y="4226185"/>
            <a:ext cx="4300765" cy="0"/>
          </a:xfrm>
          <a:prstGeom prst="line">
            <a:avLst/>
          </a:prstGeom>
        </p:spPr>
        <p:style>
          <a:lnRef idx="1">
            <a:schemeClr val="accent3"/>
          </a:lnRef>
          <a:fillRef idx="0">
            <a:schemeClr val="accent3"/>
          </a:fillRef>
          <a:effectRef idx="0">
            <a:schemeClr val="accent3"/>
          </a:effectRef>
          <a:fontRef idx="minor">
            <a:schemeClr val="tx1"/>
          </a:fontRef>
        </p:style>
      </p:cxnSp>
      <p:pic>
        <p:nvPicPr>
          <p:cNvPr id="3" name="Graphic 2" descr="Stop outline">
            <a:extLst>
              <a:ext uri="{FF2B5EF4-FFF2-40B4-BE49-F238E27FC236}">
                <a16:creationId xmlns:a16="http://schemas.microsoft.com/office/drawing/2014/main" id="{BEDAF451-6AEB-AF95-1EE5-640C8AC971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9687" y="4389725"/>
            <a:ext cx="661432" cy="661432"/>
          </a:xfrm>
          <a:prstGeom prst="rect">
            <a:avLst/>
          </a:prstGeom>
        </p:spPr>
      </p:pic>
      <p:sp>
        <p:nvSpPr>
          <p:cNvPr id="5" name="Text Placeholder 7">
            <a:extLst>
              <a:ext uri="{FF2B5EF4-FFF2-40B4-BE49-F238E27FC236}">
                <a16:creationId xmlns:a16="http://schemas.microsoft.com/office/drawing/2014/main" id="{4F19C287-CB0A-F878-6EA3-F9D69698AAE8}"/>
              </a:ext>
            </a:extLst>
          </p:cNvPr>
          <p:cNvSpPr txBox="1">
            <a:spLocks/>
          </p:cNvSpPr>
          <p:nvPr/>
        </p:nvSpPr>
        <p:spPr>
          <a:xfrm>
            <a:off x="6853363" y="4592083"/>
            <a:ext cx="3519505" cy="36214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kern="0" dirty="0"/>
              <a:t>Digital financial reporting</a:t>
            </a:r>
          </a:p>
        </p:txBody>
      </p:sp>
      <p:sp>
        <p:nvSpPr>
          <p:cNvPr id="2" name="Text Placeholder 7">
            <a:extLst>
              <a:ext uri="{FF2B5EF4-FFF2-40B4-BE49-F238E27FC236}">
                <a16:creationId xmlns:a16="http://schemas.microsoft.com/office/drawing/2014/main" id="{5A36F15A-E18C-8986-E469-CE379BF62F18}"/>
              </a:ext>
            </a:extLst>
          </p:cNvPr>
          <p:cNvSpPr txBox="1">
            <a:spLocks/>
          </p:cNvSpPr>
          <p:nvPr/>
        </p:nvSpPr>
        <p:spPr>
          <a:xfrm>
            <a:off x="1323973" y="5270521"/>
            <a:ext cx="3609607" cy="360000"/>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What’s ahead</a:t>
            </a:r>
          </a:p>
        </p:txBody>
      </p:sp>
      <p:sp>
        <p:nvSpPr>
          <p:cNvPr id="9" name="TextBox 8">
            <a:extLst>
              <a:ext uri="{FF2B5EF4-FFF2-40B4-BE49-F238E27FC236}">
                <a16:creationId xmlns:a16="http://schemas.microsoft.com/office/drawing/2014/main" id="{7FE9F41E-FA85-0C65-D93A-11C4DBD3F8D4}"/>
              </a:ext>
            </a:extLst>
          </p:cNvPr>
          <p:cNvSpPr txBox="1"/>
          <p:nvPr/>
        </p:nvSpPr>
        <p:spPr>
          <a:xfrm>
            <a:off x="5209868" y="5204388"/>
            <a:ext cx="332510" cy="400110"/>
          </a:xfrm>
          <a:prstGeom prst="rect">
            <a:avLst/>
          </a:prstGeom>
          <a:noFill/>
        </p:spPr>
        <p:txBody>
          <a:bodyPr wrap="square" rtlCol="0">
            <a:spAutoFit/>
          </a:bodyPr>
          <a:lstStyle/>
          <a:p>
            <a:r>
              <a:rPr lang="en-GB" sz="2000" dirty="0"/>
              <a:t>5</a:t>
            </a:r>
          </a:p>
        </p:txBody>
      </p:sp>
      <p:cxnSp>
        <p:nvCxnSpPr>
          <p:cNvPr id="10" name="Straight Connector 9">
            <a:extLst>
              <a:ext uri="{FF2B5EF4-FFF2-40B4-BE49-F238E27FC236}">
                <a16:creationId xmlns:a16="http://schemas.microsoft.com/office/drawing/2014/main" id="{FB1F2283-BE32-923F-5128-9E591BED6950}"/>
              </a:ext>
            </a:extLst>
          </p:cNvPr>
          <p:cNvCxnSpPr/>
          <p:nvPr/>
        </p:nvCxnSpPr>
        <p:spPr>
          <a:xfrm>
            <a:off x="1323973" y="5636677"/>
            <a:ext cx="4300765"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5684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71370-2465-EF13-F9AB-0EDE0044C5D1}"/>
              </a:ext>
            </a:extLst>
          </p:cNvPr>
          <p:cNvSpPr>
            <a:spLocks noGrp="1"/>
          </p:cNvSpPr>
          <p:nvPr>
            <p:ph type="body" sz="quarter" idx="10"/>
          </p:nvPr>
        </p:nvSpPr>
        <p:spPr>
          <a:xfrm>
            <a:off x="1019174" y="1351313"/>
            <a:ext cx="5083608" cy="1142194"/>
          </a:xfrm>
        </p:spPr>
        <p:txBody>
          <a:bodyPr lIns="0" tIns="0" rIns="0" bIns="0">
            <a:normAutofit/>
          </a:bodyPr>
          <a:lstStyle/>
          <a:p>
            <a:pPr>
              <a:spcAft>
                <a:spcPts val="600"/>
              </a:spcAft>
            </a:pPr>
            <a:r>
              <a:rPr lang="en-US" kern="1200" dirty="0">
                <a:solidFill>
                  <a:srgbClr val="5D5B5C"/>
                </a:solidFill>
                <a:latin typeface="Arial" panose="020B0604020202020204" pitchFamily="34" charset="0"/>
                <a:ea typeface="+mn-ea"/>
                <a:cs typeface="Arial" panose="020B0604020202020204" pitchFamily="34" charset="0"/>
              </a:rPr>
              <a:t>Outcomes of November board meeting included:</a:t>
            </a:r>
          </a:p>
        </p:txBody>
      </p:sp>
      <p:sp>
        <p:nvSpPr>
          <p:cNvPr id="7" name="TextBox 6">
            <a:extLst>
              <a:ext uri="{FF2B5EF4-FFF2-40B4-BE49-F238E27FC236}">
                <a16:creationId xmlns:a16="http://schemas.microsoft.com/office/drawing/2014/main" id="{E8FF87FD-A3C5-FB84-6EED-73DD32EBC12F}"/>
              </a:ext>
            </a:extLst>
          </p:cNvPr>
          <p:cNvSpPr txBox="1"/>
          <p:nvPr/>
        </p:nvSpPr>
        <p:spPr>
          <a:xfrm>
            <a:off x="1019175" y="2724346"/>
            <a:ext cx="5191126" cy="3765354"/>
          </a:xfrm>
          <a:prstGeom prst="rect">
            <a:avLst/>
          </a:prstGeom>
        </p:spPr>
        <p:txBody>
          <a:bodyPr wrap="square" lIns="0" tIns="0" rIns="0" bIns="0" numCol="1" spcCol="540000">
            <a:normAutofit/>
          </a:bodyPr>
          <a:lstStyle/>
          <a:p>
            <a:pPr marL="285750" indent="-285750">
              <a:spcBef>
                <a:spcPts val="1000"/>
              </a:spcBef>
              <a:buClr>
                <a:schemeClr val="accent3"/>
              </a:buClr>
              <a:buFont typeface="Arial" panose="020B0604020202020204" pitchFamily="34" charset="0"/>
              <a:buChar char="•"/>
            </a:pPr>
            <a:r>
              <a:rPr lang="en-US" sz="1600" dirty="0">
                <a:latin typeface="+mj-lt"/>
              </a:rPr>
              <a:t>Agreed to clarify that the requirement to revise comparative information to reflect updated estimates does not apply to forward-looking information</a:t>
            </a:r>
          </a:p>
          <a:p>
            <a:pPr marL="285750" indent="-285750">
              <a:spcBef>
                <a:spcPts val="1000"/>
              </a:spcBef>
              <a:buClr>
                <a:schemeClr val="accent3"/>
              </a:buClr>
              <a:buFont typeface="Arial" panose="020B0604020202020204" pitchFamily="34" charset="0"/>
              <a:buChar char="•"/>
            </a:pPr>
            <a:r>
              <a:rPr lang="en-US" sz="1600" dirty="0">
                <a:latin typeface="+mj-lt"/>
              </a:rPr>
              <a:t>Reinforced agreement to make the development of the Taxonomy a priority to ensure the ISSB is digital from day one</a:t>
            </a:r>
          </a:p>
          <a:p>
            <a:pPr marL="285750" indent="-285750">
              <a:spcBef>
                <a:spcPts val="1000"/>
              </a:spcBef>
              <a:buClr>
                <a:schemeClr val="accent3"/>
              </a:buClr>
              <a:buFont typeface="Arial" panose="020B0604020202020204" pitchFamily="34" charset="0"/>
              <a:buChar char="•"/>
            </a:pPr>
            <a:r>
              <a:rPr lang="en-US" sz="1600" dirty="0">
                <a:latin typeface="+mj-lt"/>
              </a:rPr>
              <a:t>C</a:t>
            </a:r>
            <a:r>
              <a:rPr lang="en-US" sz="1600" b="0" i="0" dirty="0">
                <a:effectLst/>
                <a:latin typeface="+mj-lt"/>
              </a:rPr>
              <a:t>larified disclosure requirements on how climate transition-planning effects strategy and decision-making</a:t>
            </a:r>
          </a:p>
          <a:p>
            <a:pPr marL="285750" indent="-285750">
              <a:spcBef>
                <a:spcPts val="1000"/>
              </a:spcBef>
              <a:buClr>
                <a:schemeClr val="accent3"/>
              </a:buClr>
              <a:buFont typeface="Arial" panose="020B0604020202020204" pitchFamily="34" charset="0"/>
              <a:buChar char="•"/>
            </a:pPr>
            <a:r>
              <a:rPr lang="en-US" sz="1600" dirty="0">
                <a:latin typeface="+mj-lt"/>
              </a:rPr>
              <a:t>C</a:t>
            </a:r>
            <a:r>
              <a:rPr lang="en-US" sz="1600" b="0" i="0" dirty="0">
                <a:effectLst/>
                <a:latin typeface="+mj-lt"/>
              </a:rPr>
              <a:t>onfirmed that sustainability-related information must be provided at the same time as financial statements – with a period for transition relief.</a:t>
            </a:r>
            <a:endParaRPr lang="en-US" sz="1600" dirty="0">
              <a:highlight>
                <a:srgbClr val="FFFF00"/>
              </a:highlight>
              <a:latin typeface="+mj-lt"/>
              <a:cs typeface="Arial" panose="020B0604020202020204" pitchFamily="34" charset="0"/>
            </a:endParaRPr>
          </a:p>
        </p:txBody>
      </p:sp>
      <p:sp>
        <p:nvSpPr>
          <p:cNvPr id="9" name="Footer Placeholder 4">
            <a:extLst>
              <a:ext uri="{FF2B5EF4-FFF2-40B4-BE49-F238E27FC236}">
                <a16:creationId xmlns:a16="http://schemas.microsoft.com/office/drawing/2014/main" id="{9B4E5AB0-B623-BD1D-CC3E-AD068BB48568}"/>
              </a:ext>
            </a:extLst>
          </p:cNvPr>
          <p:cNvSpPr>
            <a:spLocks noGrp="1"/>
          </p:cNvSpPr>
          <p:nvPr>
            <p:ph type="ftr" sz="quarter" idx="3"/>
          </p:nvPr>
        </p:nvSpPr>
        <p:spPr>
          <a:xfrm>
            <a:off x="11207751" y="378132"/>
            <a:ext cx="612773" cy="261895"/>
          </a:xfrm>
        </p:spPr>
        <p:txBody>
          <a:bodyPr/>
          <a:lstStyle/>
          <a:p>
            <a:pPr>
              <a:spcAft>
                <a:spcPts val="600"/>
              </a:spcAft>
            </a:pPr>
            <a:fld id="{4790123A-71E8-BF43-B702-A9002E60F899}" type="slidenum">
              <a:rPr lang="en-US" smtClean="0">
                <a:cs typeface="Arial" panose="020B0604020202020204" pitchFamily="34" charset="0"/>
              </a:rPr>
              <a:pPr>
                <a:spcAft>
                  <a:spcPts val="600"/>
                </a:spcAft>
              </a:pPr>
              <a:t>20</a:t>
            </a:fld>
            <a:endParaRPr lang="en-US">
              <a:cs typeface="Arial" panose="020B0604020202020204" pitchFamily="34" charset="0"/>
            </a:endParaRPr>
          </a:p>
        </p:txBody>
      </p:sp>
      <p:pic>
        <p:nvPicPr>
          <p:cNvPr id="4" name="Picture 3" descr="A group of people sitting at a table with laptops&#10;&#10;Description automatically generated">
            <a:extLst>
              <a:ext uri="{FF2B5EF4-FFF2-40B4-BE49-F238E27FC236}">
                <a16:creationId xmlns:a16="http://schemas.microsoft.com/office/drawing/2014/main" id="{8B1CD101-F490-23F1-F3C0-0ABD99532BC3}"/>
              </a:ext>
            </a:extLst>
          </p:cNvPr>
          <p:cNvPicPr>
            <a:picLocks noChangeAspect="1"/>
          </p:cNvPicPr>
          <p:nvPr/>
        </p:nvPicPr>
        <p:blipFill rotWithShape="1">
          <a:blip r:embed="rId2"/>
          <a:srcRect l="2305" r="8670"/>
          <a:stretch/>
        </p:blipFill>
        <p:spPr>
          <a:xfrm>
            <a:off x="6586853" y="1147179"/>
            <a:ext cx="5110264" cy="3228878"/>
          </a:xfrm>
          <a:prstGeom prst="rect">
            <a:avLst/>
          </a:prstGeom>
        </p:spPr>
      </p:pic>
    </p:spTree>
    <p:extLst>
      <p:ext uri="{BB962C8B-B14F-4D97-AF65-F5344CB8AC3E}">
        <p14:creationId xmlns:p14="http://schemas.microsoft.com/office/powerpoint/2010/main" val="3413659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04D3D8F0-DB4B-AE41-815E-2092F04A51F3}"/>
              </a:ext>
            </a:extLst>
          </p:cNvPr>
          <p:cNvSpPr>
            <a:spLocks noGrp="1"/>
          </p:cNvSpPr>
          <p:nvPr>
            <p:ph type="body" sz="quarter" idx="14"/>
          </p:nvPr>
        </p:nvSpPr>
        <p:spPr>
          <a:xfrm>
            <a:off x="1019174" y="1351313"/>
            <a:ext cx="10801350" cy="1142194"/>
          </a:xfrm>
        </p:spPr>
        <p:txBody>
          <a:bodyPr/>
          <a:lstStyle/>
          <a:p>
            <a:r>
              <a:rPr lang="en-US">
                <a:solidFill>
                  <a:srgbClr val="5F6062"/>
                </a:solidFill>
                <a:ea typeface="Helvetica Neue" panose="02000503000000020004" pitchFamily="2" charset="0"/>
              </a:rPr>
              <a:t>ISSB milestones</a:t>
            </a:r>
          </a:p>
          <a:p>
            <a:endParaRPr lang="en-US"/>
          </a:p>
        </p:txBody>
      </p:sp>
      <p:cxnSp>
        <p:nvCxnSpPr>
          <p:cNvPr id="6" name="Straight Connector 5">
            <a:extLst>
              <a:ext uri="{FF2B5EF4-FFF2-40B4-BE49-F238E27FC236}">
                <a16:creationId xmlns:a16="http://schemas.microsoft.com/office/drawing/2014/main" id="{87A02ECE-436D-4371-6C3C-DC0F3CC4EE5F}"/>
              </a:ext>
            </a:extLst>
          </p:cNvPr>
          <p:cNvCxnSpPr>
            <a:cxnSpLocks/>
          </p:cNvCxnSpPr>
          <p:nvPr/>
        </p:nvCxnSpPr>
        <p:spPr>
          <a:xfrm flipV="1">
            <a:off x="55017" y="4234825"/>
            <a:ext cx="11953564" cy="1849"/>
          </a:xfrm>
          <a:prstGeom prst="line">
            <a:avLst/>
          </a:prstGeom>
          <a:ln w="36068">
            <a:solidFill>
              <a:srgbClr val="5F6062"/>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FFC6E821-CC3E-5C12-DF37-C991A48D736F}"/>
              </a:ext>
            </a:extLst>
          </p:cNvPr>
          <p:cNvGrpSpPr/>
          <p:nvPr/>
        </p:nvGrpSpPr>
        <p:grpSpPr>
          <a:xfrm>
            <a:off x="1042120" y="4174640"/>
            <a:ext cx="576249" cy="470143"/>
            <a:chOff x="2474021" y="4008930"/>
            <a:chExt cx="665162" cy="470143"/>
          </a:xfrm>
        </p:grpSpPr>
        <p:sp>
          <p:nvSpPr>
            <p:cNvPr id="12" name="Oval 11">
              <a:extLst>
                <a:ext uri="{FF2B5EF4-FFF2-40B4-BE49-F238E27FC236}">
                  <a16:creationId xmlns:a16="http://schemas.microsoft.com/office/drawing/2014/main" id="{AE58778D-20FB-AEAC-B932-E45D47955A5A}"/>
                </a:ext>
              </a:extLst>
            </p:cNvPr>
            <p:cNvSpPr/>
            <p:nvPr userDrawn="1"/>
          </p:nvSpPr>
          <p:spPr>
            <a:xfrm>
              <a:off x="2761108"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62" name="Text Placeholder 82">
              <a:extLst>
                <a:ext uri="{FF2B5EF4-FFF2-40B4-BE49-F238E27FC236}">
                  <a16:creationId xmlns:a16="http://schemas.microsoft.com/office/drawing/2014/main" id="{CE5BE893-9FD2-38E7-E56B-D0208DC40CB4}"/>
                </a:ext>
              </a:extLst>
            </p:cNvPr>
            <p:cNvSpPr txBox="1">
              <a:spLocks/>
            </p:cNvSpPr>
            <p:nvPr/>
          </p:nvSpPr>
          <p:spPr>
            <a:xfrm>
              <a:off x="2474021"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Dec</a:t>
              </a:r>
            </a:p>
          </p:txBody>
        </p:sp>
      </p:grpSp>
      <p:grpSp>
        <p:nvGrpSpPr>
          <p:cNvPr id="34" name="Group 33">
            <a:extLst>
              <a:ext uri="{FF2B5EF4-FFF2-40B4-BE49-F238E27FC236}">
                <a16:creationId xmlns:a16="http://schemas.microsoft.com/office/drawing/2014/main" id="{84CE06CC-DDC3-F727-F4A7-E5893B3FB17A}"/>
              </a:ext>
            </a:extLst>
          </p:cNvPr>
          <p:cNvGrpSpPr/>
          <p:nvPr/>
        </p:nvGrpSpPr>
        <p:grpSpPr>
          <a:xfrm>
            <a:off x="1969589" y="4174640"/>
            <a:ext cx="576249" cy="470143"/>
            <a:chOff x="3285118" y="4008930"/>
            <a:chExt cx="665162" cy="470143"/>
          </a:xfrm>
        </p:grpSpPr>
        <p:sp>
          <p:nvSpPr>
            <p:cNvPr id="15" name="Oval 14">
              <a:extLst>
                <a:ext uri="{FF2B5EF4-FFF2-40B4-BE49-F238E27FC236}">
                  <a16:creationId xmlns:a16="http://schemas.microsoft.com/office/drawing/2014/main" id="{6A36E55D-27AC-ACB6-41BD-78D16843E4CA}"/>
                </a:ext>
              </a:extLst>
            </p:cNvPr>
            <p:cNvSpPr/>
            <p:nvPr userDrawn="1"/>
          </p:nvSpPr>
          <p:spPr>
            <a:xfrm>
              <a:off x="3551187"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63" name="Text Placeholder 82">
              <a:extLst>
                <a:ext uri="{FF2B5EF4-FFF2-40B4-BE49-F238E27FC236}">
                  <a16:creationId xmlns:a16="http://schemas.microsoft.com/office/drawing/2014/main" id="{F04543F7-9A00-F715-5C2A-54EF66CDCEF2}"/>
                </a:ext>
              </a:extLst>
            </p:cNvPr>
            <p:cNvSpPr txBox="1">
              <a:spLocks/>
            </p:cNvSpPr>
            <p:nvPr/>
          </p:nvSpPr>
          <p:spPr>
            <a:xfrm>
              <a:off x="3285118"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Jan</a:t>
              </a:r>
            </a:p>
          </p:txBody>
        </p:sp>
      </p:grpSp>
      <p:grpSp>
        <p:nvGrpSpPr>
          <p:cNvPr id="36" name="Group 35">
            <a:extLst>
              <a:ext uri="{FF2B5EF4-FFF2-40B4-BE49-F238E27FC236}">
                <a16:creationId xmlns:a16="http://schemas.microsoft.com/office/drawing/2014/main" id="{97BDA6D3-301A-1416-A39E-D11D6298A1C6}"/>
              </a:ext>
            </a:extLst>
          </p:cNvPr>
          <p:cNvGrpSpPr/>
          <p:nvPr/>
        </p:nvGrpSpPr>
        <p:grpSpPr>
          <a:xfrm>
            <a:off x="3824527" y="4174640"/>
            <a:ext cx="576249" cy="470143"/>
            <a:chOff x="4907312" y="4008930"/>
            <a:chExt cx="665162" cy="470143"/>
          </a:xfrm>
        </p:grpSpPr>
        <p:sp>
          <p:nvSpPr>
            <p:cNvPr id="18" name="Oval 17">
              <a:extLst>
                <a:ext uri="{FF2B5EF4-FFF2-40B4-BE49-F238E27FC236}">
                  <a16:creationId xmlns:a16="http://schemas.microsoft.com/office/drawing/2014/main" id="{D499896E-EA7B-227A-163A-20378A84F995}"/>
                </a:ext>
              </a:extLst>
            </p:cNvPr>
            <p:cNvSpPr/>
            <p:nvPr userDrawn="1"/>
          </p:nvSpPr>
          <p:spPr>
            <a:xfrm>
              <a:off x="5177833"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65" name="Text Placeholder 82">
              <a:extLst>
                <a:ext uri="{FF2B5EF4-FFF2-40B4-BE49-F238E27FC236}">
                  <a16:creationId xmlns:a16="http://schemas.microsoft.com/office/drawing/2014/main" id="{D0F7C2B9-B460-9D69-D36B-436E6B40D68C}"/>
                </a:ext>
              </a:extLst>
            </p:cNvPr>
            <p:cNvSpPr txBox="1">
              <a:spLocks/>
            </p:cNvSpPr>
            <p:nvPr/>
          </p:nvSpPr>
          <p:spPr>
            <a:xfrm>
              <a:off x="4907312"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Mar</a:t>
              </a:r>
            </a:p>
          </p:txBody>
        </p:sp>
      </p:grpSp>
      <p:grpSp>
        <p:nvGrpSpPr>
          <p:cNvPr id="37" name="Group 36">
            <a:extLst>
              <a:ext uri="{FF2B5EF4-FFF2-40B4-BE49-F238E27FC236}">
                <a16:creationId xmlns:a16="http://schemas.microsoft.com/office/drawing/2014/main" id="{CEC23328-DAA6-98D0-4DA5-86476D76521C}"/>
              </a:ext>
            </a:extLst>
          </p:cNvPr>
          <p:cNvGrpSpPr/>
          <p:nvPr/>
        </p:nvGrpSpPr>
        <p:grpSpPr>
          <a:xfrm>
            <a:off x="4751996" y="4174640"/>
            <a:ext cx="576249" cy="470143"/>
            <a:chOff x="5718409" y="4008930"/>
            <a:chExt cx="665162" cy="470143"/>
          </a:xfrm>
        </p:grpSpPr>
        <p:sp>
          <p:nvSpPr>
            <p:cNvPr id="21" name="Oval 20">
              <a:extLst>
                <a:ext uri="{FF2B5EF4-FFF2-40B4-BE49-F238E27FC236}">
                  <a16:creationId xmlns:a16="http://schemas.microsoft.com/office/drawing/2014/main" id="{61EBF3D6-64FC-E6DE-5BD9-6EAD4A908758}"/>
                </a:ext>
              </a:extLst>
            </p:cNvPr>
            <p:cNvSpPr/>
            <p:nvPr userDrawn="1"/>
          </p:nvSpPr>
          <p:spPr>
            <a:xfrm>
              <a:off x="5985520"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66" name="Text Placeholder 82">
              <a:extLst>
                <a:ext uri="{FF2B5EF4-FFF2-40B4-BE49-F238E27FC236}">
                  <a16:creationId xmlns:a16="http://schemas.microsoft.com/office/drawing/2014/main" id="{C72A0CE9-84FE-97D6-7E34-B1E8FAA0EAAC}"/>
                </a:ext>
              </a:extLst>
            </p:cNvPr>
            <p:cNvSpPr txBox="1">
              <a:spLocks/>
            </p:cNvSpPr>
            <p:nvPr/>
          </p:nvSpPr>
          <p:spPr>
            <a:xfrm>
              <a:off x="5718409"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Apr</a:t>
              </a:r>
            </a:p>
          </p:txBody>
        </p:sp>
      </p:grpSp>
      <p:grpSp>
        <p:nvGrpSpPr>
          <p:cNvPr id="39" name="Group 38">
            <a:extLst>
              <a:ext uri="{FF2B5EF4-FFF2-40B4-BE49-F238E27FC236}">
                <a16:creationId xmlns:a16="http://schemas.microsoft.com/office/drawing/2014/main" id="{3D5B46BE-D610-F8A4-7D78-76A085E357E9}"/>
              </a:ext>
            </a:extLst>
          </p:cNvPr>
          <p:cNvGrpSpPr/>
          <p:nvPr/>
        </p:nvGrpSpPr>
        <p:grpSpPr>
          <a:xfrm>
            <a:off x="6606934" y="4174640"/>
            <a:ext cx="576249" cy="470143"/>
            <a:chOff x="7340603" y="4008930"/>
            <a:chExt cx="665162" cy="470143"/>
          </a:xfrm>
        </p:grpSpPr>
        <p:sp>
          <p:nvSpPr>
            <p:cNvPr id="24" name="Oval 23">
              <a:extLst>
                <a:ext uri="{FF2B5EF4-FFF2-40B4-BE49-F238E27FC236}">
                  <a16:creationId xmlns:a16="http://schemas.microsoft.com/office/drawing/2014/main" id="{351EE8BA-10BF-554A-82E4-9E57389F61E7}"/>
                </a:ext>
              </a:extLst>
            </p:cNvPr>
            <p:cNvSpPr/>
            <p:nvPr userDrawn="1"/>
          </p:nvSpPr>
          <p:spPr>
            <a:xfrm>
              <a:off x="7607561"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68" name="Text Placeholder 82">
              <a:extLst>
                <a:ext uri="{FF2B5EF4-FFF2-40B4-BE49-F238E27FC236}">
                  <a16:creationId xmlns:a16="http://schemas.microsoft.com/office/drawing/2014/main" id="{71047193-DCA8-20C8-D283-AC8E729BCE45}"/>
                </a:ext>
              </a:extLst>
            </p:cNvPr>
            <p:cNvSpPr txBox="1">
              <a:spLocks/>
            </p:cNvSpPr>
            <p:nvPr/>
          </p:nvSpPr>
          <p:spPr>
            <a:xfrm>
              <a:off x="7340603"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Jun</a:t>
              </a:r>
            </a:p>
          </p:txBody>
        </p:sp>
      </p:grpSp>
      <p:grpSp>
        <p:nvGrpSpPr>
          <p:cNvPr id="40" name="Group 39">
            <a:extLst>
              <a:ext uri="{FF2B5EF4-FFF2-40B4-BE49-F238E27FC236}">
                <a16:creationId xmlns:a16="http://schemas.microsoft.com/office/drawing/2014/main" id="{336C4780-B56D-3221-EB7B-B19023D71896}"/>
              </a:ext>
            </a:extLst>
          </p:cNvPr>
          <p:cNvGrpSpPr/>
          <p:nvPr/>
        </p:nvGrpSpPr>
        <p:grpSpPr>
          <a:xfrm>
            <a:off x="7534403" y="4174640"/>
            <a:ext cx="576249" cy="470143"/>
            <a:chOff x="8151700" y="4008930"/>
            <a:chExt cx="665162" cy="470143"/>
          </a:xfrm>
        </p:grpSpPr>
        <p:sp>
          <p:nvSpPr>
            <p:cNvPr id="27" name="Oval 26">
              <a:extLst>
                <a:ext uri="{FF2B5EF4-FFF2-40B4-BE49-F238E27FC236}">
                  <a16:creationId xmlns:a16="http://schemas.microsoft.com/office/drawing/2014/main" id="{396D583F-FF0E-9EF3-8BE9-1ED3D7DC2CF9}"/>
                </a:ext>
              </a:extLst>
            </p:cNvPr>
            <p:cNvSpPr/>
            <p:nvPr userDrawn="1"/>
          </p:nvSpPr>
          <p:spPr>
            <a:xfrm>
              <a:off x="8419581"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69" name="Text Placeholder 82">
              <a:extLst>
                <a:ext uri="{FF2B5EF4-FFF2-40B4-BE49-F238E27FC236}">
                  <a16:creationId xmlns:a16="http://schemas.microsoft.com/office/drawing/2014/main" id="{FB5F1098-89CB-4559-A364-591855B58842}"/>
                </a:ext>
              </a:extLst>
            </p:cNvPr>
            <p:cNvSpPr txBox="1">
              <a:spLocks/>
            </p:cNvSpPr>
            <p:nvPr/>
          </p:nvSpPr>
          <p:spPr>
            <a:xfrm>
              <a:off x="8151700"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Jul</a:t>
              </a:r>
            </a:p>
          </p:txBody>
        </p:sp>
      </p:grpSp>
      <p:grpSp>
        <p:nvGrpSpPr>
          <p:cNvPr id="42" name="Group 41">
            <a:extLst>
              <a:ext uri="{FF2B5EF4-FFF2-40B4-BE49-F238E27FC236}">
                <a16:creationId xmlns:a16="http://schemas.microsoft.com/office/drawing/2014/main" id="{C0F1C6BC-7B1E-9BFA-D314-2C23DF413B93}"/>
              </a:ext>
            </a:extLst>
          </p:cNvPr>
          <p:cNvGrpSpPr/>
          <p:nvPr/>
        </p:nvGrpSpPr>
        <p:grpSpPr>
          <a:xfrm>
            <a:off x="9389341" y="4174640"/>
            <a:ext cx="576249" cy="470143"/>
            <a:chOff x="9773894" y="4008930"/>
            <a:chExt cx="665162" cy="470143"/>
          </a:xfrm>
        </p:grpSpPr>
        <p:sp>
          <p:nvSpPr>
            <p:cNvPr id="30" name="Oval 29">
              <a:extLst>
                <a:ext uri="{FF2B5EF4-FFF2-40B4-BE49-F238E27FC236}">
                  <a16:creationId xmlns:a16="http://schemas.microsoft.com/office/drawing/2014/main" id="{D4FEC7CA-FEA6-9B6A-6232-EDAC72B9B96C}"/>
                </a:ext>
              </a:extLst>
            </p:cNvPr>
            <p:cNvSpPr/>
            <p:nvPr userDrawn="1"/>
          </p:nvSpPr>
          <p:spPr>
            <a:xfrm>
              <a:off x="10041620"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71" name="Text Placeholder 82">
              <a:extLst>
                <a:ext uri="{FF2B5EF4-FFF2-40B4-BE49-F238E27FC236}">
                  <a16:creationId xmlns:a16="http://schemas.microsoft.com/office/drawing/2014/main" id="{E1400242-E4AE-3674-2BB0-8044E172998B}"/>
                </a:ext>
              </a:extLst>
            </p:cNvPr>
            <p:cNvSpPr txBox="1">
              <a:spLocks/>
            </p:cNvSpPr>
            <p:nvPr/>
          </p:nvSpPr>
          <p:spPr>
            <a:xfrm>
              <a:off x="9773894"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Sep</a:t>
              </a:r>
            </a:p>
          </p:txBody>
        </p:sp>
      </p:grpSp>
      <p:grpSp>
        <p:nvGrpSpPr>
          <p:cNvPr id="41" name="Group 40">
            <a:extLst>
              <a:ext uri="{FF2B5EF4-FFF2-40B4-BE49-F238E27FC236}">
                <a16:creationId xmlns:a16="http://schemas.microsoft.com/office/drawing/2014/main" id="{83A780CF-7F08-BA07-D71E-CAC4EEFE8BBB}"/>
              </a:ext>
            </a:extLst>
          </p:cNvPr>
          <p:cNvGrpSpPr/>
          <p:nvPr/>
        </p:nvGrpSpPr>
        <p:grpSpPr>
          <a:xfrm>
            <a:off x="8461872" y="4174640"/>
            <a:ext cx="576249" cy="470143"/>
            <a:chOff x="8962797" y="4008930"/>
            <a:chExt cx="665162" cy="470143"/>
          </a:xfrm>
        </p:grpSpPr>
        <p:sp>
          <p:nvSpPr>
            <p:cNvPr id="70" name="Text Placeholder 82">
              <a:extLst>
                <a:ext uri="{FF2B5EF4-FFF2-40B4-BE49-F238E27FC236}">
                  <a16:creationId xmlns:a16="http://schemas.microsoft.com/office/drawing/2014/main" id="{4A27FA85-706D-BDB4-73EA-F53240C50537}"/>
                </a:ext>
              </a:extLst>
            </p:cNvPr>
            <p:cNvSpPr txBox="1">
              <a:spLocks/>
            </p:cNvSpPr>
            <p:nvPr/>
          </p:nvSpPr>
          <p:spPr>
            <a:xfrm>
              <a:off x="8962797"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Aug</a:t>
              </a:r>
            </a:p>
          </p:txBody>
        </p:sp>
        <p:sp>
          <p:nvSpPr>
            <p:cNvPr id="83" name="Oval 82">
              <a:extLst>
                <a:ext uri="{FF2B5EF4-FFF2-40B4-BE49-F238E27FC236}">
                  <a16:creationId xmlns:a16="http://schemas.microsoft.com/office/drawing/2014/main" id="{3DEB32E7-0521-6822-E4D1-70AF826EF2AD}"/>
                </a:ext>
              </a:extLst>
            </p:cNvPr>
            <p:cNvSpPr/>
            <p:nvPr userDrawn="1"/>
          </p:nvSpPr>
          <p:spPr>
            <a:xfrm>
              <a:off x="9198597"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grpSp>
      <p:grpSp>
        <p:nvGrpSpPr>
          <p:cNvPr id="38" name="Group 37">
            <a:extLst>
              <a:ext uri="{FF2B5EF4-FFF2-40B4-BE49-F238E27FC236}">
                <a16:creationId xmlns:a16="http://schemas.microsoft.com/office/drawing/2014/main" id="{1209F27B-C985-FF51-E9F9-F1A2FBB6B0BF}"/>
              </a:ext>
            </a:extLst>
          </p:cNvPr>
          <p:cNvGrpSpPr/>
          <p:nvPr/>
        </p:nvGrpSpPr>
        <p:grpSpPr>
          <a:xfrm>
            <a:off x="5679465" y="4174640"/>
            <a:ext cx="576249" cy="454381"/>
            <a:chOff x="6529506" y="4024692"/>
            <a:chExt cx="665162" cy="454381"/>
          </a:xfrm>
        </p:grpSpPr>
        <p:sp>
          <p:nvSpPr>
            <p:cNvPr id="67" name="Text Placeholder 82">
              <a:extLst>
                <a:ext uri="{FF2B5EF4-FFF2-40B4-BE49-F238E27FC236}">
                  <a16:creationId xmlns:a16="http://schemas.microsoft.com/office/drawing/2014/main" id="{0A68E02C-4F2B-1122-9E20-8D7B12BC439C}"/>
                </a:ext>
              </a:extLst>
            </p:cNvPr>
            <p:cNvSpPr txBox="1">
              <a:spLocks/>
            </p:cNvSpPr>
            <p:nvPr/>
          </p:nvSpPr>
          <p:spPr>
            <a:xfrm>
              <a:off x="6529506"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May</a:t>
              </a:r>
            </a:p>
          </p:txBody>
        </p:sp>
        <p:sp>
          <p:nvSpPr>
            <p:cNvPr id="86" name="Oval 85">
              <a:extLst>
                <a:ext uri="{FF2B5EF4-FFF2-40B4-BE49-F238E27FC236}">
                  <a16:creationId xmlns:a16="http://schemas.microsoft.com/office/drawing/2014/main" id="{40EBD912-806E-3EC3-F6D6-874B7F2746C3}"/>
                </a:ext>
              </a:extLst>
            </p:cNvPr>
            <p:cNvSpPr/>
            <p:nvPr userDrawn="1"/>
          </p:nvSpPr>
          <p:spPr>
            <a:xfrm>
              <a:off x="6799873" y="4024692"/>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grpSp>
      <p:grpSp>
        <p:nvGrpSpPr>
          <p:cNvPr id="35" name="Group 34">
            <a:extLst>
              <a:ext uri="{FF2B5EF4-FFF2-40B4-BE49-F238E27FC236}">
                <a16:creationId xmlns:a16="http://schemas.microsoft.com/office/drawing/2014/main" id="{1E2AE40A-4100-9C41-2933-5C2768E53D79}"/>
              </a:ext>
            </a:extLst>
          </p:cNvPr>
          <p:cNvGrpSpPr/>
          <p:nvPr/>
        </p:nvGrpSpPr>
        <p:grpSpPr>
          <a:xfrm>
            <a:off x="2897058" y="4174640"/>
            <a:ext cx="576249" cy="486386"/>
            <a:chOff x="4096215" y="3992687"/>
            <a:chExt cx="665162" cy="486386"/>
          </a:xfrm>
        </p:grpSpPr>
        <p:sp>
          <p:nvSpPr>
            <p:cNvPr id="64" name="Text Placeholder 82">
              <a:extLst>
                <a:ext uri="{FF2B5EF4-FFF2-40B4-BE49-F238E27FC236}">
                  <a16:creationId xmlns:a16="http://schemas.microsoft.com/office/drawing/2014/main" id="{78AA1589-E94A-5E2F-226F-2BC9437CEFBE}"/>
                </a:ext>
              </a:extLst>
            </p:cNvPr>
            <p:cNvSpPr txBox="1">
              <a:spLocks/>
            </p:cNvSpPr>
            <p:nvPr/>
          </p:nvSpPr>
          <p:spPr>
            <a:xfrm>
              <a:off x="4096215"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Feb</a:t>
              </a:r>
            </a:p>
          </p:txBody>
        </p:sp>
        <p:sp>
          <p:nvSpPr>
            <p:cNvPr id="89" name="Oval 88">
              <a:extLst>
                <a:ext uri="{FF2B5EF4-FFF2-40B4-BE49-F238E27FC236}">
                  <a16:creationId xmlns:a16="http://schemas.microsoft.com/office/drawing/2014/main" id="{35520593-25DF-0D9C-C646-40FDE4101AC6}"/>
                </a:ext>
              </a:extLst>
            </p:cNvPr>
            <p:cNvSpPr/>
            <p:nvPr userDrawn="1"/>
          </p:nvSpPr>
          <p:spPr>
            <a:xfrm>
              <a:off x="4341266" y="3992687"/>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grpSp>
      <p:grpSp>
        <p:nvGrpSpPr>
          <p:cNvPr id="32" name="Group 31">
            <a:extLst>
              <a:ext uri="{FF2B5EF4-FFF2-40B4-BE49-F238E27FC236}">
                <a16:creationId xmlns:a16="http://schemas.microsoft.com/office/drawing/2014/main" id="{314B30F5-C0A6-4393-147F-1D3063E748EF}"/>
              </a:ext>
            </a:extLst>
          </p:cNvPr>
          <p:cNvGrpSpPr/>
          <p:nvPr/>
        </p:nvGrpSpPr>
        <p:grpSpPr>
          <a:xfrm>
            <a:off x="114651" y="4174640"/>
            <a:ext cx="576249" cy="502148"/>
            <a:chOff x="757178" y="3976925"/>
            <a:chExt cx="665162" cy="502148"/>
          </a:xfrm>
        </p:grpSpPr>
        <p:sp>
          <p:nvSpPr>
            <p:cNvPr id="60" name="Text Placeholder 82">
              <a:extLst>
                <a:ext uri="{FF2B5EF4-FFF2-40B4-BE49-F238E27FC236}">
                  <a16:creationId xmlns:a16="http://schemas.microsoft.com/office/drawing/2014/main" id="{043EF0F9-55E8-BC04-4335-6A3F9C059261}"/>
                </a:ext>
              </a:extLst>
            </p:cNvPr>
            <p:cNvSpPr txBox="1">
              <a:spLocks/>
            </p:cNvSpPr>
            <p:nvPr/>
          </p:nvSpPr>
          <p:spPr>
            <a:xfrm>
              <a:off x="757178"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Nov</a:t>
              </a:r>
            </a:p>
          </p:txBody>
        </p:sp>
        <p:sp>
          <p:nvSpPr>
            <p:cNvPr id="92" name="Oval 91">
              <a:extLst>
                <a:ext uri="{FF2B5EF4-FFF2-40B4-BE49-F238E27FC236}">
                  <a16:creationId xmlns:a16="http://schemas.microsoft.com/office/drawing/2014/main" id="{B55B8C48-FD8D-A634-4655-F6C35FB8DA77}"/>
                </a:ext>
              </a:extLst>
            </p:cNvPr>
            <p:cNvSpPr/>
            <p:nvPr userDrawn="1"/>
          </p:nvSpPr>
          <p:spPr>
            <a:xfrm>
              <a:off x="1025752" y="3976925"/>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grpSp>
      <p:sp>
        <p:nvSpPr>
          <p:cNvPr id="93" name="Rectangle 92">
            <a:extLst>
              <a:ext uri="{FF2B5EF4-FFF2-40B4-BE49-F238E27FC236}">
                <a16:creationId xmlns:a16="http://schemas.microsoft.com/office/drawing/2014/main" id="{A7A9A476-C07D-116F-17E7-A0A6072BA52E}"/>
              </a:ext>
            </a:extLst>
          </p:cNvPr>
          <p:cNvSpPr/>
          <p:nvPr/>
        </p:nvSpPr>
        <p:spPr>
          <a:xfrm>
            <a:off x="32010" y="2368736"/>
            <a:ext cx="972000" cy="8523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COP26: ISSB created</a:t>
            </a:r>
          </a:p>
        </p:txBody>
      </p:sp>
      <p:sp>
        <p:nvSpPr>
          <p:cNvPr id="94" name="Rectangle 93">
            <a:extLst>
              <a:ext uri="{FF2B5EF4-FFF2-40B4-BE49-F238E27FC236}">
                <a16:creationId xmlns:a16="http://schemas.microsoft.com/office/drawing/2014/main" id="{F8B2F433-DADF-3143-2CA9-D9A13C8D8D1B}"/>
              </a:ext>
            </a:extLst>
          </p:cNvPr>
          <p:cNvSpPr/>
          <p:nvPr/>
        </p:nvSpPr>
        <p:spPr>
          <a:xfrm>
            <a:off x="1028360" y="2368736"/>
            <a:ext cx="1044000" cy="8523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Chair appointed</a:t>
            </a:r>
          </a:p>
        </p:txBody>
      </p:sp>
      <p:sp>
        <p:nvSpPr>
          <p:cNvPr id="98" name="Rectangle 97">
            <a:extLst>
              <a:ext uri="{FF2B5EF4-FFF2-40B4-BE49-F238E27FC236}">
                <a16:creationId xmlns:a16="http://schemas.microsoft.com/office/drawing/2014/main" id="{039C2769-D73C-172A-7B02-8B5F962C72DF}"/>
              </a:ext>
            </a:extLst>
          </p:cNvPr>
          <p:cNvSpPr/>
          <p:nvPr/>
        </p:nvSpPr>
        <p:spPr>
          <a:xfrm>
            <a:off x="8218125" y="2306577"/>
            <a:ext cx="1002284" cy="909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500"/>
              <a:t>All 14 members appointed</a:t>
            </a:r>
          </a:p>
        </p:txBody>
      </p:sp>
      <p:sp>
        <p:nvSpPr>
          <p:cNvPr id="99" name="Rectangle 98">
            <a:extLst>
              <a:ext uri="{FF2B5EF4-FFF2-40B4-BE49-F238E27FC236}">
                <a16:creationId xmlns:a16="http://schemas.microsoft.com/office/drawing/2014/main" id="{123C2130-B26D-AA88-B4E7-2451C357549C}"/>
              </a:ext>
            </a:extLst>
          </p:cNvPr>
          <p:cNvSpPr/>
          <p:nvPr/>
        </p:nvSpPr>
        <p:spPr>
          <a:xfrm>
            <a:off x="7170728" y="2308551"/>
            <a:ext cx="1002284" cy="912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Inaugural meeting</a:t>
            </a:r>
          </a:p>
        </p:txBody>
      </p:sp>
      <p:sp>
        <p:nvSpPr>
          <p:cNvPr id="100" name="Rectangle 99">
            <a:extLst>
              <a:ext uri="{FF2B5EF4-FFF2-40B4-BE49-F238E27FC236}">
                <a16:creationId xmlns:a16="http://schemas.microsoft.com/office/drawing/2014/main" id="{B4B00B42-A8F5-F259-8769-6708690D055C}"/>
              </a:ext>
            </a:extLst>
          </p:cNvPr>
          <p:cNvSpPr/>
          <p:nvPr/>
        </p:nvSpPr>
        <p:spPr>
          <a:xfrm>
            <a:off x="3630411" y="4713428"/>
            <a:ext cx="1046785" cy="8452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Exposure drafts</a:t>
            </a:r>
          </a:p>
        </p:txBody>
      </p:sp>
      <p:sp>
        <p:nvSpPr>
          <p:cNvPr id="101" name="Rectangle 100">
            <a:extLst>
              <a:ext uri="{FF2B5EF4-FFF2-40B4-BE49-F238E27FC236}">
                <a16:creationId xmlns:a16="http://schemas.microsoft.com/office/drawing/2014/main" id="{AACF02C5-3F8C-F5CF-4836-8649C5176904}"/>
              </a:ext>
            </a:extLst>
          </p:cNvPr>
          <p:cNvSpPr/>
          <p:nvPr/>
        </p:nvSpPr>
        <p:spPr>
          <a:xfrm>
            <a:off x="5402921" y="4713428"/>
            <a:ext cx="1034635" cy="8310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Digital taxonomy staff draft </a:t>
            </a:r>
          </a:p>
        </p:txBody>
      </p:sp>
      <p:sp>
        <p:nvSpPr>
          <p:cNvPr id="102" name="Rectangle 101">
            <a:extLst>
              <a:ext uri="{FF2B5EF4-FFF2-40B4-BE49-F238E27FC236}">
                <a16:creationId xmlns:a16="http://schemas.microsoft.com/office/drawing/2014/main" id="{45726A33-1CFA-94FE-ECA4-5FCF3810A9E3}"/>
              </a:ext>
            </a:extLst>
          </p:cNvPr>
          <p:cNvSpPr/>
          <p:nvPr/>
        </p:nvSpPr>
        <p:spPr>
          <a:xfrm>
            <a:off x="7258088" y="4713428"/>
            <a:ext cx="1034635" cy="828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1,400+ comment letters</a:t>
            </a:r>
          </a:p>
        </p:txBody>
      </p:sp>
      <p:sp>
        <p:nvSpPr>
          <p:cNvPr id="104" name="Rectangle 103">
            <a:extLst>
              <a:ext uri="{FF2B5EF4-FFF2-40B4-BE49-F238E27FC236}">
                <a16:creationId xmlns:a16="http://schemas.microsoft.com/office/drawing/2014/main" id="{C3B9F71F-86E6-FEA7-83A3-1713A8027F55}"/>
              </a:ext>
            </a:extLst>
          </p:cNvPr>
          <p:cNvSpPr/>
          <p:nvPr/>
        </p:nvSpPr>
        <p:spPr>
          <a:xfrm>
            <a:off x="55017" y="4713429"/>
            <a:ext cx="1110235" cy="8283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Prototypes</a:t>
            </a:r>
          </a:p>
        </p:txBody>
      </p:sp>
      <p:sp>
        <p:nvSpPr>
          <p:cNvPr id="105" name="Rectangle 104">
            <a:extLst>
              <a:ext uri="{FF2B5EF4-FFF2-40B4-BE49-F238E27FC236}">
                <a16:creationId xmlns:a16="http://schemas.microsoft.com/office/drawing/2014/main" id="{187E7AE7-5D68-DBD3-1538-4A0535962B8F}"/>
              </a:ext>
            </a:extLst>
          </p:cNvPr>
          <p:cNvSpPr/>
          <p:nvPr/>
        </p:nvSpPr>
        <p:spPr>
          <a:xfrm>
            <a:off x="3643544" y="5623948"/>
            <a:ext cx="1033651" cy="698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Frankfurt MoU</a:t>
            </a:r>
          </a:p>
        </p:txBody>
      </p:sp>
      <p:sp>
        <p:nvSpPr>
          <p:cNvPr id="106" name="Rectangle 105">
            <a:extLst>
              <a:ext uri="{FF2B5EF4-FFF2-40B4-BE49-F238E27FC236}">
                <a16:creationId xmlns:a16="http://schemas.microsoft.com/office/drawing/2014/main" id="{E793153C-A9F1-1D25-1E65-AB5B0A3FF46B}"/>
              </a:ext>
            </a:extLst>
          </p:cNvPr>
          <p:cNvSpPr/>
          <p:nvPr/>
        </p:nvSpPr>
        <p:spPr>
          <a:xfrm>
            <a:off x="6437993" y="5620756"/>
            <a:ext cx="941588" cy="701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Montreal MoU</a:t>
            </a:r>
          </a:p>
        </p:txBody>
      </p:sp>
      <p:sp>
        <p:nvSpPr>
          <p:cNvPr id="108" name="Rectangle 107">
            <a:extLst>
              <a:ext uri="{FF2B5EF4-FFF2-40B4-BE49-F238E27FC236}">
                <a16:creationId xmlns:a16="http://schemas.microsoft.com/office/drawing/2014/main" id="{4D947584-DA56-5D6C-D72D-54C2CDCE4C2F}"/>
              </a:ext>
            </a:extLst>
          </p:cNvPr>
          <p:cNvSpPr/>
          <p:nvPr/>
        </p:nvSpPr>
        <p:spPr>
          <a:xfrm>
            <a:off x="2362319" y="5620755"/>
            <a:ext cx="1260000" cy="7019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CDSB consolidated</a:t>
            </a:r>
          </a:p>
        </p:txBody>
      </p:sp>
      <p:sp>
        <p:nvSpPr>
          <p:cNvPr id="109" name="Rectangle 108">
            <a:extLst>
              <a:ext uri="{FF2B5EF4-FFF2-40B4-BE49-F238E27FC236}">
                <a16:creationId xmlns:a16="http://schemas.microsoft.com/office/drawing/2014/main" id="{B83CE569-BD57-6CB9-5101-DC7FB025404E}"/>
              </a:ext>
            </a:extLst>
          </p:cNvPr>
          <p:cNvSpPr/>
          <p:nvPr/>
        </p:nvSpPr>
        <p:spPr>
          <a:xfrm>
            <a:off x="8167282" y="5620755"/>
            <a:ext cx="1308491" cy="7019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VRF consolidated</a:t>
            </a:r>
          </a:p>
        </p:txBody>
      </p:sp>
      <p:grpSp>
        <p:nvGrpSpPr>
          <p:cNvPr id="7" name="Group 6">
            <a:extLst>
              <a:ext uri="{FF2B5EF4-FFF2-40B4-BE49-F238E27FC236}">
                <a16:creationId xmlns:a16="http://schemas.microsoft.com/office/drawing/2014/main" id="{EABEBFB9-1E04-A100-FF32-106553ED5DAB}"/>
              </a:ext>
            </a:extLst>
          </p:cNvPr>
          <p:cNvGrpSpPr/>
          <p:nvPr/>
        </p:nvGrpSpPr>
        <p:grpSpPr>
          <a:xfrm>
            <a:off x="10316810" y="4174640"/>
            <a:ext cx="576249" cy="470143"/>
            <a:chOff x="9773894" y="4008930"/>
            <a:chExt cx="665162" cy="470143"/>
          </a:xfrm>
        </p:grpSpPr>
        <p:sp>
          <p:nvSpPr>
            <p:cNvPr id="43" name="Oval 42">
              <a:extLst>
                <a:ext uri="{FF2B5EF4-FFF2-40B4-BE49-F238E27FC236}">
                  <a16:creationId xmlns:a16="http://schemas.microsoft.com/office/drawing/2014/main" id="{4DE3EEA6-3597-9EE3-7391-003BFF000583}"/>
                </a:ext>
              </a:extLst>
            </p:cNvPr>
            <p:cNvSpPr/>
            <p:nvPr userDrawn="1"/>
          </p:nvSpPr>
          <p:spPr>
            <a:xfrm>
              <a:off x="10041620" y="4008930"/>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sp>
          <p:nvSpPr>
            <p:cNvPr id="9" name="Text Placeholder 82">
              <a:extLst>
                <a:ext uri="{FF2B5EF4-FFF2-40B4-BE49-F238E27FC236}">
                  <a16:creationId xmlns:a16="http://schemas.microsoft.com/office/drawing/2014/main" id="{63A35A68-DC5B-A593-349C-7CED5AB50148}"/>
                </a:ext>
              </a:extLst>
            </p:cNvPr>
            <p:cNvSpPr txBox="1">
              <a:spLocks/>
            </p:cNvSpPr>
            <p:nvPr/>
          </p:nvSpPr>
          <p:spPr>
            <a:xfrm>
              <a:off x="9773894"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Oct</a:t>
              </a:r>
            </a:p>
          </p:txBody>
        </p:sp>
      </p:grpSp>
      <p:grpSp>
        <p:nvGrpSpPr>
          <p:cNvPr id="45" name="Group 44">
            <a:extLst>
              <a:ext uri="{FF2B5EF4-FFF2-40B4-BE49-F238E27FC236}">
                <a16:creationId xmlns:a16="http://schemas.microsoft.com/office/drawing/2014/main" id="{B2CF29F6-9F84-B25E-3E33-B1C22774B0B9}"/>
              </a:ext>
            </a:extLst>
          </p:cNvPr>
          <p:cNvGrpSpPr/>
          <p:nvPr/>
        </p:nvGrpSpPr>
        <p:grpSpPr>
          <a:xfrm>
            <a:off x="11244275" y="4174640"/>
            <a:ext cx="576249" cy="502148"/>
            <a:chOff x="757178" y="3976925"/>
            <a:chExt cx="665162" cy="502148"/>
          </a:xfrm>
        </p:grpSpPr>
        <p:sp>
          <p:nvSpPr>
            <p:cNvPr id="46" name="Text Placeholder 82">
              <a:extLst>
                <a:ext uri="{FF2B5EF4-FFF2-40B4-BE49-F238E27FC236}">
                  <a16:creationId xmlns:a16="http://schemas.microsoft.com/office/drawing/2014/main" id="{59AFD61F-4E16-127D-0BE3-174AC5E39998}"/>
                </a:ext>
              </a:extLst>
            </p:cNvPr>
            <p:cNvSpPr txBox="1">
              <a:spLocks/>
            </p:cNvSpPr>
            <p:nvPr/>
          </p:nvSpPr>
          <p:spPr>
            <a:xfrm>
              <a:off x="757178"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cs typeface="Arial" panose="020B0604020202020204" pitchFamily="34" charset="0"/>
                </a:rPr>
                <a:t>Nov</a:t>
              </a:r>
            </a:p>
          </p:txBody>
        </p:sp>
        <p:sp>
          <p:nvSpPr>
            <p:cNvPr id="49" name="Oval 48">
              <a:extLst>
                <a:ext uri="{FF2B5EF4-FFF2-40B4-BE49-F238E27FC236}">
                  <a16:creationId xmlns:a16="http://schemas.microsoft.com/office/drawing/2014/main" id="{C6B5726E-EDBB-1CAC-272B-D955963B92FA}"/>
                </a:ext>
              </a:extLst>
            </p:cNvPr>
            <p:cNvSpPr/>
            <p:nvPr userDrawn="1"/>
          </p:nvSpPr>
          <p:spPr>
            <a:xfrm>
              <a:off x="1025752" y="3976925"/>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500" noProof="0"/>
            </a:p>
          </p:txBody>
        </p:sp>
      </p:grpSp>
      <p:sp>
        <p:nvSpPr>
          <p:cNvPr id="51" name="TextBox 50">
            <a:extLst>
              <a:ext uri="{FF2B5EF4-FFF2-40B4-BE49-F238E27FC236}">
                <a16:creationId xmlns:a16="http://schemas.microsoft.com/office/drawing/2014/main" id="{3A30DE5E-BBF5-B899-A3A6-6CEB3469D817}"/>
              </a:ext>
            </a:extLst>
          </p:cNvPr>
          <p:cNvSpPr txBox="1"/>
          <p:nvPr/>
        </p:nvSpPr>
        <p:spPr>
          <a:xfrm>
            <a:off x="3612654" y="3289936"/>
            <a:ext cx="941589" cy="84084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500"/>
              <a:t>GRI MoU</a:t>
            </a:r>
          </a:p>
        </p:txBody>
      </p:sp>
      <p:sp>
        <p:nvSpPr>
          <p:cNvPr id="52" name="Rectangle 51">
            <a:extLst>
              <a:ext uri="{FF2B5EF4-FFF2-40B4-BE49-F238E27FC236}">
                <a16:creationId xmlns:a16="http://schemas.microsoft.com/office/drawing/2014/main" id="{836B6B6F-C1A1-560C-9C1B-7BB2A0946E68}"/>
              </a:ext>
            </a:extLst>
          </p:cNvPr>
          <p:cNvSpPr/>
          <p:nvPr/>
        </p:nvSpPr>
        <p:spPr>
          <a:xfrm>
            <a:off x="10332175" y="3283101"/>
            <a:ext cx="1121767" cy="7560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G20 Chair’s Summary</a:t>
            </a:r>
          </a:p>
        </p:txBody>
      </p:sp>
      <p:sp>
        <p:nvSpPr>
          <p:cNvPr id="53" name="Rectangle 52">
            <a:extLst>
              <a:ext uri="{FF2B5EF4-FFF2-40B4-BE49-F238E27FC236}">
                <a16:creationId xmlns:a16="http://schemas.microsoft.com/office/drawing/2014/main" id="{60A0714A-EC59-B501-084D-89CC8935054F}"/>
              </a:ext>
            </a:extLst>
          </p:cNvPr>
          <p:cNvSpPr/>
          <p:nvPr/>
        </p:nvSpPr>
        <p:spPr>
          <a:xfrm>
            <a:off x="5323363" y="2308551"/>
            <a:ext cx="1260564" cy="959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500"/>
              <a:t>Jurisdictional Working Group</a:t>
            </a:r>
          </a:p>
          <a:p>
            <a:pPr algn="ctr"/>
            <a:r>
              <a:rPr lang="en-GB" sz="1500"/>
              <a:t>meets</a:t>
            </a:r>
          </a:p>
        </p:txBody>
      </p:sp>
      <p:sp>
        <p:nvSpPr>
          <p:cNvPr id="54" name="Rectangle 53">
            <a:extLst>
              <a:ext uri="{FF2B5EF4-FFF2-40B4-BE49-F238E27FC236}">
                <a16:creationId xmlns:a16="http://schemas.microsoft.com/office/drawing/2014/main" id="{9AB7CBF9-10DF-82EB-4AF0-46A38F55B3D5}"/>
              </a:ext>
            </a:extLst>
          </p:cNvPr>
          <p:cNvSpPr/>
          <p:nvPr/>
        </p:nvSpPr>
        <p:spPr>
          <a:xfrm>
            <a:off x="9015115" y="3289936"/>
            <a:ext cx="1278689" cy="7560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African ministers communique</a:t>
            </a:r>
          </a:p>
        </p:txBody>
      </p:sp>
      <p:sp>
        <p:nvSpPr>
          <p:cNvPr id="55" name="Rectangle 54">
            <a:extLst>
              <a:ext uri="{FF2B5EF4-FFF2-40B4-BE49-F238E27FC236}">
                <a16:creationId xmlns:a16="http://schemas.microsoft.com/office/drawing/2014/main" id="{8AFE7598-D7ED-84AA-3529-D3F4F4A48133}"/>
              </a:ext>
            </a:extLst>
          </p:cNvPr>
          <p:cNvSpPr/>
          <p:nvPr/>
        </p:nvSpPr>
        <p:spPr>
          <a:xfrm>
            <a:off x="9621280" y="4681021"/>
            <a:ext cx="2570720" cy="8932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Redeliberation at </a:t>
            </a:r>
            <a:br>
              <a:rPr lang="en-GB" sz="1500"/>
            </a:br>
            <a:r>
              <a:rPr lang="en-GB" sz="1500"/>
              <a:t>ISSB meetings</a:t>
            </a:r>
          </a:p>
        </p:txBody>
      </p:sp>
      <p:sp>
        <p:nvSpPr>
          <p:cNvPr id="56" name="Rectangle 55">
            <a:extLst>
              <a:ext uri="{FF2B5EF4-FFF2-40B4-BE49-F238E27FC236}">
                <a16:creationId xmlns:a16="http://schemas.microsoft.com/office/drawing/2014/main" id="{ADDAE289-B5E2-2EC0-5EF7-A6259D779F68}"/>
              </a:ext>
            </a:extLst>
          </p:cNvPr>
          <p:cNvSpPr/>
          <p:nvPr/>
        </p:nvSpPr>
        <p:spPr>
          <a:xfrm>
            <a:off x="7170728" y="3283101"/>
            <a:ext cx="1047397" cy="7560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IOSCO statement</a:t>
            </a:r>
          </a:p>
        </p:txBody>
      </p:sp>
    </p:spTree>
    <p:extLst>
      <p:ext uri="{BB962C8B-B14F-4D97-AF65-F5344CB8AC3E}">
        <p14:creationId xmlns:p14="http://schemas.microsoft.com/office/powerpoint/2010/main" val="3794146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CCCEA-D89F-927C-B4BB-634D1F3C9551}"/>
              </a:ext>
            </a:extLst>
          </p:cNvPr>
          <p:cNvSpPr>
            <a:spLocks noGrp="1"/>
          </p:cNvSpPr>
          <p:nvPr>
            <p:ph type="body" sz="quarter" idx="10"/>
          </p:nvPr>
        </p:nvSpPr>
        <p:spPr/>
        <p:txBody>
          <a:bodyPr/>
          <a:lstStyle/>
          <a:p>
            <a:pPr lvl="0">
              <a:defRPr/>
            </a:pPr>
            <a:r>
              <a:rPr lang="en-US">
                <a:ea typeface="Helvetica Neue" panose="02000503000000020004" pitchFamily="2" charset="0"/>
              </a:rPr>
              <a:t>Proposals</a:t>
            </a:r>
          </a:p>
          <a:p>
            <a:endParaRPr lang="en-US">
              <a:ea typeface="Helvetica Neue" panose="02000503000000020004" pitchFamily="2" charset="0"/>
            </a:endParaRPr>
          </a:p>
          <a:p>
            <a:endParaRPr lang="en-US"/>
          </a:p>
        </p:txBody>
      </p:sp>
    </p:spTree>
    <p:extLst>
      <p:ext uri="{BB962C8B-B14F-4D97-AF65-F5344CB8AC3E}">
        <p14:creationId xmlns:p14="http://schemas.microsoft.com/office/powerpoint/2010/main" val="78886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EEAE741-CD57-1782-A898-D8B6E0DC4E5E}"/>
              </a:ext>
            </a:extLst>
          </p:cNvPr>
          <p:cNvSpPr>
            <a:spLocks noGrp="1"/>
          </p:cNvSpPr>
          <p:nvPr>
            <p:ph type="body" sz="quarter" idx="10"/>
          </p:nvPr>
        </p:nvSpPr>
        <p:spPr>
          <a:xfrm>
            <a:off x="1031531" y="1351313"/>
            <a:ext cx="8888323" cy="690849"/>
          </a:xfrm>
        </p:spPr>
        <p:txBody>
          <a:bodyPr/>
          <a:lstStyle/>
          <a:p>
            <a:r>
              <a:rPr lang="en-US">
                <a:solidFill>
                  <a:srgbClr val="5D5B5C"/>
                </a:solidFill>
                <a:ea typeface="Helvetica Neue" panose="02000503000000020004" pitchFamily="2" charset="0"/>
              </a:rPr>
              <a:t>Designed for communication to investors</a:t>
            </a:r>
          </a:p>
          <a:p>
            <a:endParaRPr lang="en-US"/>
          </a:p>
        </p:txBody>
      </p:sp>
      <p:cxnSp>
        <p:nvCxnSpPr>
          <p:cNvPr id="7" name="Straight Arrow Connector 6">
            <a:extLst>
              <a:ext uri="{FF2B5EF4-FFF2-40B4-BE49-F238E27FC236}">
                <a16:creationId xmlns:a16="http://schemas.microsoft.com/office/drawing/2014/main" id="{39B76A26-4B8D-B381-EF9C-23AD424DE9FC}"/>
              </a:ext>
            </a:extLst>
          </p:cNvPr>
          <p:cNvCxnSpPr>
            <a:cxnSpLocks/>
            <a:stCxn id="17" idx="3"/>
          </p:cNvCxnSpPr>
          <p:nvPr/>
        </p:nvCxnSpPr>
        <p:spPr bwMode="auto">
          <a:xfrm flipV="1">
            <a:off x="2759531" y="4133579"/>
            <a:ext cx="5934467" cy="602124"/>
          </a:xfrm>
          <a:prstGeom prst="straightConnector1">
            <a:avLst/>
          </a:prstGeom>
          <a:solidFill>
            <a:srgbClr val="4184A9"/>
          </a:solidFill>
          <a:ln w="57150" cap="flat" cmpd="sng" algn="ctr">
            <a:solidFill>
              <a:srgbClr val="5F6062"/>
            </a:solidFill>
            <a:prstDash val="sysDash"/>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ectangle 7">
            <a:extLst>
              <a:ext uri="{FF2B5EF4-FFF2-40B4-BE49-F238E27FC236}">
                <a16:creationId xmlns:a16="http://schemas.microsoft.com/office/drawing/2014/main" id="{11CBD9AE-3D7A-783D-BC2A-E4D09C23238A}"/>
              </a:ext>
            </a:extLst>
          </p:cNvPr>
          <p:cNvSpPr/>
          <p:nvPr/>
        </p:nvSpPr>
        <p:spPr>
          <a:xfrm>
            <a:off x="8743644" y="2511239"/>
            <a:ext cx="1727999" cy="2890463"/>
          </a:xfrm>
          <a:prstGeom prst="rect">
            <a:avLst/>
          </a:prstGeom>
          <a:solidFill>
            <a:schemeClr val="accent1"/>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GB" sz="2000">
                <a:solidFill>
                  <a:schemeClr val="bg2"/>
                </a:solidFill>
                <a:latin typeface="Arial" panose="020B0604020202020204" pitchFamily="34" charset="0"/>
                <a:cs typeface="Arial" panose="020B0604020202020204" pitchFamily="34" charset="0"/>
              </a:rPr>
              <a:t>Investors </a:t>
            </a:r>
          </a:p>
          <a:p>
            <a:pPr algn="ctr"/>
            <a:r>
              <a:rPr lang="en-GB" sz="2000">
                <a:solidFill>
                  <a:schemeClr val="bg2"/>
                </a:solidFill>
                <a:latin typeface="Arial" panose="020B0604020202020204" pitchFamily="34" charset="0"/>
                <a:cs typeface="Arial" panose="020B0604020202020204" pitchFamily="34" charset="0"/>
              </a:rPr>
              <a:t>and other </a:t>
            </a:r>
            <a:br>
              <a:rPr lang="en-GB" sz="2000">
                <a:solidFill>
                  <a:schemeClr val="bg2"/>
                </a:solidFill>
                <a:latin typeface="Arial" panose="020B0604020202020204" pitchFamily="34" charset="0"/>
                <a:cs typeface="Arial" panose="020B0604020202020204" pitchFamily="34" charset="0"/>
              </a:rPr>
            </a:br>
            <a:r>
              <a:rPr lang="en-GB" sz="2000">
                <a:solidFill>
                  <a:schemeClr val="bg2"/>
                </a:solidFill>
                <a:latin typeface="Arial" panose="020B0604020202020204" pitchFamily="34" charset="0"/>
                <a:cs typeface="Arial" panose="020B0604020202020204" pitchFamily="34" charset="0"/>
              </a:rPr>
              <a:t>capital market participants</a:t>
            </a:r>
          </a:p>
        </p:txBody>
      </p:sp>
      <p:cxnSp>
        <p:nvCxnSpPr>
          <p:cNvPr id="9" name="Straight Arrow Connector 8">
            <a:extLst>
              <a:ext uri="{FF2B5EF4-FFF2-40B4-BE49-F238E27FC236}">
                <a16:creationId xmlns:a16="http://schemas.microsoft.com/office/drawing/2014/main" id="{835A1F21-405D-CC32-FF41-31D34956FDBB}"/>
              </a:ext>
            </a:extLst>
          </p:cNvPr>
          <p:cNvCxnSpPr>
            <a:cxnSpLocks/>
            <a:stCxn id="16" idx="3"/>
          </p:cNvCxnSpPr>
          <p:nvPr/>
        </p:nvCxnSpPr>
        <p:spPr bwMode="auto">
          <a:xfrm>
            <a:off x="2759531" y="3180734"/>
            <a:ext cx="5934467" cy="718192"/>
          </a:xfrm>
          <a:prstGeom prst="straightConnector1">
            <a:avLst/>
          </a:prstGeom>
          <a:solidFill>
            <a:srgbClr val="4184A9"/>
          </a:solidFill>
          <a:ln w="57150" cap="flat" cmpd="sng" algn="ctr">
            <a:solidFill>
              <a:srgbClr val="5F6062"/>
            </a:solidFill>
            <a:prstDash val="sysDash"/>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Rectangle 9">
            <a:extLst>
              <a:ext uri="{FF2B5EF4-FFF2-40B4-BE49-F238E27FC236}">
                <a16:creationId xmlns:a16="http://schemas.microsoft.com/office/drawing/2014/main" id="{1C5D2076-0D0A-5CEE-917F-EC951C1EB292}"/>
              </a:ext>
            </a:extLst>
          </p:cNvPr>
          <p:cNvSpPr/>
          <p:nvPr/>
        </p:nvSpPr>
        <p:spPr bwMode="auto">
          <a:xfrm>
            <a:off x="6172939" y="4069703"/>
            <a:ext cx="1728000" cy="1332000"/>
          </a:xfrm>
          <a:prstGeom prst="rect">
            <a:avLst/>
          </a:prstGeom>
          <a:solidFill>
            <a:srgbClr val="5F606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1" name="Rectangle 10">
            <a:extLst>
              <a:ext uri="{FF2B5EF4-FFF2-40B4-BE49-F238E27FC236}">
                <a16:creationId xmlns:a16="http://schemas.microsoft.com/office/drawing/2014/main" id="{4654583C-F8D9-AC82-81CC-E13939EFF4D1}"/>
              </a:ext>
            </a:extLst>
          </p:cNvPr>
          <p:cNvSpPr/>
          <p:nvPr/>
        </p:nvSpPr>
        <p:spPr bwMode="auto">
          <a:xfrm>
            <a:off x="6194234" y="2502101"/>
            <a:ext cx="1728000" cy="1332000"/>
          </a:xfrm>
          <a:prstGeom prst="rect">
            <a:avLst/>
          </a:prstGeom>
          <a:solidFill>
            <a:srgbClr val="5F606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2" name="TextBox 11">
            <a:extLst>
              <a:ext uri="{FF2B5EF4-FFF2-40B4-BE49-F238E27FC236}">
                <a16:creationId xmlns:a16="http://schemas.microsoft.com/office/drawing/2014/main" id="{8C5C38A3-0E9A-4C56-C0D4-A9D630C8322A}"/>
              </a:ext>
            </a:extLst>
          </p:cNvPr>
          <p:cNvSpPr txBox="1"/>
          <p:nvPr/>
        </p:nvSpPr>
        <p:spPr>
          <a:xfrm>
            <a:off x="6203038" y="2870388"/>
            <a:ext cx="1727999"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Financial</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statements</a:t>
            </a:r>
          </a:p>
        </p:txBody>
      </p:sp>
      <p:sp>
        <p:nvSpPr>
          <p:cNvPr id="13" name="TextBox 12">
            <a:extLst>
              <a:ext uri="{FF2B5EF4-FFF2-40B4-BE49-F238E27FC236}">
                <a16:creationId xmlns:a16="http://schemas.microsoft.com/office/drawing/2014/main" id="{455B1F0A-BCD1-ABA6-7BBB-A86030074166}"/>
              </a:ext>
            </a:extLst>
          </p:cNvPr>
          <p:cNvSpPr txBox="1"/>
          <p:nvPr/>
        </p:nvSpPr>
        <p:spPr>
          <a:xfrm>
            <a:off x="6203038" y="4412537"/>
            <a:ext cx="1697901"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Sustainability</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disclosures</a:t>
            </a:r>
          </a:p>
        </p:txBody>
      </p:sp>
      <p:cxnSp>
        <p:nvCxnSpPr>
          <p:cNvPr id="14" name="Straight Connector 13">
            <a:extLst>
              <a:ext uri="{FF2B5EF4-FFF2-40B4-BE49-F238E27FC236}">
                <a16:creationId xmlns:a16="http://schemas.microsoft.com/office/drawing/2014/main" id="{A669CBF1-2CB6-39E7-10D3-46F96484D0E0}"/>
              </a:ext>
            </a:extLst>
          </p:cNvPr>
          <p:cNvCxnSpPr>
            <a:cxnSpLocks/>
          </p:cNvCxnSpPr>
          <p:nvPr/>
        </p:nvCxnSpPr>
        <p:spPr bwMode="auto">
          <a:xfrm>
            <a:off x="1566732" y="3682756"/>
            <a:ext cx="445805" cy="0"/>
          </a:xfrm>
          <a:prstGeom prst="line">
            <a:avLst/>
          </a:prstGeom>
          <a:solidFill>
            <a:srgbClr val="4184A9"/>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a:extLst>
              <a:ext uri="{FF2B5EF4-FFF2-40B4-BE49-F238E27FC236}">
                <a16:creationId xmlns:a16="http://schemas.microsoft.com/office/drawing/2014/main" id="{158147E9-97D2-0DB3-E846-AD32E0ADA693}"/>
              </a:ext>
            </a:extLst>
          </p:cNvPr>
          <p:cNvCxnSpPr>
            <a:cxnSpLocks/>
          </p:cNvCxnSpPr>
          <p:nvPr/>
        </p:nvCxnSpPr>
        <p:spPr bwMode="auto">
          <a:xfrm>
            <a:off x="2732379" y="3697546"/>
            <a:ext cx="445805" cy="0"/>
          </a:xfrm>
          <a:prstGeom prst="line">
            <a:avLst/>
          </a:prstGeom>
          <a:solidFill>
            <a:srgbClr val="4184A9"/>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15A776F1-C4C4-B804-8012-3F17E8CCE0EE}"/>
              </a:ext>
            </a:extLst>
          </p:cNvPr>
          <p:cNvSpPr/>
          <p:nvPr/>
        </p:nvSpPr>
        <p:spPr bwMode="auto">
          <a:xfrm>
            <a:off x="1031531" y="2514734"/>
            <a:ext cx="1728000" cy="13320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International </a:t>
            </a:r>
            <a:b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br>
            <a: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Accounting</a:t>
            </a:r>
            <a:b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br>
            <a: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Standards Board</a:t>
            </a:r>
          </a:p>
        </p:txBody>
      </p:sp>
      <p:sp>
        <p:nvSpPr>
          <p:cNvPr id="17" name="Rectangle 16">
            <a:extLst>
              <a:ext uri="{FF2B5EF4-FFF2-40B4-BE49-F238E27FC236}">
                <a16:creationId xmlns:a16="http://schemas.microsoft.com/office/drawing/2014/main" id="{B8D80B8A-E18B-682D-F60F-4A3B0759C924}"/>
              </a:ext>
            </a:extLst>
          </p:cNvPr>
          <p:cNvSpPr/>
          <p:nvPr/>
        </p:nvSpPr>
        <p:spPr bwMode="auto">
          <a:xfrm>
            <a:off x="1031531" y="4069703"/>
            <a:ext cx="1728000" cy="1332000"/>
          </a:xfrm>
          <a:prstGeom prst="rect">
            <a:avLst/>
          </a:prstGeom>
          <a:solidFill>
            <a:srgbClr val="1A99D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International </a:t>
            </a:r>
            <a:b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br>
            <a: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Sustainability </a:t>
            </a:r>
            <a:b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br>
            <a:r>
              <a:rPr kumimoji="0" lang="en-GB" b="0" i="0" u="none" strike="noStrike" cap="none" normalizeH="0" baseline="0">
                <a:ln>
                  <a:noFill/>
                </a:ln>
                <a:solidFill>
                  <a:schemeClr val="bg1"/>
                </a:solidFill>
                <a:effectLst/>
                <a:latin typeface="Arial" panose="020B0604020202020204" pitchFamily="34" charset="0"/>
                <a:ea typeface="ヒラギノ角ゴ ProN W3" charset="0"/>
                <a:cs typeface="Arial" panose="020B0604020202020204" pitchFamily="34" charset="0"/>
                <a:sym typeface="Arial" charset="0"/>
              </a:rPr>
              <a:t>Standards Board</a:t>
            </a:r>
          </a:p>
        </p:txBody>
      </p:sp>
      <p:sp>
        <p:nvSpPr>
          <p:cNvPr id="18" name="Rectangle 17">
            <a:extLst>
              <a:ext uri="{FF2B5EF4-FFF2-40B4-BE49-F238E27FC236}">
                <a16:creationId xmlns:a16="http://schemas.microsoft.com/office/drawing/2014/main" id="{84C66CF2-ED6B-7954-5B8E-64609892F72C}"/>
              </a:ext>
            </a:extLst>
          </p:cNvPr>
          <p:cNvSpPr/>
          <p:nvPr/>
        </p:nvSpPr>
        <p:spPr bwMode="auto">
          <a:xfrm>
            <a:off x="3602234" y="2525127"/>
            <a:ext cx="1728000" cy="13320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GB">
                <a:solidFill>
                  <a:schemeClr val="bg1"/>
                </a:solidFill>
                <a:latin typeface="Arial" panose="020B0604020202020204" pitchFamily="34" charset="0"/>
                <a:cs typeface="Arial" panose="020B0604020202020204" pitchFamily="34" charset="0"/>
                <a:sym typeface="Arial" charset="0"/>
              </a:rPr>
              <a:t>IFRS</a:t>
            </a:r>
            <a:br>
              <a:rPr lang="en-GB">
                <a:solidFill>
                  <a:schemeClr val="bg1"/>
                </a:solidFill>
                <a:latin typeface="Arial" panose="020B0604020202020204" pitchFamily="34" charset="0"/>
                <a:cs typeface="Arial" panose="020B0604020202020204" pitchFamily="34" charset="0"/>
                <a:sym typeface="Arial" charset="0"/>
              </a:rPr>
            </a:br>
            <a:r>
              <a:rPr lang="en-GB">
                <a:solidFill>
                  <a:schemeClr val="bg1"/>
                </a:solidFill>
                <a:latin typeface="Arial" panose="020B0604020202020204" pitchFamily="34" charset="0"/>
                <a:cs typeface="Arial" panose="020B0604020202020204" pitchFamily="34" charset="0"/>
                <a:sym typeface="Arial" charset="0"/>
              </a:rPr>
              <a:t>Accounting Standards</a:t>
            </a:r>
          </a:p>
        </p:txBody>
      </p:sp>
      <p:sp>
        <p:nvSpPr>
          <p:cNvPr id="19" name="Rectangle 18">
            <a:extLst>
              <a:ext uri="{FF2B5EF4-FFF2-40B4-BE49-F238E27FC236}">
                <a16:creationId xmlns:a16="http://schemas.microsoft.com/office/drawing/2014/main" id="{0D2B2B3F-1F58-A36C-160D-EA69D2E3CB05}"/>
              </a:ext>
            </a:extLst>
          </p:cNvPr>
          <p:cNvSpPr/>
          <p:nvPr/>
        </p:nvSpPr>
        <p:spPr bwMode="auto">
          <a:xfrm>
            <a:off x="3602234" y="4069703"/>
            <a:ext cx="1728000" cy="1332000"/>
          </a:xfrm>
          <a:prstGeom prst="rect">
            <a:avLst/>
          </a:prstGeom>
          <a:solidFill>
            <a:srgbClr val="1A99D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GB">
                <a:solidFill>
                  <a:schemeClr val="bg1"/>
                </a:solidFill>
                <a:latin typeface="Arial" panose="020B0604020202020204" pitchFamily="34" charset="0"/>
                <a:cs typeface="Arial" panose="020B0604020202020204" pitchFamily="34" charset="0"/>
                <a:sym typeface="Arial" charset="0"/>
              </a:rPr>
              <a:t>IFRS Sustainability Disclosure Standards</a:t>
            </a:r>
          </a:p>
        </p:txBody>
      </p:sp>
      <p:sp>
        <p:nvSpPr>
          <p:cNvPr id="20" name="TextBox 19">
            <a:extLst>
              <a:ext uri="{FF2B5EF4-FFF2-40B4-BE49-F238E27FC236}">
                <a16:creationId xmlns:a16="http://schemas.microsoft.com/office/drawing/2014/main" id="{727D2CA7-15DC-F1A0-3E9D-B6D2A47D6F05}"/>
              </a:ext>
            </a:extLst>
          </p:cNvPr>
          <p:cNvSpPr txBox="1"/>
          <p:nvPr/>
        </p:nvSpPr>
        <p:spPr>
          <a:xfrm>
            <a:off x="1031531" y="5825746"/>
            <a:ext cx="7139621"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Connectivity supported through the principles of integrated reporting.</a:t>
            </a:r>
          </a:p>
        </p:txBody>
      </p:sp>
      <p:sp>
        <p:nvSpPr>
          <p:cNvPr id="21" name="Oval 20">
            <a:extLst>
              <a:ext uri="{FF2B5EF4-FFF2-40B4-BE49-F238E27FC236}">
                <a16:creationId xmlns:a16="http://schemas.microsoft.com/office/drawing/2014/main" id="{29FF09AB-00C3-D37B-5CD1-BE6C20E68211}"/>
              </a:ext>
            </a:extLst>
          </p:cNvPr>
          <p:cNvSpPr/>
          <p:nvPr/>
        </p:nvSpPr>
        <p:spPr bwMode="auto">
          <a:xfrm>
            <a:off x="6728585" y="3747188"/>
            <a:ext cx="648000" cy="648000"/>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2" name="Oval 21">
            <a:extLst>
              <a:ext uri="{FF2B5EF4-FFF2-40B4-BE49-F238E27FC236}">
                <a16:creationId xmlns:a16="http://schemas.microsoft.com/office/drawing/2014/main" id="{71FB8702-8959-158B-526D-5DFA6DF96399}"/>
              </a:ext>
            </a:extLst>
          </p:cNvPr>
          <p:cNvSpPr/>
          <p:nvPr/>
        </p:nvSpPr>
        <p:spPr bwMode="auto">
          <a:xfrm>
            <a:off x="6728585" y="3515741"/>
            <a:ext cx="648000" cy="648000"/>
          </a:xfrm>
          <a:prstGeom prst="ellipse">
            <a:avLst/>
          </a:prstGeom>
          <a:solidFill>
            <a:srgbClr val="5F6062"/>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3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3978698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29B1059-251D-5DF3-2CE6-00B509042CC2}"/>
              </a:ext>
            </a:extLst>
          </p:cNvPr>
          <p:cNvSpPr>
            <a:spLocks noGrp="1"/>
          </p:cNvSpPr>
          <p:nvPr>
            <p:ph type="body" sz="quarter" idx="10"/>
          </p:nvPr>
        </p:nvSpPr>
        <p:spPr/>
        <p:txBody>
          <a:bodyPr/>
          <a:lstStyle/>
          <a:p>
            <a:r>
              <a:rPr lang="en-US">
                <a:solidFill>
                  <a:srgbClr val="5D5B5C"/>
                </a:solidFill>
                <a:ea typeface="Helvetica Neue" panose="02000503000000020004" pitchFamily="2" charset="0"/>
              </a:rPr>
              <a:t>Proposed General Requirements Standard: IFRS S1</a:t>
            </a:r>
            <a:endParaRPr lang="en-US"/>
          </a:p>
        </p:txBody>
      </p:sp>
      <p:sp>
        <p:nvSpPr>
          <p:cNvPr id="7" name="Content Placeholder 2">
            <a:extLst>
              <a:ext uri="{FF2B5EF4-FFF2-40B4-BE49-F238E27FC236}">
                <a16:creationId xmlns:a16="http://schemas.microsoft.com/office/drawing/2014/main" id="{ED0F898E-5464-263D-B44F-C25BB0444729}"/>
              </a:ext>
            </a:extLst>
          </p:cNvPr>
          <p:cNvSpPr txBox="1">
            <a:spLocks/>
          </p:cNvSpPr>
          <p:nvPr/>
        </p:nvSpPr>
        <p:spPr>
          <a:xfrm>
            <a:off x="4369175" y="3251053"/>
            <a:ext cx="6660666" cy="2327557"/>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1A99D2"/>
              </a:buClr>
              <a:buFont typeface="Arial" panose="020B0604020202020204" pitchFamily="34" charset="0"/>
              <a:buChar char="•"/>
            </a:pPr>
            <a:r>
              <a:rPr lang="en-GB" sz="1800">
                <a:solidFill>
                  <a:schemeClr val="tx1"/>
                </a:solidFill>
                <a:latin typeface="Arial"/>
                <a:cs typeface="Arial"/>
              </a:rPr>
              <a:t>Other IFRS Sustainability Disclosure Standards (e.g. Climate Standard) set out specific disclosures</a:t>
            </a:r>
          </a:p>
          <a:p>
            <a:pPr marL="342900" indent="-342900">
              <a:buClr>
                <a:srgbClr val="1A99D2"/>
              </a:buClr>
              <a:buFont typeface="Arial" panose="020B0604020202020204" pitchFamily="34" charset="0"/>
              <a:buChar char="•"/>
            </a:pPr>
            <a:r>
              <a:rPr lang="en-GB" sz="1800">
                <a:solidFill>
                  <a:schemeClr val="tx1"/>
                </a:solidFill>
                <a:latin typeface="Arial"/>
                <a:cs typeface="Arial"/>
              </a:rPr>
              <a:t>Points to other standards and frameworks in absence of a specific IFRS Sustainability Disclosure Standard</a:t>
            </a:r>
          </a:p>
          <a:p>
            <a:pPr marL="342900" indent="-342900">
              <a:buClr>
                <a:srgbClr val="1A99D2"/>
              </a:buClr>
              <a:buFont typeface="Arial" panose="020B0604020202020204" pitchFamily="34" charset="0"/>
              <a:buChar char="•"/>
            </a:pPr>
            <a:r>
              <a:rPr lang="en-GB" sz="1800">
                <a:solidFill>
                  <a:schemeClr val="tx1"/>
                </a:solidFill>
                <a:latin typeface="Arial"/>
                <a:cs typeface="Arial"/>
              </a:rPr>
              <a:t>Sets out general reporting requirements (e.g. location and timing of the reporting)</a:t>
            </a:r>
          </a:p>
          <a:p>
            <a:pPr marL="342900" indent="-342900">
              <a:buClr>
                <a:srgbClr val="1A99D2"/>
              </a:buClr>
              <a:buFont typeface="Arial" panose="020B0604020202020204" pitchFamily="34" charset="0"/>
              <a:buChar char="•"/>
            </a:pPr>
            <a:r>
              <a:rPr lang="en-GB" sz="1800">
                <a:solidFill>
                  <a:schemeClr val="tx1"/>
                </a:solidFill>
                <a:latin typeface="Arial"/>
                <a:cs typeface="Arial"/>
              </a:rPr>
              <a:t>Equivalent to IFRS Accounting Standards IAS 1 and IAS 8.</a:t>
            </a:r>
            <a:endParaRPr lang="en-GB" sz="1800">
              <a:solidFill>
                <a:schemeClr val="tx1"/>
              </a:solidFill>
            </a:endParaRPr>
          </a:p>
          <a:p>
            <a:pPr>
              <a:buClr>
                <a:schemeClr val="tx2"/>
              </a:buClr>
            </a:pPr>
            <a:endParaRPr lang="en-GB" sz="2000">
              <a:solidFill>
                <a:schemeClr val="tx1"/>
              </a:solidFill>
            </a:endParaRPr>
          </a:p>
          <a:p>
            <a:pPr>
              <a:buClr>
                <a:schemeClr val="tx2"/>
              </a:buClr>
            </a:pPr>
            <a:endParaRPr lang="en-GB" sz="2000">
              <a:solidFill>
                <a:schemeClr val="tx1"/>
              </a:solidFill>
            </a:endParaRPr>
          </a:p>
        </p:txBody>
      </p:sp>
      <p:sp>
        <p:nvSpPr>
          <p:cNvPr id="8" name="Rectangle 7">
            <a:extLst>
              <a:ext uri="{FF2B5EF4-FFF2-40B4-BE49-F238E27FC236}">
                <a16:creationId xmlns:a16="http://schemas.microsoft.com/office/drawing/2014/main" id="{AF54BC02-2CBB-BC08-AAB3-F43AE1E6B94F}"/>
              </a:ext>
            </a:extLst>
          </p:cNvPr>
          <p:cNvSpPr/>
          <p:nvPr/>
        </p:nvSpPr>
        <p:spPr bwMode="auto">
          <a:xfrm>
            <a:off x="4057650" y="2188239"/>
            <a:ext cx="7283717" cy="12703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a:latin typeface="Arial"/>
              </a:rPr>
              <a:t>Disclosure of material information about sustainability-related risks and opportunities.</a:t>
            </a:r>
          </a:p>
        </p:txBody>
      </p:sp>
      <p:pic>
        <p:nvPicPr>
          <p:cNvPr id="9" name="Content Placeholder 4" descr="Shape&#10;&#10;Description automatically generated">
            <a:extLst>
              <a:ext uri="{FF2B5EF4-FFF2-40B4-BE49-F238E27FC236}">
                <a16:creationId xmlns:a16="http://schemas.microsoft.com/office/drawing/2014/main" id="{C352F9E1-9B9A-A76D-343C-7C21BBC51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39300" y="2370975"/>
            <a:ext cx="2268247" cy="3207636"/>
          </a:xfrm>
          <a:prstGeom prst="rect">
            <a:avLst/>
          </a:prstGeom>
          <a:noFill/>
          <a:ln>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46439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08A151-2850-120D-F1AF-64DD6EB9BF76}"/>
              </a:ext>
            </a:extLst>
          </p:cNvPr>
          <p:cNvSpPr>
            <a:spLocks noGrp="1"/>
          </p:cNvSpPr>
          <p:nvPr>
            <p:ph type="body" sz="quarter" idx="10"/>
          </p:nvPr>
        </p:nvSpPr>
        <p:spPr/>
        <p:txBody>
          <a:bodyPr/>
          <a:lstStyle/>
          <a:p>
            <a:r>
              <a:rPr lang="en-US">
                <a:solidFill>
                  <a:srgbClr val="5D5B5C"/>
                </a:solidFill>
                <a:ea typeface="Helvetica Neue" panose="02000503000000020004" pitchFamily="2" charset="0"/>
              </a:rPr>
              <a:t>Key features</a:t>
            </a:r>
            <a:endParaRPr lang="en-US"/>
          </a:p>
        </p:txBody>
      </p:sp>
      <p:pic>
        <p:nvPicPr>
          <p:cNvPr id="3" name="Graphic 2" descr="Plugged Unplugged with solid fill">
            <a:extLst>
              <a:ext uri="{FF2B5EF4-FFF2-40B4-BE49-F238E27FC236}">
                <a16:creationId xmlns:a16="http://schemas.microsoft.com/office/drawing/2014/main" id="{450FE61A-5727-E2C3-75BE-ACA449567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5562" y="2401264"/>
            <a:ext cx="949188" cy="844856"/>
          </a:xfrm>
          <a:prstGeom prst="rect">
            <a:avLst/>
          </a:prstGeom>
        </p:spPr>
      </p:pic>
      <p:pic>
        <p:nvPicPr>
          <p:cNvPr id="5" name="Graphic 4" descr="Daily calendar with solid fill">
            <a:extLst>
              <a:ext uri="{FF2B5EF4-FFF2-40B4-BE49-F238E27FC236}">
                <a16:creationId xmlns:a16="http://schemas.microsoft.com/office/drawing/2014/main" id="{97A74074-4DED-0ECA-7DE7-D18CC8604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8433" y="3639314"/>
            <a:ext cx="949188" cy="844856"/>
          </a:xfrm>
          <a:prstGeom prst="rect">
            <a:avLst/>
          </a:prstGeom>
        </p:spPr>
      </p:pic>
      <p:pic>
        <p:nvPicPr>
          <p:cNvPr id="6" name="Graphic 5" descr="World with solid fill">
            <a:extLst>
              <a:ext uri="{FF2B5EF4-FFF2-40B4-BE49-F238E27FC236}">
                <a16:creationId xmlns:a16="http://schemas.microsoft.com/office/drawing/2014/main" id="{96EF3D3C-BE14-3380-73C9-E7DCD39003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8433" y="4872329"/>
            <a:ext cx="949188" cy="844856"/>
          </a:xfrm>
          <a:prstGeom prst="rect">
            <a:avLst/>
          </a:prstGeom>
        </p:spPr>
      </p:pic>
      <p:sp>
        <p:nvSpPr>
          <p:cNvPr id="7" name="TextBox 6">
            <a:extLst>
              <a:ext uri="{FF2B5EF4-FFF2-40B4-BE49-F238E27FC236}">
                <a16:creationId xmlns:a16="http://schemas.microsoft.com/office/drawing/2014/main" id="{C9C90AC8-D945-2082-8280-BD9BD8205304}"/>
              </a:ext>
            </a:extLst>
          </p:cNvPr>
          <p:cNvSpPr txBox="1"/>
          <p:nvPr/>
        </p:nvSpPr>
        <p:spPr>
          <a:xfrm>
            <a:off x="2664179" y="2300676"/>
            <a:ext cx="8543569" cy="1292662"/>
          </a:xfrm>
          <a:prstGeom prst="rect">
            <a:avLst/>
          </a:prstGeom>
          <a:noFill/>
        </p:spPr>
        <p:txBody>
          <a:bodyPr wrap="square" rtlCol="0">
            <a:spAutoFit/>
          </a:bodyPr>
          <a:lstStyle/>
          <a:p>
            <a:pPr lvl="0" rtl="0"/>
            <a:r>
              <a:rPr lang="en-GB" sz="2000">
                <a:solidFill>
                  <a:schemeClr val="tx1"/>
                </a:solidFill>
                <a:effectLst/>
                <a:latin typeface="Arial" panose="020B0604020202020204" pitchFamily="34" charset="0"/>
                <a:ea typeface="Calibri"/>
                <a:cs typeface="Arial" panose="020B0604020202020204" pitchFamily="34" charset="0"/>
              </a:rPr>
              <a:t>Emphasises need for consistency</a:t>
            </a:r>
            <a:r>
              <a:rPr lang="en-GB" sz="2000">
                <a:solidFill>
                  <a:schemeClr val="tx1"/>
                </a:solidFill>
                <a:latin typeface="Arial" panose="020B0604020202020204" pitchFamily="34" charset="0"/>
                <a:ea typeface="Calibri"/>
                <a:cs typeface="Arial" panose="020B0604020202020204" pitchFamily="34" charset="0"/>
              </a:rPr>
              <a:t> and connections between</a:t>
            </a:r>
            <a:r>
              <a:rPr lang="en-GB" sz="2000">
                <a:solidFill>
                  <a:schemeClr val="tx1"/>
                </a:solidFill>
                <a:effectLst/>
                <a:latin typeface="Arial" panose="020B0604020202020204" pitchFamily="34" charset="0"/>
                <a:ea typeface="Calibri"/>
                <a:cs typeface="Arial" panose="020B0604020202020204" pitchFamily="34" charset="0"/>
              </a:rPr>
              <a:t> financial statements and sustainability reporting by requiring companies to</a:t>
            </a:r>
            <a:r>
              <a:rPr lang="en-GB" sz="2000">
                <a:effectLst/>
                <a:latin typeface="Arial" panose="020B0604020202020204" pitchFamily="34" charset="0"/>
                <a:cs typeface="Arial" panose="020B0604020202020204" pitchFamily="34" charset="0"/>
              </a:rPr>
              <a:t> </a:t>
            </a:r>
            <a:r>
              <a:rPr lang="en-GB" sz="2000">
                <a:solidFill>
                  <a:schemeClr val="tx1"/>
                </a:solidFill>
                <a:latin typeface="Arial" panose="020B0604020202020204" pitchFamily="34" charset="0"/>
                <a:ea typeface="Calibri"/>
                <a:cs typeface="Arial" panose="020B0604020202020204" pitchFamily="34" charset="0"/>
              </a:rPr>
              <a:t>explain linkages in information</a:t>
            </a:r>
            <a:r>
              <a:rPr lang="en-GB" sz="2000">
                <a:latin typeface="Arial" panose="020B0604020202020204" pitchFamily="34" charset="0"/>
                <a:cs typeface="Arial" panose="020B0604020202020204" pitchFamily="34" charset="0"/>
              </a:rPr>
              <a:t> and </a:t>
            </a:r>
            <a:r>
              <a:rPr lang="en-GB" sz="2000">
                <a:solidFill>
                  <a:schemeClr val="tx1"/>
                </a:solidFill>
                <a:latin typeface="Arial" panose="020B0604020202020204" pitchFamily="34" charset="0"/>
                <a:ea typeface="Calibri"/>
                <a:cs typeface="Arial" panose="020B0604020202020204" pitchFamily="34" charset="0"/>
              </a:rPr>
              <a:t>use consistent assumptions when relevant</a:t>
            </a:r>
          </a:p>
          <a:p>
            <a:endParaRPr lang="en-GB"/>
          </a:p>
        </p:txBody>
      </p:sp>
      <p:sp>
        <p:nvSpPr>
          <p:cNvPr id="8" name="TextBox 7">
            <a:extLst>
              <a:ext uri="{FF2B5EF4-FFF2-40B4-BE49-F238E27FC236}">
                <a16:creationId xmlns:a16="http://schemas.microsoft.com/office/drawing/2014/main" id="{22C67D01-EA27-FC50-B8B8-39BED4B4E868}"/>
              </a:ext>
            </a:extLst>
          </p:cNvPr>
          <p:cNvSpPr txBox="1"/>
          <p:nvPr/>
        </p:nvSpPr>
        <p:spPr>
          <a:xfrm>
            <a:off x="2664179" y="3693009"/>
            <a:ext cx="8048977" cy="707886"/>
          </a:xfrm>
          <a:prstGeom prst="rect">
            <a:avLst/>
          </a:prstGeom>
          <a:noFill/>
        </p:spPr>
        <p:txBody>
          <a:bodyPr wrap="square" rtlCol="0">
            <a:spAutoFit/>
          </a:bodyPr>
          <a:lstStyle/>
          <a:p>
            <a:r>
              <a:rPr lang="en-GB" sz="2000">
                <a:solidFill>
                  <a:schemeClr val="tx1"/>
                </a:solidFill>
                <a:latin typeface="Arial" panose="020B0604020202020204" pitchFamily="34" charset="0"/>
                <a:ea typeface="Calibri"/>
                <a:cs typeface="Arial" panose="020B0604020202020204" pitchFamily="34" charset="0"/>
              </a:rPr>
              <a:t>Requires </a:t>
            </a:r>
            <a:r>
              <a:rPr lang="en-GB" sz="2000">
                <a:solidFill>
                  <a:schemeClr val="tx1"/>
                </a:solidFill>
                <a:effectLst/>
                <a:latin typeface="Arial" panose="020B0604020202020204" pitchFamily="34" charset="0"/>
                <a:ea typeface="Calibri"/>
                <a:cs typeface="Arial" panose="020B0604020202020204" pitchFamily="34" charset="0"/>
              </a:rPr>
              <a:t>financial statements and sustainability </a:t>
            </a:r>
            <a:r>
              <a:rPr lang="en-GB" sz="2000">
                <a:solidFill>
                  <a:schemeClr val="tx1"/>
                </a:solidFill>
                <a:latin typeface="Arial" panose="020B0604020202020204" pitchFamily="34" charset="0"/>
                <a:ea typeface="Calibri"/>
                <a:cs typeface="Arial" panose="020B0604020202020204" pitchFamily="34" charset="0"/>
              </a:rPr>
              <a:t>disclosures to be published at the same time </a:t>
            </a:r>
            <a:endParaRPr lang="en-GB" sz="200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B7BC407-1F42-A1CA-1F02-9DDBEA8C9B25}"/>
              </a:ext>
            </a:extLst>
          </p:cNvPr>
          <p:cNvSpPr txBox="1"/>
          <p:nvPr/>
        </p:nvSpPr>
        <p:spPr>
          <a:xfrm>
            <a:off x="2664179" y="4769115"/>
            <a:ext cx="8239388" cy="1292662"/>
          </a:xfrm>
          <a:prstGeom prst="rect">
            <a:avLst/>
          </a:prstGeom>
          <a:noFill/>
        </p:spPr>
        <p:txBody>
          <a:bodyPr wrap="square" rtlCol="0">
            <a:spAutoFit/>
          </a:bodyPr>
          <a:lstStyle/>
          <a:p>
            <a:pPr lvl="0"/>
            <a:r>
              <a:rPr lang="en-GB" sz="2000">
                <a:solidFill>
                  <a:schemeClr val="tx1"/>
                </a:solidFill>
                <a:latin typeface="Arial" panose="020B0604020202020204" pitchFamily="34" charset="0"/>
                <a:ea typeface="Calibri"/>
                <a:cs typeface="Arial" panose="020B0604020202020204" pitchFamily="34" charset="0"/>
              </a:rPr>
              <a:t>Facilitates application in different jurisdictions by not specifying a particular location for sustainability information </a:t>
            </a:r>
            <a:r>
              <a:rPr lang="en-GB" sz="2000">
                <a:latin typeface="Arial" panose="020B0604020202020204" pitchFamily="34" charset="0"/>
                <a:cs typeface="Arial" panose="020B0604020202020204" pitchFamily="34" charset="0"/>
              </a:rPr>
              <a:t>and </a:t>
            </a:r>
            <a:r>
              <a:rPr lang="en-GB" sz="2000">
                <a:solidFill>
                  <a:schemeClr val="tx1"/>
                </a:solidFill>
                <a:latin typeface="Arial" panose="020B0604020202020204" pitchFamily="34" charset="0"/>
                <a:ea typeface="Calibri"/>
                <a:cs typeface="Arial" panose="020B0604020202020204" pitchFamily="34" charset="0"/>
              </a:rPr>
              <a:t>allowing additional information to be provided</a:t>
            </a:r>
            <a:endParaRPr lang="en-GB" sz="2000">
              <a:solidFill>
                <a:schemeClr val="tx1"/>
              </a:solidFill>
              <a:latin typeface="Arial" panose="020B060402020202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2983079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B4373A-5A68-E581-F960-54482B256887}"/>
              </a:ext>
            </a:extLst>
          </p:cNvPr>
          <p:cNvSpPr>
            <a:spLocks noGrp="1"/>
          </p:cNvSpPr>
          <p:nvPr>
            <p:ph type="body" sz="quarter" idx="10"/>
          </p:nvPr>
        </p:nvSpPr>
        <p:spPr>
          <a:xfrm>
            <a:off x="1019173" y="1351313"/>
            <a:ext cx="10868027" cy="654191"/>
          </a:xfrm>
        </p:spPr>
        <p:txBody>
          <a:bodyPr/>
          <a:lstStyle/>
          <a:p>
            <a:r>
              <a:rPr lang="en-US">
                <a:solidFill>
                  <a:srgbClr val="5D5B5C"/>
                </a:solidFill>
                <a:ea typeface="Helvetica Neue" panose="02000503000000020004" pitchFamily="2" charset="0"/>
              </a:rPr>
              <a:t>Proposed Climate-related Disclosures Standard: IFRS S2</a:t>
            </a:r>
          </a:p>
          <a:p>
            <a:endParaRPr lang="en-US"/>
          </a:p>
        </p:txBody>
      </p:sp>
      <p:sp>
        <p:nvSpPr>
          <p:cNvPr id="7" name="Content Placeholder 2">
            <a:extLst>
              <a:ext uri="{FF2B5EF4-FFF2-40B4-BE49-F238E27FC236}">
                <a16:creationId xmlns:a16="http://schemas.microsoft.com/office/drawing/2014/main" id="{4DB2E3E4-9D08-5BC0-5470-76589A47770E}"/>
              </a:ext>
            </a:extLst>
          </p:cNvPr>
          <p:cNvSpPr txBox="1">
            <a:spLocks/>
          </p:cNvSpPr>
          <p:nvPr/>
        </p:nvSpPr>
        <p:spPr>
          <a:xfrm>
            <a:off x="3983182" y="3212878"/>
            <a:ext cx="8146473" cy="2608766"/>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1A99D2"/>
              </a:buClr>
              <a:buFont typeface="Arial" panose="020B0604020202020204" pitchFamily="34" charset="0"/>
              <a:buChar char="•"/>
            </a:pPr>
            <a:r>
              <a:rPr lang="en-GB" sz="1800">
                <a:solidFill>
                  <a:schemeClr val="tx1"/>
                </a:solidFill>
                <a:latin typeface="Arial"/>
                <a:cs typeface="Arial"/>
              </a:rPr>
              <a:t>Incorporates TCFD Recommendations</a:t>
            </a:r>
          </a:p>
          <a:p>
            <a:pPr marL="342900" indent="-342900">
              <a:buClr>
                <a:srgbClr val="1A99D2"/>
              </a:buClr>
              <a:buFont typeface="Arial" panose="020B0604020202020204" pitchFamily="34" charset="0"/>
              <a:buChar char="•"/>
            </a:pPr>
            <a:r>
              <a:rPr lang="en-GB" sz="1800">
                <a:solidFill>
                  <a:schemeClr val="tx1"/>
                </a:solidFill>
                <a:latin typeface="Arial"/>
                <a:cs typeface="Arial"/>
              </a:rPr>
              <a:t>Includes SASB Standards climate-related industry-based requirements</a:t>
            </a:r>
          </a:p>
          <a:p>
            <a:pPr marL="342900" indent="-342900">
              <a:buClr>
                <a:srgbClr val="1A99D2"/>
              </a:buClr>
              <a:buFont typeface="Arial" panose="020B0604020202020204" pitchFamily="34" charset="0"/>
              <a:buChar char="•"/>
            </a:pPr>
            <a:r>
              <a:rPr lang="en-GB" sz="1800">
                <a:solidFill>
                  <a:schemeClr val="tx1"/>
                </a:solidFill>
                <a:latin typeface="Arial"/>
                <a:cs typeface="Arial"/>
              </a:rPr>
              <a:t>Requires disclosure of information about</a:t>
            </a:r>
          </a:p>
          <a:p>
            <a:pPr marL="800100" lvl="1" indent="-342900">
              <a:buClr>
                <a:srgbClr val="1A99D2"/>
              </a:buClr>
              <a:buFont typeface="Arial" panose="020B0604020202020204" pitchFamily="34" charset="0"/>
              <a:buChar char="–"/>
            </a:pPr>
            <a:r>
              <a:rPr lang="en-GB" sz="1800">
                <a:solidFill>
                  <a:schemeClr val="tx1"/>
                </a:solidFill>
                <a:latin typeface="Arial"/>
                <a:cs typeface="Arial"/>
              </a:rPr>
              <a:t>Physical risks (e.g. flood risk)</a:t>
            </a:r>
          </a:p>
          <a:p>
            <a:pPr marL="800100" lvl="1" indent="-342900">
              <a:buClr>
                <a:srgbClr val="1A99D2"/>
              </a:buClr>
              <a:buFont typeface="Arial" panose="020B0604020202020204" pitchFamily="34" charset="0"/>
              <a:buChar char="–"/>
            </a:pPr>
            <a:r>
              <a:rPr lang="en-GB" sz="1800">
                <a:solidFill>
                  <a:schemeClr val="tx1"/>
                </a:solidFill>
                <a:latin typeface="Arial"/>
                <a:cs typeface="Arial"/>
              </a:rPr>
              <a:t>Transition risks (e.g. regulatory change)</a:t>
            </a:r>
          </a:p>
          <a:p>
            <a:pPr marL="800100" lvl="1" indent="-342900">
              <a:buClr>
                <a:srgbClr val="1A99D2"/>
              </a:buClr>
              <a:buFont typeface="Arial" panose="020B0604020202020204" pitchFamily="34" charset="0"/>
              <a:buChar char="–"/>
            </a:pPr>
            <a:r>
              <a:rPr lang="en-GB" sz="1800">
                <a:solidFill>
                  <a:schemeClr val="tx1"/>
                </a:solidFill>
                <a:latin typeface="Arial"/>
                <a:cs typeface="Arial"/>
              </a:rPr>
              <a:t>Climate-related opportunities (e.g. new technology).</a:t>
            </a:r>
            <a:endParaRPr lang="en-GB" sz="1800">
              <a:solidFill>
                <a:schemeClr val="tx1"/>
              </a:solidFill>
            </a:endParaRPr>
          </a:p>
        </p:txBody>
      </p:sp>
      <p:sp>
        <p:nvSpPr>
          <p:cNvPr id="8" name="Rectangle 7">
            <a:extLst>
              <a:ext uri="{FF2B5EF4-FFF2-40B4-BE49-F238E27FC236}">
                <a16:creationId xmlns:a16="http://schemas.microsoft.com/office/drawing/2014/main" id="{AB7FBADC-76D7-0165-780E-D4E2723F23CD}"/>
              </a:ext>
            </a:extLst>
          </p:cNvPr>
          <p:cNvSpPr/>
          <p:nvPr/>
        </p:nvSpPr>
        <p:spPr bwMode="auto">
          <a:xfrm>
            <a:off x="3983182" y="2203160"/>
            <a:ext cx="7224566" cy="10097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a:latin typeface="Arial"/>
                <a:cs typeface="Arial"/>
              </a:rPr>
              <a:t>Disclosure of material information about climate-related risks and opportunities.</a:t>
            </a:r>
          </a:p>
        </p:txBody>
      </p:sp>
      <p:pic>
        <p:nvPicPr>
          <p:cNvPr id="9" name="Picture 8" descr="Shape&#10;&#10;Description automatically generated">
            <a:extLst>
              <a:ext uri="{FF2B5EF4-FFF2-40B4-BE49-F238E27FC236}">
                <a16:creationId xmlns:a16="http://schemas.microsoft.com/office/drawing/2014/main" id="{362BDCB1-D27C-83F3-D9BB-709DF2F9E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81" y="2314989"/>
            <a:ext cx="2479695" cy="3506655"/>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2559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124EC97-939F-B93C-0C57-FF59BDB9C19E}"/>
              </a:ext>
            </a:extLst>
          </p:cNvPr>
          <p:cNvSpPr txBox="1">
            <a:spLocks/>
          </p:cNvSpPr>
          <p:nvPr/>
        </p:nvSpPr>
        <p:spPr>
          <a:xfrm>
            <a:off x="1019174" y="1351313"/>
            <a:ext cx="5083608" cy="63553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Key features</a:t>
            </a:r>
          </a:p>
        </p:txBody>
      </p:sp>
      <p:pic>
        <p:nvPicPr>
          <p:cNvPr id="7" name="Graphic 6" descr="Thermometer with solid fill">
            <a:extLst>
              <a:ext uri="{FF2B5EF4-FFF2-40B4-BE49-F238E27FC236}">
                <a16:creationId xmlns:a16="http://schemas.microsoft.com/office/drawing/2014/main" id="{1F029431-0B3E-20F6-3B2A-389E585977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2450" y="3807520"/>
            <a:ext cx="914400" cy="914400"/>
          </a:xfrm>
          <a:prstGeom prst="rect">
            <a:avLst/>
          </a:prstGeom>
        </p:spPr>
      </p:pic>
      <p:pic>
        <p:nvPicPr>
          <p:cNvPr id="8" name="Graphic 7" descr="Power Plant with solid fill">
            <a:extLst>
              <a:ext uri="{FF2B5EF4-FFF2-40B4-BE49-F238E27FC236}">
                <a16:creationId xmlns:a16="http://schemas.microsoft.com/office/drawing/2014/main" id="{8CC3B3DE-F154-7DE6-3EAC-165E7FCFFD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5994" y="5263696"/>
            <a:ext cx="914400" cy="914400"/>
          </a:xfrm>
          <a:prstGeom prst="rect">
            <a:avLst/>
          </a:prstGeom>
        </p:spPr>
      </p:pic>
      <p:pic>
        <p:nvPicPr>
          <p:cNvPr id="9" name="Graphic 8" descr="Transfer with solid fill">
            <a:extLst>
              <a:ext uri="{FF2B5EF4-FFF2-40B4-BE49-F238E27FC236}">
                <a16:creationId xmlns:a16="http://schemas.microsoft.com/office/drawing/2014/main" id="{CD442FB7-E49C-E9C6-235F-E819F7E9F1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2450" y="2351272"/>
            <a:ext cx="914400" cy="914400"/>
          </a:xfrm>
          <a:prstGeom prst="rect">
            <a:avLst/>
          </a:prstGeom>
        </p:spPr>
      </p:pic>
      <p:sp>
        <p:nvSpPr>
          <p:cNvPr id="10" name="TextBox 9">
            <a:extLst>
              <a:ext uri="{FF2B5EF4-FFF2-40B4-BE49-F238E27FC236}">
                <a16:creationId xmlns:a16="http://schemas.microsoft.com/office/drawing/2014/main" id="{50F4727D-3BC4-73EB-C280-79D107DE5726}"/>
              </a:ext>
            </a:extLst>
          </p:cNvPr>
          <p:cNvSpPr txBox="1"/>
          <p:nvPr/>
        </p:nvSpPr>
        <p:spPr>
          <a:xfrm>
            <a:off x="2709333" y="2449689"/>
            <a:ext cx="7315200" cy="1015663"/>
          </a:xfrm>
          <a:prstGeom prst="rect">
            <a:avLst/>
          </a:prstGeom>
          <a:noFill/>
        </p:spPr>
        <p:txBody>
          <a:bodyPr wrap="square" rtlCol="0">
            <a:spAutoFit/>
          </a:bodyPr>
          <a:lstStyle/>
          <a:p>
            <a:pPr lvl="0" algn="l"/>
            <a:r>
              <a:rPr lang="en-GB" sz="2000" b="1">
                <a:solidFill>
                  <a:srgbClr val="1A99D2"/>
                </a:solidFill>
                <a:effectLst/>
                <a:latin typeface="Arial" panose="020B0604020202020204" pitchFamily="34" charset="0"/>
                <a:ea typeface="Calibri"/>
                <a:cs typeface="Arial" panose="020B0604020202020204" pitchFamily="34" charset="0"/>
              </a:rPr>
              <a:t>Transition planning</a:t>
            </a:r>
          </a:p>
          <a:p>
            <a:pPr lvl="0" algn="l"/>
            <a:r>
              <a:rPr lang="en-GB" sz="2000">
                <a:solidFill>
                  <a:schemeClr val="tx1"/>
                </a:solidFill>
                <a:latin typeface="Arial" panose="020B0604020202020204" pitchFamily="34" charset="0"/>
                <a:cs typeface="Arial" panose="020B0604020202020204" pitchFamily="34" charset="0"/>
              </a:rPr>
              <a:t>Emissions targets and use of carbon offsets</a:t>
            </a:r>
          </a:p>
          <a:p>
            <a:endParaRPr lang="en-GB" sz="2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125B137-138F-2EFA-0A5E-122E7137CF4A}"/>
              </a:ext>
            </a:extLst>
          </p:cNvPr>
          <p:cNvSpPr txBox="1"/>
          <p:nvPr/>
        </p:nvSpPr>
        <p:spPr>
          <a:xfrm>
            <a:off x="2709333" y="3858703"/>
            <a:ext cx="7315200" cy="707886"/>
          </a:xfrm>
          <a:prstGeom prst="rect">
            <a:avLst/>
          </a:prstGeom>
          <a:noFill/>
        </p:spPr>
        <p:txBody>
          <a:bodyPr wrap="square" rtlCol="0">
            <a:spAutoFit/>
          </a:bodyPr>
          <a:lstStyle/>
          <a:p>
            <a:pPr lvl="0" algn="l"/>
            <a:r>
              <a:rPr lang="en-GB" sz="2000" b="1">
                <a:solidFill>
                  <a:srgbClr val="1A99D2"/>
                </a:solidFill>
                <a:latin typeface="Arial" panose="020B0604020202020204" pitchFamily="34" charset="0"/>
                <a:ea typeface="Calibri"/>
                <a:cs typeface="Arial" panose="020B0604020202020204" pitchFamily="34" charset="0"/>
              </a:rPr>
              <a:t>Climate resilience</a:t>
            </a:r>
          </a:p>
          <a:p>
            <a:pPr lvl="0" algn="l"/>
            <a:r>
              <a:rPr lang="en-GB" sz="2000">
                <a:solidFill>
                  <a:schemeClr val="tx1"/>
                </a:solidFill>
                <a:latin typeface="Arial" panose="020B0604020202020204" pitchFamily="34" charset="0"/>
                <a:cs typeface="Arial" panose="020B0604020202020204" pitchFamily="34" charset="0"/>
              </a:rPr>
              <a:t>Resilience of business strategy in multiple scenarios</a:t>
            </a:r>
          </a:p>
        </p:txBody>
      </p:sp>
      <p:sp>
        <p:nvSpPr>
          <p:cNvPr id="12" name="TextBox 11">
            <a:extLst>
              <a:ext uri="{FF2B5EF4-FFF2-40B4-BE49-F238E27FC236}">
                <a16:creationId xmlns:a16="http://schemas.microsoft.com/office/drawing/2014/main" id="{8BD2A833-A3A8-7F78-945B-51D6506A7B77}"/>
              </a:ext>
            </a:extLst>
          </p:cNvPr>
          <p:cNvSpPr txBox="1"/>
          <p:nvPr/>
        </p:nvSpPr>
        <p:spPr>
          <a:xfrm>
            <a:off x="2709333" y="5366953"/>
            <a:ext cx="7315200" cy="1015663"/>
          </a:xfrm>
          <a:prstGeom prst="rect">
            <a:avLst/>
          </a:prstGeom>
          <a:noFill/>
        </p:spPr>
        <p:txBody>
          <a:bodyPr wrap="square" rtlCol="0">
            <a:spAutoFit/>
          </a:bodyPr>
          <a:lstStyle/>
          <a:p>
            <a:pPr lvl="0" algn="l"/>
            <a:r>
              <a:rPr lang="en-GB" sz="2000" b="1">
                <a:solidFill>
                  <a:srgbClr val="1A99D2"/>
                </a:solidFill>
                <a:latin typeface="Arial" panose="020B0604020202020204" pitchFamily="34" charset="0"/>
                <a:ea typeface="Calibri"/>
                <a:cs typeface="Arial" panose="020B0604020202020204" pitchFamily="34" charset="0"/>
              </a:rPr>
              <a:t>Scope 1-3 emissions</a:t>
            </a:r>
          </a:p>
          <a:p>
            <a:pPr lvl="0" algn="l"/>
            <a:r>
              <a:rPr lang="en-GB" sz="2000">
                <a:solidFill>
                  <a:schemeClr val="tx1"/>
                </a:solidFill>
                <a:latin typeface="Arial" panose="020B0604020202020204" pitchFamily="34" charset="0"/>
                <a:cs typeface="Arial" panose="020B0604020202020204" pitchFamily="34" charset="0"/>
              </a:rPr>
              <a:t>Requirement to disclose GHG emissions in accordance with the GHG Protocol Corporate Standard </a:t>
            </a:r>
            <a:endParaRPr lang="en-GB" sz="2000">
              <a:solidFill>
                <a:schemeClr val="tx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071941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BD75B16-9EF5-3EBE-7A8F-158E7081109F}"/>
              </a:ext>
            </a:extLst>
          </p:cNvPr>
          <p:cNvSpPr>
            <a:spLocks noGrp="1"/>
          </p:cNvSpPr>
          <p:nvPr>
            <p:ph type="body" sz="quarter" idx="10"/>
          </p:nvPr>
        </p:nvSpPr>
        <p:spPr/>
        <p:txBody>
          <a:bodyPr lIns="0" tIns="0" rIns="0" bIns="0" anchor="t"/>
          <a:lstStyle/>
          <a:p>
            <a:r>
              <a:rPr lang="en-US" sz="3300" dirty="0">
                <a:solidFill>
                  <a:srgbClr val="5F6062"/>
                </a:solidFill>
                <a:latin typeface="Arial"/>
                <a:ea typeface="Helvetica Neue" panose="02000503000000020004" pitchFamily="2" charset="0"/>
                <a:cs typeface="Arial"/>
              </a:rPr>
              <a:t>Widespread interest  </a:t>
            </a:r>
          </a:p>
        </p:txBody>
      </p:sp>
      <p:pic>
        <p:nvPicPr>
          <p:cNvPr id="3" name="Graphic 2" descr="Open envelope with solid fill">
            <a:extLst>
              <a:ext uri="{FF2B5EF4-FFF2-40B4-BE49-F238E27FC236}">
                <a16:creationId xmlns:a16="http://schemas.microsoft.com/office/drawing/2014/main" id="{7794867E-0BEE-8FA8-406C-D34214E77B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173" y="2501164"/>
            <a:ext cx="589494" cy="589494"/>
          </a:xfrm>
          <a:prstGeom prst="rect">
            <a:avLst/>
          </a:prstGeom>
        </p:spPr>
      </p:pic>
      <p:pic>
        <p:nvPicPr>
          <p:cNvPr id="4" name="Graphic 3" descr="Users with solid fill">
            <a:extLst>
              <a:ext uri="{FF2B5EF4-FFF2-40B4-BE49-F238E27FC236}">
                <a16:creationId xmlns:a16="http://schemas.microsoft.com/office/drawing/2014/main" id="{E59A1BB4-FAAE-345B-980A-9E5829DA4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9173" y="3253959"/>
            <a:ext cx="589494" cy="589494"/>
          </a:xfrm>
          <a:prstGeom prst="rect">
            <a:avLst/>
          </a:prstGeom>
        </p:spPr>
      </p:pic>
      <p:pic>
        <p:nvPicPr>
          <p:cNvPr id="5" name="Graphic 4" descr="Earth Globe - Asia with solid fill">
            <a:extLst>
              <a:ext uri="{FF2B5EF4-FFF2-40B4-BE49-F238E27FC236}">
                <a16:creationId xmlns:a16="http://schemas.microsoft.com/office/drawing/2014/main" id="{6E4828AB-3C47-3CB3-7969-7ADC0892DF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173" y="4759549"/>
            <a:ext cx="589494" cy="589494"/>
          </a:xfrm>
          <a:prstGeom prst="rect">
            <a:avLst/>
          </a:prstGeom>
        </p:spPr>
      </p:pic>
      <p:pic>
        <p:nvPicPr>
          <p:cNvPr id="7" name="Graphic 6" descr="Chat with solid fill">
            <a:extLst>
              <a:ext uri="{FF2B5EF4-FFF2-40B4-BE49-F238E27FC236}">
                <a16:creationId xmlns:a16="http://schemas.microsoft.com/office/drawing/2014/main" id="{28C3BA19-C1B8-D35F-BAC3-E2A91B1B27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9173" y="4006754"/>
            <a:ext cx="589494" cy="589494"/>
          </a:xfrm>
          <a:prstGeom prst="rect">
            <a:avLst/>
          </a:prstGeom>
        </p:spPr>
      </p:pic>
      <p:sp>
        <p:nvSpPr>
          <p:cNvPr id="9" name="TextBox 8">
            <a:extLst>
              <a:ext uri="{FF2B5EF4-FFF2-40B4-BE49-F238E27FC236}">
                <a16:creationId xmlns:a16="http://schemas.microsoft.com/office/drawing/2014/main" id="{A233D25C-1E02-A46A-6EA7-83D885191927}"/>
              </a:ext>
            </a:extLst>
          </p:cNvPr>
          <p:cNvSpPr txBox="1"/>
          <p:nvPr/>
        </p:nvSpPr>
        <p:spPr>
          <a:xfrm>
            <a:off x="2159000" y="3364040"/>
            <a:ext cx="6096000" cy="400110"/>
          </a:xfrm>
          <a:prstGeom prst="rect">
            <a:avLst/>
          </a:prstGeom>
          <a:noFill/>
        </p:spPr>
        <p:txBody>
          <a:bodyPr wrap="square">
            <a:spAutoFit/>
          </a:bodyPr>
          <a:lstStyle/>
          <a:p>
            <a:r>
              <a:rPr lang="en-US" sz="2000">
                <a:solidFill>
                  <a:srgbClr val="5F6062"/>
                </a:solidFill>
                <a:ea typeface="Helvetica Neue" panose="02000503000000020004" pitchFamily="2" charset="0"/>
              </a:rPr>
              <a:t>400+ outreach events during consultation period</a:t>
            </a:r>
          </a:p>
        </p:txBody>
      </p:sp>
      <p:sp>
        <p:nvSpPr>
          <p:cNvPr id="11" name="TextBox 10">
            <a:extLst>
              <a:ext uri="{FF2B5EF4-FFF2-40B4-BE49-F238E27FC236}">
                <a16:creationId xmlns:a16="http://schemas.microsoft.com/office/drawing/2014/main" id="{1175269B-910E-4D80-4501-E9D27CBC3797}"/>
              </a:ext>
            </a:extLst>
          </p:cNvPr>
          <p:cNvSpPr txBox="1"/>
          <p:nvPr/>
        </p:nvSpPr>
        <p:spPr>
          <a:xfrm>
            <a:off x="2159000" y="4116835"/>
            <a:ext cx="6096000" cy="400110"/>
          </a:xfrm>
          <a:prstGeom prst="rect">
            <a:avLst/>
          </a:prstGeom>
          <a:noFill/>
        </p:spPr>
        <p:txBody>
          <a:bodyPr wrap="square">
            <a:spAutoFit/>
          </a:bodyPr>
          <a:lstStyle/>
          <a:p>
            <a:r>
              <a:rPr lang="en-US" sz="2000">
                <a:solidFill>
                  <a:srgbClr val="5F6062"/>
                </a:solidFill>
                <a:ea typeface="Helvetica Neue" panose="02000503000000020004" pitchFamily="2" charset="0"/>
              </a:rPr>
              <a:t>Feedback from wide range of stakeholder groups</a:t>
            </a:r>
          </a:p>
        </p:txBody>
      </p:sp>
      <p:sp>
        <p:nvSpPr>
          <p:cNvPr id="13" name="TextBox 12">
            <a:extLst>
              <a:ext uri="{FF2B5EF4-FFF2-40B4-BE49-F238E27FC236}">
                <a16:creationId xmlns:a16="http://schemas.microsoft.com/office/drawing/2014/main" id="{8058A3D0-DB60-FD7C-4CEB-74F1E423FF98}"/>
              </a:ext>
            </a:extLst>
          </p:cNvPr>
          <p:cNvSpPr txBox="1"/>
          <p:nvPr/>
        </p:nvSpPr>
        <p:spPr>
          <a:xfrm>
            <a:off x="2159000" y="4869630"/>
            <a:ext cx="6096000" cy="400110"/>
          </a:xfrm>
          <a:prstGeom prst="rect">
            <a:avLst/>
          </a:prstGeom>
          <a:noFill/>
        </p:spPr>
        <p:txBody>
          <a:bodyPr wrap="square">
            <a:spAutoFit/>
          </a:bodyPr>
          <a:lstStyle/>
          <a:p>
            <a:r>
              <a:rPr lang="en-US" sz="2000">
                <a:solidFill>
                  <a:srgbClr val="5F6062"/>
                </a:solidFill>
                <a:ea typeface="Helvetica Neue" panose="02000503000000020004" pitchFamily="2" charset="0"/>
              </a:rPr>
              <a:t>Wide geographic spread</a:t>
            </a:r>
          </a:p>
        </p:txBody>
      </p:sp>
      <p:sp>
        <p:nvSpPr>
          <p:cNvPr id="17" name="TextBox 16">
            <a:extLst>
              <a:ext uri="{FF2B5EF4-FFF2-40B4-BE49-F238E27FC236}">
                <a16:creationId xmlns:a16="http://schemas.microsoft.com/office/drawing/2014/main" id="{49D5C30B-4435-7F85-37DF-65E25C34A4CD}"/>
              </a:ext>
            </a:extLst>
          </p:cNvPr>
          <p:cNvSpPr txBox="1"/>
          <p:nvPr/>
        </p:nvSpPr>
        <p:spPr>
          <a:xfrm>
            <a:off x="2159000" y="2611245"/>
            <a:ext cx="6096000" cy="400110"/>
          </a:xfrm>
          <a:prstGeom prst="rect">
            <a:avLst/>
          </a:prstGeom>
          <a:noFill/>
        </p:spPr>
        <p:txBody>
          <a:bodyPr wrap="square">
            <a:spAutoFit/>
          </a:bodyPr>
          <a:lstStyle/>
          <a:p>
            <a:r>
              <a:rPr lang="en-US" sz="2000">
                <a:solidFill>
                  <a:srgbClr val="5F6062"/>
                </a:solidFill>
                <a:ea typeface="Helvetica Neue" panose="02000503000000020004" pitchFamily="2" charset="0"/>
              </a:rPr>
              <a:t>1,400+ responses overall</a:t>
            </a:r>
          </a:p>
        </p:txBody>
      </p:sp>
    </p:spTree>
    <p:extLst>
      <p:ext uri="{BB962C8B-B14F-4D97-AF65-F5344CB8AC3E}">
        <p14:creationId xmlns:p14="http://schemas.microsoft.com/office/powerpoint/2010/main" val="2489482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CCCEA-D89F-927C-B4BB-634D1F3C9551}"/>
              </a:ext>
            </a:extLst>
          </p:cNvPr>
          <p:cNvSpPr>
            <a:spLocks noGrp="1"/>
          </p:cNvSpPr>
          <p:nvPr>
            <p:ph type="body" sz="quarter" idx="10"/>
          </p:nvPr>
        </p:nvSpPr>
        <p:spPr/>
        <p:txBody>
          <a:bodyPr/>
          <a:lstStyle/>
          <a:p>
            <a:pPr lvl="0">
              <a:defRPr/>
            </a:pPr>
            <a:r>
              <a:rPr lang="en-US" dirty="0">
                <a:ea typeface="Helvetica Neue" panose="02000503000000020004" pitchFamily="2" charset="0"/>
              </a:rPr>
              <a:t>What’s ahead</a:t>
            </a:r>
          </a:p>
          <a:p>
            <a:endParaRPr lang="en-US" dirty="0"/>
          </a:p>
        </p:txBody>
      </p:sp>
    </p:spTree>
    <p:extLst>
      <p:ext uri="{BB962C8B-B14F-4D97-AF65-F5344CB8AC3E}">
        <p14:creationId xmlns:p14="http://schemas.microsoft.com/office/powerpoint/2010/main" val="1806809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1C1D10-8034-203E-298A-7AC004D42868}"/>
              </a:ext>
            </a:extLst>
          </p:cNvPr>
          <p:cNvSpPr>
            <a:spLocks noGrp="1"/>
          </p:cNvSpPr>
          <p:nvPr>
            <p:ph type="body" sz="quarter" idx="10"/>
          </p:nvPr>
        </p:nvSpPr>
        <p:spPr/>
        <p:txBody>
          <a:bodyPr/>
          <a:lstStyle/>
          <a:p>
            <a:r>
              <a:rPr lang="en-GB" dirty="0"/>
              <a:t>The IFRS Foundation</a:t>
            </a:r>
          </a:p>
        </p:txBody>
      </p:sp>
      <p:sp>
        <p:nvSpPr>
          <p:cNvPr id="3" name="Footer Placeholder 2">
            <a:extLst>
              <a:ext uri="{FF2B5EF4-FFF2-40B4-BE49-F238E27FC236}">
                <a16:creationId xmlns:a16="http://schemas.microsoft.com/office/drawing/2014/main" id="{9EEF2A7F-6245-BC6C-1B56-B8C49752C14A}"/>
              </a:ext>
            </a:extLst>
          </p:cNvPr>
          <p:cNvSpPr>
            <a:spLocks noGrp="1"/>
          </p:cNvSpPr>
          <p:nvPr>
            <p:ph type="ftr" sz="quarter" idx="3"/>
          </p:nvPr>
        </p:nvSpPr>
        <p:spPr/>
        <p:txBody>
          <a:bodyPr/>
          <a:lstStyle/>
          <a:p>
            <a:fld id="{4790123A-71E8-BF43-B702-A9002E60F899}" type="slidenum">
              <a:rPr lang="en-US" smtClean="0">
                <a:cs typeface="Arial" panose="020B0604020202020204" pitchFamily="34" charset="0"/>
              </a:rPr>
              <a:pPr/>
              <a:t>3</a:t>
            </a:fld>
            <a:endParaRPr lang="en-US">
              <a:cs typeface="Arial" panose="020B0604020202020204" pitchFamily="34" charset="0"/>
            </a:endParaRPr>
          </a:p>
        </p:txBody>
      </p:sp>
    </p:spTree>
    <p:extLst>
      <p:ext uri="{BB962C8B-B14F-4D97-AF65-F5344CB8AC3E}">
        <p14:creationId xmlns:p14="http://schemas.microsoft.com/office/powerpoint/2010/main" val="3979316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CB9C1B-115F-003A-67F7-65793B64E4F3}"/>
              </a:ext>
            </a:extLst>
          </p:cNvPr>
          <p:cNvSpPr>
            <a:spLocks noGrp="1"/>
          </p:cNvSpPr>
          <p:nvPr>
            <p:ph type="body" sz="quarter" idx="10"/>
          </p:nvPr>
        </p:nvSpPr>
        <p:spPr/>
        <p:txBody>
          <a:bodyPr/>
          <a:lstStyle/>
          <a:p>
            <a:r>
              <a:rPr lang="en-GB"/>
              <a:t>Decision-making month-by-month</a:t>
            </a:r>
          </a:p>
        </p:txBody>
      </p:sp>
      <p:cxnSp>
        <p:nvCxnSpPr>
          <p:cNvPr id="19" name="Straight Connector 18">
            <a:extLst>
              <a:ext uri="{FF2B5EF4-FFF2-40B4-BE49-F238E27FC236}">
                <a16:creationId xmlns:a16="http://schemas.microsoft.com/office/drawing/2014/main" id="{A3F377F6-0038-2B3B-E95C-248C80186F47}"/>
              </a:ext>
            </a:extLst>
          </p:cNvPr>
          <p:cNvCxnSpPr>
            <a:cxnSpLocks/>
          </p:cNvCxnSpPr>
          <p:nvPr/>
        </p:nvCxnSpPr>
        <p:spPr>
          <a:xfrm>
            <a:off x="1141561" y="3324626"/>
            <a:ext cx="7180402" cy="0"/>
          </a:xfrm>
          <a:prstGeom prst="line">
            <a:avLst/>
          </a:prstGeom>
          <a:ln w="36068">
            <a:solidFill>
              <a:srgbClr val="5F6062"/>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E645ACC-2295-9CBC-F661-76B296283545}"/>
              </a:ext>
            </a:extLst>
          </p:cNvPr>
          <p:cNvGrpSpPr/>
          <p:nvPr/>
        </p:nvGrpSpPr>
        <p:grpSpPr>
          <a:xfrm>
            <a:off x="2897429" y="2887369"/>
            <a:ext cx="576249" cy="845047"/>
            <a:chOff x="2474021" y="3634026"/>
            <a:chExt cx="665162" cy="845047"/>
          </a:xfrm>
        </p:grpSpPr>
        <p:grpSp>
          <p:nvGrpSpPr>
            <p:cNvPr id="21" name="Group 20">
              <a:extLst>
                <a:ext uri="{FF2B5EF4-FFF2-40B4-BE49-F238E27FC236}">
                  <a16:creationId xmlns:a16="http://schemas.microsoft.com/office/drawing/2014/main" id="{631763EE-827F-1C51-3A2D-EB649D402C0F}"/>
                </a:ext>
              </a:extLst>
            </p:cNvPr>
            <p:cNvGrpSpPr/>
            <p:nvPr/>
          </p:nvGrpSpPr>
          <p:grpSpPr>
            <a:xfrm>
              <a:off x="2761108" y="3634026"/>
              <a:ext cx="128016" cy="502920"/>
              <a:chOff x="1973856" y="4439619"/>
              <a:chExt cx="128016" cy="502920"/>
            </a:xfrm>
          </p:grpSpPr>
          <p:cxnSp>
            <p:nvCxnSpPr>
              <p:cNvPr id="23" name="Straight Connector 22">
                <a:extLst>
                  <a:ext uri="{FF2B5EF4-FFF2-40B4-BE49-F238E27FC236}">
                    <a16:creationId xmlns:a16="http://schemas.microsoft.com/office/drawing/2014/main" id="{D665DE9B-C12C-0476-69EA-DC7D801E6F24}"/>
                  </a:ext>
                </a:extLst>
              </p:cNvPr>
              <p:cNvCxnSpPr>
                <a:cxnSpLocks/>
              </p:cNvCxnSpPr>
              <p:nvPr userDrawn="1"/>
            </p:nvCxnSpPr>
            <p:spPr>
              <a:xfrm rot="16200000">
                <a:off x="1818408" y="4659075"/>
                <a:ext cx="4389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1D8D1D8-16AB-964B-EB2C-7733F631120B}"/>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000" noProof="0"/>
              </a:p>
            </p:txBody>
          </p:sp>
        </p:grpSp>
        <p:sp>
          <p:nvSpPr>
            <p:cNvPr id="22" name="Text Placeholder 82">
              <a:extLst>
                <a:ext uri="{FF2B5EF4-FFF2-40B4-BE49-F238E27FC236}">
                  <a16:creationId xmlns:a16="http://schemas.microsoft.com/office/drawing/2014/main" id="{4D5511C3-E87F-9637-1970-D1A742B9BB53}"/>
                </a:ext>
              </a:extLst>
            </p:cNvPr>
            <p:cNvSpPr txBox="1">
              <a:spLocks/>
            </p:cNvSpPr>
            <p:nvPr/>
          </p:nvSpPr>
          <p:spPr>
            <a:xfrm>
              <a:off x="2474021"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Arial" panose="020B0604020202020204" pitchFamily="34" charset="0"/>
                  <a:cs typeface="Arial" panose="020B0604020202020204" pitchFamily="34" charset="0"/>
                </a:rPr>
                <a:t>Nov</a:t>
              </a:r>
            </a:p>
          </p:txBody>
        </p:sp>
      </p:grpSp>
      <p:grpSp>
        <p:nvGrpSpPr>
          <p:cNvPr id="25" name="Group 24">
            <a:extLst>
              <a:ext uri="{FF2B5EF4-FFF2-40B4-BE49-F238E27FC236}">
                <a16:creationId xmlns:a16="http://schemas.microsoft.com/office/drawing/2014/main" id="{9B0CCD6E-E097-0A1D-09CF-321DFA35BB33}"/>
              </a:ext>
            </a:extLst>
          </p:cNvPr>
          <p:cNvGrpSpPr/>
          <p:nvPr/>
        </p:nvGrpSpPr>
        <p:grpSpPr>
          <a:xfrm>
            <a:off x="4775685" y="2887369"/>
            <a:ext cx="576249" cy="845047"/>
            <a:chOff x="3285118" y="3634026"/>
            <a:chExt cx="665162" cy="845047"/>
          </a:xfrm>
        </p:grpSpPr>
        <p:grpSp>
          <p:nvGrpSpPr>
            <p:cNvPr id="26" name="Group 25">
              <a:extLst>
                <a:ext uri="{FF2B5EF4-FFF2-40B4-BE49-F238E27FC236}">
                  <a16:creationId xmlns:a16="http://schemas.microsoft.com/office/drawing/2014/main" id="{052DF8F9-8623-F6FB-A9E0-8681569B5F06}"/>
                </a:ext>
              </a:extLst>
            </p:cNvPr>
            <p:cNvGrpSpPr/>
            <p:nvPr/>
          </p:nvGrpSpPr>
          <p:grpSpPr>
            <a:xfrm>
              <a:off x="3551187" y="3634026"/>
              <a:ext cx="128016" cy="502920"/>
              <a:chOff x="1973856" y="4439619"/>
              <a:chExt cx="128016" cy="502920"/>
            </a:xfrm>
          </p:grpSpPr>
          <p:cxnSp>
            <p:nvCxnSpPr>
              <p:cNvPr id="28" name="Straight Connector 27">
                <a:extLst>
                  <a:ext uri="{FF2B5EF4-FFF2-40B4-BE49-F238E27FC236}">
                    <a16:creationId xmlns:a16="http://schemas.microsoft.com/office/drawing/2014/main" id="{EC1FCB4F-40DE-B497-0F35-449D32DE7BBB}"/>
                  </a:ext>
                </a:extLst>
              </p:cNvPr>
              <p:cNvCxnSpPr>
                <a:cxnSpLocks/>
              </p:cNvCxnSpPr>
              <p:nvPr userDrawn="1"/>
            </p:nvCxnSpPr>
            <p:spPr>
              <a:xfrm rot="16200000">
                <a:off x="1818408" y="4659075"/>
                <a:ext cx="4389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71026BB-3613-83F5-B693-FBC3FC7EE7C2}"/>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000" noProof="0"/>
              </a:p>
            </p:txBody>
          </p:sp>
        </p:grpSp>
        <p:sp>
          <p:nvSpPr>
            <p:cNvPr id="27" name="Text Placeholder 82">
              <a:extLst>
                <a:ext uri="{FF2B5EF4-FFF2-40B4-BE49-F238E27FC236}">
                  <a16:creationId xmlns:a16="http://schemas.microsoft.com/office/drawing/2014/main" id="{B02FDE6B-24F9-CC36-50C0-A537EE631825}"/>
                </a:ext>
              </a:extLst>
            </p:cNvPr>
            <p:cNvSpPr txBox="1">
              <a:spLocks/>
            </p:cNvSpPr>
            <p:nvPr/>
          </p:nvSpPr>
          <p:spPr>
            <a:xfrm>
              <a:off x="3285118"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Arial" panose="020B0604020202020204" pitchFamily="34" charset="0"/>
                  <a:cs typeface="Arial" panose="020B0604020202020204" pitchFamily="34" charset="0"/>
                </a:rPr>
                <a:t>…</a:t>
              </a:r>
            </a:p>
          </p:txBody>
        </p:sp>
      </p:grpSp>
      <p:grpSp>
        <p:nvGrpSpPr>
          <p:cNvPr id="70" name="Group 69">
            <a:extLst>
              <a:ext uri="{FF2B5EF4-FFF2-40B4-BE49-F238E27FC236}">
                <a16:creationId xmlns:a16="http://schemas.microsoft.com/office/drawing/2014/main" id="{56C6DB48-5ABD-8181-5C8A-94ADE567089A}"/>
              </a:ext>
            </a:extLst>
          </p:cNvPr>
          <p:cNvGrpSpPr/>
          <p:nvPr/>
        </p:nvGrpSpPr>
        <p:grpSpPr>
          <a:xfrm>
            <a:off x="1019173" y="2887370"/>
            <a:ext cx="576249" cy="877052"/>
            <a:chOff x="757178" y="3602021"/>
            <a:chExt cx="665162" cy="877052"/>
          </a:xfrm>
        </p:grpSpPr>
        <p:sp>
          <p:nvSpPr>
            <p:cNvPr id="71" name="Text Placeholder 82">
              <a:extLst>
                <a:ext uri="{FF2B5EF4-FFF2-40B4-BE49-F238E27FC236}">
                  <a16:creationId xmlns:a16="http://schemas.microsoft.com/office/drawing/2014/main" id="{74792318-CC14-0270-CB54-C3A63B8DACE1}"/>
                </a:ext>
              </a:extLst>
            </p:cNvPr>
            <p:cNvSpPr txBox="1">
              <a:spLocks/>
            </p:cNvSpPr>
            <p:nvPr/>
          </p:nvSpPr>
          <p:spPr>
            <a:xfrm>
              <a:off x="757178"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Arial" panose="020B0604020202020204" pitchFamily="34" charset="0"/>
                  <a:cs typeface="Arial" panose="020B0604020202020204" pitchFamily="34" charset="0"/>
                </a:rPr>
                <a:t>Oct</a:t>
              </a:r>
            </a:p>
          </p:txBody>
        </p:sp>
        <p:grpSp>
          <p:nvGrpSpPr>
            <p:cNvPr id="72" name="Group 71">
              <a:extLst>
                <a:ext uri="{FF2B5EF4-FFF2-40B4-BE49-F238E27FC236}">
                  <a16:creationId xmlns:a16="http://schemas.microsoft.com/office/drawing/2014/main" id="{731A70AA-C9EB-5EB9-7ADC-7EFBD96D65FD}"/>
                </a:ext>
              </a:extLst>
            </p:cNvPr>
            <p:cNvGrpSpPr/>
            <p:nvPr/>
          </p:nvGrpSpPr>
          <p:grpSpPr>
            <a:xfrm>
              <a:off x="1025752" y="3602021"/>
              <a:ext cx="128016" cy="502920"/>
              <a:chOff x="1973856" y="4439619"/>
              <a:chExt cx="128016" cy="502920"/>
            </a:xfrm>
          </p:grpSpPr>
          <p:cxnSp>
            <p:nvCxnSpPr>
              <p:cNvPr id="73" name="Straight Connector 72">
                <a:extLst>
                  <a:ext uri="{FF2B5EF4-FFF2-40B4-BE49-F238E27FC236}">
                    <a16:creationId xmlns:a16="http://schemas.microsoft.com/office/drawing/2014/main" id="{05170D9F-DA93-CF4A-40FF-1D349F75140A}"/>
                  </a:ext>
                </a:extLst>
              </p:cNvPr>
              <p:cNvCxnSpPr>
                <a:cxnSpLocks/>
              </p:cNvCxnSpPr>
              <p:nvPr userDrawn="1"/>
            </p:nvCxnSpPr>
            <p:spPr>
              <a:xfrm rot="16200000">
                <a:off x="1818408" y="4659075"/>
                <a:ext cx="4389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E9F7784E-2F83-FD68-8FB7-72B2FF781E16}"/>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000" noProof="0"/>
              </a:p>
            </p:txBody>
          </p:sp>
        </p:grpSp>
      </p:grpSp>
      <p:pic>
        <p:nvPicPr>
          <p:cNvPr id="89" name="Picture 88">
            <a:extLst>
              <a:ext uri="{FF2B5EF4-FFF2-40B4-BE49-F238E27FC236}">
                <a16:creationId xmlns:a16="http://schemas.microsoft.com/office/drawing/2014/main" id="{7CB68658-A87D-019B-8785-A162D9BCC92C}"/>
              </a:ext>
            </a:extLst>
          </p:cNvPr>
          <p:cNvPicPr>
            <a:picLocks noChangeAspect="1"/>
          </p:cNvPicPr>
          <p:nvPr/>
        </p:nvPicPr>
        <p:blipFill>
          <a:blip r:embed="rId2"/>
          <a:stretch>
            <a:fillRect/>
          </a:stretch>
        </p:blipFill>
        <p:spPr>
          <a:xfrm>
            <a:off x="9380927" y="2171434"/>
            <a:ext cx="1380358" cy="1870779"/>
          </a:xfrm>
          <a:prstGeom prst="rect">
            <a:avLst/>
          </a:prstGeom>
        </p:spPr>
      </p:pic>
      <p:sp>
        <p:nvSpPr>
          <p:cNvPr id="91" name="TextBox 90">
            <a:extLst>
              <a:ext uri="{FF2B5EF4-FFF2-40B4-BE49-F238E27FC236}">
                <a16:creationId xmlns:a16="http://schemas.microsoft.com/office/drawing/2014/main" id="{6872CB60-17FE-344C-9792-5B7E9493DB88}"/>
              </a:ext>
            </a:extLst>
          </p:cNvPr>
          <p:cNvSpPr txBox="1"/>
          <p:nvPr/>
        </p:nvSpPr>
        <p:spPr>
          <a:xfrm>
            <a:off x="1019173" y="4159788"/>
            <a:ext cx="4070987" cy="1631216"/>
          </a:xfrm>
          <a:prstGeom prst="rect">
            <a:avLst/>
          </a:prstGeom>
          <a:noFill/>
        </p:spPr>
        <p:txBody>
          <a:bodyPr wrap="square" rtlCol="0">
            <a:spAutoFit/>
          </a:bodyPr>
          <a:lstStyle/>
          <a:p>
            <a:r>
              <a:rPr lang="en-GB" sz="2000"/>
              <a:t>ISSB votes on interim technical decisions about how to further evolve the proposed Standards in response to feedback from stakeholders</a:t>
            </a:r>
          </a:p>
        </p:txBody>
      </p:sp>
      <p:sp>
        <p:nvSpPr>
          <p:cNvPr id="93" name="TextBox 92">
            <a:extLst>
              <a:ext uri="{FF2B5EF4-FFF2-40B4-BE49-F238E27FC236}">
                <a16:creationId xmlns:a16="http://schemas.microsoft.com/office/drawing/2014/main" id="{B120F72B-1C1A-650A-CFF3-6067FE30ED33}"/>
              </a:ext>
            </a:extLst>
          </p:cNvPr>
          <p:cNvSpPr txBox="1"/>
          <p:nvPr/>
        </p:nvSpPr>
        <p:spPr>
          <a:xfrm>
            <a:off x="5745780" y="4159788"/>
            <a:ext cx="2709562" cy="707886"/>
          </a:xfrm>
          <a:prstGeom prst="rect">
            <a:avLst/>
          </a:prstGeom>
          <a:noFill/>
        </p:spPr>
        <p:txBody>
          <a:bodyPr wrap="square" rtlCol="0">
            <a:spAutoFit/>
          </a:bodyPr>
          <a:lstStyle/>
          <a:p>
            <a:r>
              <a:rPr lang="en-GB" sz="2000"/>
              <a:t>ISSB votes on overall package of decisions</a:t>
            </a:r>
          </a:p>
        </p:txBody>
      </p:sp>
      <p:sp>
        <p:nvSpPr>
          <p:cNvPr id="94" name="Rectangle 93">
            <a:extLst>
              <a:ext uri="{FF2B5EF4-FFF2-40B4-BE49-F238E27FC236}">
                <a16:creationId xmlns:a16="http://schemas.microsoft.com/office/drawing/2014/main" id="{04A5BD7B-1D35-7C9B-90BE-0B5A37EE9553}"/>
              </a:ext>
            </a:extLst>
          </p:cNvPr>
          <p:cNvSpPr/>
          <p:nvPr/>
        </p:nvSpPr>
        <p:spPr>
          <a:xfrm>
            <a:off x="1019171" y="2272981"/>
            <a:ext cx="7302792" cy="4834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Public board meetings</a:t>
            </a:r>
          </a:p>
        </p:txBody>
      </p:sp>
      <p:sp>
        <p:nvSpPr>
          <p:cNvPr id="95" name="TextBox 94">
            <a:extLst>
              <a:ext uri="{FF2B5EF4-FFF2-40B4-BE49-F238E27FC236}">
                <a16:creationId xmlns:a16="http://schemas.microsoft.com/office/drawing/2014/main" id="{C72AFA37-11F6-22A9-9C33-6D05597EB280}"/>
              </a:ext>
            </a:extLst>
          </p:cNvPr>
          <p:cNvSpPr txBox="1"/>
          <p:nvPr/>
        </p:nvSpPr>
        <p:spPr>
          <a:xfrm>
            <a:off x="9110961" y="4164844"/>
            <a:ext cx="2840893" cy="1015663"/>
          </a:xfrm>
          <a:prstGeom prst="rect">
            <a:avLst/>
          </a:prstGeom>
          <a:noFill/>
        </p:spPr>
        <p:txBody>
          <a:bodyPr wrap="square" rtlCol="0">
            <a:spAutoFit/>
          </a:bodyPr>
          <a:lstStyle/>
          <a:p>
            <a:r>
              <a:rPr lang="en-GB" sz="2000"/>
              <a:t>ISSB finalises Standard, which is issued for adoption</a:t>
            </a:r>
          </a:p>
        </p:txBody>
      </p:sp>
      <p:grpSp>
        <p:nvGrpSpPr>
          <p:cNvPr id="98" name="Group 97">
            <a:extLst>
              <a:ext uri="{FF2B5EF4-FFF2-40B4-BE49-F238E27FC236}">
                <a16:creationId xmlns:a16="http://schemas.microsoft.com/office/drawing/2014/main" id="{950E3947-E22D-D3B8-94F2-585809135A16}"/>
              </a:ext>
            </a:extLst>
          </p:cNvPr>
          <p:cNvGrpSpPr/>
          <p:nvPr/>
        </p:nvGrpSpPr>
        <p:grpSpPr>
          <a:xfrm>
            <a:off x="6653942" y="2887369"/>
            <a:ext cx="576249" cy="845047"/>
            <a:chOff x="3285118" y="3634026"/>
            <a:chExt cx="665162" cy="845047"/>
          </a:xfrm>
        </p:grpSpPr>
        <p:grpSp>
          <p:nvGrpSpPr>
            <p:cNvPr id="99" name="Group 98">
              <a:extLst>
                <a:ext uri="{FF2B5EF4-FFF2-40B4-BE49-F238E27FC236}">
                  <a16:creationId xmlns:a16="http://schemas.microsoft.com/office/drawing/2014/main" id="{AB7DC293-8157-C503-5DCC-027100A141FD}"/>
                </a:ext>
              </a:extLst>
            </p:cNvPr>
            <p:cNvGrpSpPr/>
            <p:nvPr/>
          </p:nvGrpSpPr>
          <p:grpSpPr>
            <a:xfrm>
              <a:off x="3551187" y="3634026"/>
              <a:ext cx="128016" cy="502920"/>
              <a:chOff x="1973856" y="4439619"/>
              <a:chExt cx="128016" cy="502920"/>
            </a:xfrm>
          </p:grpSpPr>
          <p:cxnSp>
            <p:nvCxnSpPr>
              <p:cNvPr id="101" name="Straight Connector 100">
                <a:extLst>
                  <a:ext uri="{FF2B5EF4-FFF2-40B4-BE49-F238E27FC236}">
                    <a16:creationId xmlns:a16="http://schemas.microsoft.com/office/drawing/2014/main" id="{FEA6CFED-C362-E392-D7CB-EFF7539B3FD8}"/>
                  </a:ext>
                </a:extLst>
              </p:cNvPr>
              <p:cNvCxnSpPr>
                <a:cxnSpLocks/>
              </p:cNvCxnSpPr>
              <p:nvPr userDrawn="1"/>
            </p:nvCxnSpPr>
            <p:spPr>
              <a:xfrm rot="16200000">
                <a:off x="1818408" y="4659075"/>
                <a:ext cx="4389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F5C36408-2DC3-8D04-F7D3-F36DAC1663E8}"/>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000" noProof="0"/>
              </a:p>
            </p:txBody>
          </p:sp>
        </p:grpSp>
        <p:sp>
          <p:nvSpPr>
            <p:cNvPr id="100" name="Text Placeholder 82">
              <a:extLst>
                <a:ext uri="{FF2B5EF4-FFF2-40B4-BE49-F238E27FC236}">
                  <a16:creationId xmlns:a16="http://schemas.microsoft.com/office/drawing/2014/main" id="{0C3ADA47-5A27-7EAF-774B-84A8BA1EA2D6}"/>
                </a:ext>
              </a:extLst>
            </p:cNvPr>
            <p:cNvSpPr txBox="1">
              <a:spLocks/>
            </p:cNvSpPr>
            <p:nvPr/>
          </p:nvSpPr>
          <p:spPr>
            <a:xfrm>
              <a:off x="3285118" y="4210785"/>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823344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04D3D8F0-DB4B-AE41-815E-2092F04A51F3}"/>
              </a:ext>
            </a:extLst>
          </p:cNvPr>
          <p:cNvSpPr>
            <a:spLocks noGrp="1"/>
          </p:cNvSpPr>
          <p:nvPr>
            <p:ph type="body" sz="quarter" idx="14"/>
          </p:nvPr>
        </p:nvSpPr>
        <p:spPr>
          <a:xfrm>
            <a:off x="1019174" y="1351313"/>
            <a:ext cx="10801350" cy="1142194"/>
          </a:xfrm>
        </p:spPr>
        <p:txBody>
          <a:bodyPr/>
          <a:lstStyle/>
          <a:p>
            <a:r>
              <a:rPr lang="en-US">
                <a:solidFill>
                  <a:srgbClr val="5F6062"/>
                </a:solidFill>
                <a:ea typeface="Helvetica Neue" panose="02000503000000020004" pitchFamily="2" charset="0"/>
              </a:rPr>
              <a:t>Next steps</a:t>
            </a:r>
          </a:p>
          <a:p>
            <a:endParaRPr lang="en-US"/>
          </a:p>
        </p:txBody>
      </p:sp>
      <p:sp>
        <p:nvSpPr>
          <p:cNvPr id="108" name="Text Placeholder 82">
            <a:extLst>
              <a:ext uri="{FF2B5EF4-FFF2-40B4-BE49-F238E27FC236}">
                <a16:creationId xmlns:a16="http://schemas.microsoft.com/office/drawing/2014/main" id="{DA45AA74-38A9-4E35-7425-5CFF57FEA517}"/>
              </a:ext>
            </a:extLst>
          </p:cNvPr>
          <p:cNvSpPr txBox="1">
            <a:spLocks/>
          </p:cNvSpPr>
          <p:nvPr/>
        </p:nvSpPr>
        <p:spPr>
          <a:xfrm>
            <a:off x="11687306" y="7247060"/>
            <a:ext cx="665162" cy="268288"/>
          </a:xfrm>
          <a:prstGeom prst="rect">
            <a:avLst/>
          </a:prstGeom>
        </p:spPr>
        <p:txBody>
          <a:bodyPr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accent3"/>
                </a:solidFill>
                <a:latin typeface="Arial" panose="020B0604020202020204" pitchFamily="34" charset="0"/>
                <a:cs typeface="Arial" panose="020B0604020202020204" pitchFamily="34" charset="0"/>
              </a:rPr>
              <a:t>2</a:t>
            </a:r>
          </a:p>
        </p:txBody>
      </p:sp>
      <p:pic>
        <p:nvPicPr>
          <p:cNvPr id="3" name="Graphic 2" descr="Meeting with solid fill">
            <a:extLst>
              <a:ext uri="{FF2B5EF4-FFF2-40B4-BE49-F238E27FC236}">
                <a16:creationId xmlns:a16="http://schemas.microsoft.com/office/drawing/2014/main" id="{E467E61E-F1CD-6305-835F-C1F9765C4A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174" y="2245631"/>
            <a:ext cx="674914" cy="674914"/>
          </a:xfrm>
          <a:prstGeom prst="rect">
            <a:avLst/>
          </a:prstGeom>
        </p:spPr>
      </p:pic>
      <p:pic>
        <p:nvPicPr>
          <p:cNvPr id="7" name="Graphic 6" descr="Paper with solid fill">
            <a:extLst>
              <a:ext uri="{FF2B5EF4-FFF2-40B4-BE49-F238E27FC236}">
                <a16:creationId xmlns:a16="http://schemas.microsoft.com/office/drawing/2014/main" id="{6962442C-0D49-37B9-8222-523EC8611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9174" y="3158625"/>
            <a:ext cx="674914" cy="674914"/>
          </a:xfrm>
          <a:prstGeom prst="rect">
            <a:avLst/>
          </a:prstGeom>
        </p:spPr>
      </p:pic>
      <p:pic>
        <p:nvPicPr>
          <p:cNvPr id="9" name="Graphic 8" descr="Questions with solid fill">
            <a:extLst>
              <a:ext uri="{FF2B5EF4-FFF2-40B4-BE49-F238E27FC236}">
                <a16:creationId xmlns:a16="http://schemas.microsoft.com/office/drawing/2014/main" id="{23D8555C-62C0-F60E-26B4-875EF1A200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173" y="4983739"/>
            <a:ext cx="674914" cy="674914"/>
          </a:xfrm>
          <a:prstGeom prst="rect">
            <a:avLst/>
          </a:prstGeom>
        </p:spPr>
      </p:pic>
      <p:pic>
        <p:nvPicPr>
          <p:cNvPr id="12" name="Graphic 11" descr="Questions with solid fill">
            <a:extLst>
              <a:ext uri="{FF2B5EF4-FFF2-40B4-BE49-F238E27FC236}">
                <a16:creationId xmlns:a16="http://schemas.microsoft.com/office/drawing/2014/main" id="{484788BD-AA62-4F1F-E890-53793C247B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173" y="5896734"/>
            <a:ext cx="674914" cy="674914"/>
          </a:xfrm>
          <a:prstGeom prst="rect">
            <a:avLst/>
          </a:prstGeom>
        </p:spPr>
      </p:pic>
      <p:sp>
        <p:nvSpPr>
          <p:cNvPr id="14" name="TextBox 13">
            <a:extLst>
              <a:ext uri="{FF2B5EF4-FFF2-40B4-BE49-F238E27FC236}">
                <a16:creationId xmlns:a16="http://schemas.microsoft.com/office/drawing/2014/main" id="{185153C9-0D10-143D-C006-2B093A7F18E1}"/>
              </a:ext>
            </a:extLst>
          </p:cNvPr>
          <p:cNvSpPr txBox="1"/>
          <p:nvPr/>
        </p:nvSpPr>
        <p:spPr>
          <a:xfrm>
            <a:off x="1989361" y="2189396"/>
            <a:ext cx="8776606" cy="612412"/>
          </a:xfrm>
          <a:prstGeom prst="rect">
            <a:avLst/>
          </a:prstGeom>
          <a:noFill/>
        </p:spPr>
        <p:txBody>
          <a:bodyPr wrap="square">
            <a:spAutoFit/>
          </a:bodyPr>
          <a:lstStyle/>
          <a:p>
            <a:pPr>
              <a:lnSpc>
                <a:spcPct val="200000"/>
              </a:lnSpc>
            </a:pPr>
            <a:r>
              <a:rPr lang="en-GB" sz="2000"/>
              <a:t>Complete discussions on consultation feedback around end of 2022</a:t>
            </a:r>
          </a:p>
        </p:txBody>
      </p:sp>
      <p:sp>
        <p:nvSpPr>
          <p:cNvPr id="16" name="TextBox 15">
            <a:extLst>
              <a:ext uri="{FF2B5EF4-FFF2-40B4-BE49-F238E27FC236}">
                <a16:creationId xmlns:a16="http://schemas.microsoft.com/office/drawing/2014/main" id="{497F51D9-3016-E9C9-F0C6-546FB016BDCE}"/>
              </a:ext>
            </a:extLst>
          </p:cNvPr>
          <p:cNvSpPr txBox="1"/>
          <p:nvPr/>
        </p:nvSpPr>
        <p:spPr>
          <a:xfrm>
            <a:off x="1989362" y="3091022"/>
            <a:ext cx="7022522" cy="612412"/>
          </a:xfrm>
          <a:prstGeom prst="rect">
            <a:avLst/>
          </a:prstGeom>
          <a:noFill/>
        </p:spPr>
        <p:txBody>
          <a:bodyPr wrap="square">
            <a:spAutoFit/>
          </a:bodyPr>
          <a:lstStyle/>
          <a:p>
            <a:pPr>
              <a:lnSpc>
                <a:spcPct val="200000"/>
              </a:lnSpc>
            </a:pPr>
            <a:r>
              <a:rPr lang="en-GB" sz="2000"/>
              <a:t>Issue final Standards as early as possible in 2023</a:t>
            </a:r>
          </a:p>
        </p:txBody>
      </p:sp>
      <p:sp>
        <p:nvSpPr>
          <p:cNvPr id="18" name="TextBox 17">
            <a:extLst>
              <a:ext uri="{FF2B5EF4-FFF2-40B4-BE49-F238E27FC236}">
                <a16:creationId xmlns:a16="http://schemas.microsoft.com/office/drawing/2014/main" id="{FDE95185-5ED4-5861-1AE2-643B8E85F347}"/>
              </a:ext>
            </a:extLst>
          </p:cNvPr>
          <p:cNvSpPr txBox="1"/>
          <p:nvPr/>
        </p:nvSpPr>
        <p:spPr>
          <a:xfrm>
            <a:off x="1989360" y="4904768"/>
            <a:ext cx="8343499" cy="612412"/>
          </a:xfrm>
          <a:prstGeom prst="rect">
            <a:avLst/>
          </a:prstGeom>
          <a:noFill/>
        </p:spPr>
        <p:txBody>
          <a:bodyPr wrap="square">
            <a:spAutoFit/>
          </a:bodyPr>
          <a:lstStyle/>
          <a:p>
            <a:pPr>
              <a:lnSpc>
                <a:spcPct val="200000"/>
              </a:lnSpc>
            </a:pPr>
            <a:r>
              <a:rPr lang="en-GB" sz="2000"/>
              <a:t>Consult on proposed digital taxonomy</a:t>
            </a:r>
          </a:p>
        </p:txBody>
      </p:sp>
      <p:sp>
        <p:nvSpPr>
          <p:cNvPr id="20" name="TextBox 19">
            <a:extLst>
              <a:ext uri="{FF2B5EF4-FFF2-40B4-BE49-F238E27FC236}">
                <a16:creationId xmlns:a16="http://schemas.microsoft.com/office/drawing/2014/main" id="{A73F64B6-0DCC-36BA-9A79-1077E51F4F25}"/>
              </a:ext>
            </a:extLst>
          </p:cNvPr>
          <p:cNvSpPr txBox="1"/>
          <p:nvPr/>
        </p:nvSpPr>
        <p:spPr>
          <a:xfrm>
            <a:off x="1989361" y="5806395"/>
            <a:ext cx="7022522" cy="612412"/>
          </a:xfrm>
          <a:prstGeom prst="rect">
            <a:avLst/>
          </a:prstGeom>
          <a:noFill/>
        </p:spPr>
        <p:txBody>
          <a:bodyPr wrap="square" lIns="91440" tIns="45720" rIns="91440" bIns="45720" anchor="ctr">
            <a:spAutoFit/>
          </a:bodyPr>
          <a:lstStyle/>
          <a:p>
            <a:pPr>
              <a:lnSpc>
                <a:spcPct val="200000"/>
              </a:lnSpc>
            </a:pPr>
            <a:r>
              <a:rPr lang="en-GB" sz="2000"/>
              <a:t>Consult on future priorities, early 2023</a:t>
            </a:r>
          </a:p>
        </p:txBody>
      </p:sp>
      <p:pic>
        <p:nvPicPr>
          <p:cNvPr id="6" name="Graphic 5" descr="Building Brick Wall with solid fill">
            <a:extLst>
              <a:ext uri="{FF2B5EF4-FFF2-40B4-BE49-F238E27FC236}">
                <a16:creationId xmlns:a16="http://schemas.microsoft.com/office/drawing/2014/main" id="{196E9C71-8691-A637-443D-5A652758D4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652" y="3951516"/>
            <a:ext cx="825955" cy="825955"/>
          </a:xfrm>
          <a:prstGeom prst="rect">
            <a:avLst/>
          </a:prstGeom>
        </p:spPr>
      </p:pic>
      <p:sp>
        <p:nvSpPr>
          <p:cNvPr id="8" name="TextBox 7">
            <a:extLst>
              <a:ext uri="{FF2B5EF4-FFF2-40B4-BE49-F238E27FC236}">
                <a16:creationId xmlns:a16="http://schemas.microsoft.com/office/drawing/2014/main" id="{9EB7AD90-FB93-EB3D-79B4-53598B80134A}"/>
              </a:ext>
            </a:extLst>
          </p:cNvPr>
          <p:cNvSpPr txBox="1"/>
          <p:nvPr/>
        </p:nvSpPr>
        <p:spPr>
          <a:xfrm>
            <a:off x="1989360" y="4005574"/>
            <a:ext cx="7022522" cy="612412"/>
          </a:xfrm>
          <a:prstGeom prst="rect">
            <a:avLst/>
          </a:prstGeom>
          <a:noFill/>
        </p:spPr>
        <p:txBody>
          <a:bodyPr wrap="square">
            <a:spAutoFit/>
          </a:bodyPr>
          <a:lstStyle/>
          <a:p>
            <a:pPr>
              <a:lnSpc>
                <a:spcPct val="200000"/>
              </a:lnSpc>
            </a:pPr>
            <a:r>
              <a:rPr lang="en-GB" sz="2000"/>
              <a:t>Work to support adoption and application</a:t>
            </a:r>
          </a:p>
        </p:txBody>
      </p:sp>
    </p:spTree>
    <p:extLst>
      <p:ext uri="{BB962C8B-B14F-4D97-AF65-F5344CB8AC3E}">
        <p14:creationId xmlns:p14="http://schemas.microsoft.com/office/powerpoint/2010/main" val="2749187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08A151-2850-120D-F1AF-64DD6EB9BF76}"/>
              </a:ext>
            </a:extLst>
          </p:cNvPr>
          <p:cNvSpPr>
            <a:spLocks noGrp="1"/>
          </p:cNvSpPr>
          <p:nvPr>
            <p:ph type="body" sz="quarter" idx="10"/>
          </p:nvPr>
        </p:nvSpPr>
        <p:spPr/>
        <p:txBody>
          <a:bodyPr/>
          <a:lstStyle/>
          <a:p>
            <a:r>
              <a:rPr lang="en-US"/>
              <a:t>Get involved</a:t>
            </a:r>
          </a:p>
        </p:txBody>
      </p:sp>
      <p:sp>
        <p:nvSpPr>
          <p:cNvPr id="6" name="Text Placeholder 8">
            <a:extLst>
              <a:ext uri="{FF2B5EF4-FFF2-40B4-BE49-F238E27FC236}">
                <a16:creationId xmlns:a16="http://schemas.microsoft.com/office/drawing/2014/main" id="{822958CC-6F0C-5DA3-FCC6-5497B0782487}"/>
              </a:ext>
            </a:extLst>
          </p:cNvPr>
          <p:cNvSpPr txBox="1">
            <a:spLocks/>
          </p:cNvSpPr>
          <p:nvPr/>
        </p:nvSpPr>
        <p:spPr>
          <a:xfrm>
            <a:off x="8363886" y="5391464"/>
            <a:ext cx="1694514" cy="6415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a:solidFill>
                  <a:schemeClr val="accent3"/>
                </a:solidFill>
              </a:rPr>
              <a:t>Observe</a:t>
            </a:r>
            <a:br>
              <a:rPr lang="en-GB" sz="1800" b="1">
                <a:solidFill>
                  <a:schemeClr val="accent3"/>
                </a:solidFill>
              </a:rPr>
            </a:br>
            <a:r>
              <a:rPr lang="en-GB" sz="1400">
                <a:solidFill>
                  <a:schemeClr val="tx1"/>
                </a:solidFill>
              </a:rPr>
              <a:t>ISSB meetings – the next is w/c 14 November</a:t>
            </a:r>
          </a:p>
        </p:txBody>
      </p:sp>
      <p:sp>
        <p:nvSpPr>
          <p:cNvPr id="7" name="Text Placeholder 9">
            <a:extLst>
              <a:ext uri="{FF2B5EF4-FFF2-40B4-BE49-F238E27FC236}">
                <a16:creationId xmlns:a16="http://schemas.microsoft.com/office/drawing/2014/main" id="{EC63913F-9A17-3417-C960-CEB7B5488D4B}"/>
              </a:ext>
            </a:extLst>
          </p:cNvPr>
          <p:cNvSpPr txBox="1">
            <a:spLocks/>
          </p:cNvSpPr>
          <p:nvPr/>
        </p:nvSpPr>
        <p:spPr>
          <a:xfrm>
            <a:off x="8553732" y="3211410"/>
            <a:ext cx="1566138" cy="503925"/>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a:solidFill>
                  <a:schemeClr val="accent3"/>
                </a:solidFill>
              </a:rPr>
              <a:t>Respond</a:t>
            </a:r>
            <a:br>
              <a:rPr lang="en-GB" b="1"/>
            </a:br>
            <a:r>
              <a:rPr lang="en-GB"/>
              <a:t>to live consultations</a:t>
            </a:r>
          </a:p>
        </p:txBody>
      </p:sp>
      <p:sp>
        <p:nvSpPr>
          <p:cNvPr id="8" name="Text Placeholder 10">
            <a:extLst>
              <a:ext uri="{FF2B5EF4-FFF2-40B4-BE49-F238E27FC236}">
                <a16:creationId xmlns:a16="http://schemas.microsoft.com/office/drawing/2014/main" id="{AE378306-8296-0A5F-3754-16488666BF1E}"/>
              </a:ext>
            </a:extLst>
          </p:cNvPr>
          <p:cNvSpPr txBox="1">
            <a:spLocks/>
          </p:cNvSpPr>
          <p:nvPr/>
        </p:nvSpPr>
        <p:spPr>
          <a:xfrm>
            <a:off x="1961316" y="5391464"/>
            <a:ext cx="1635501" cy="65419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a:solidFill>
                  <a:schemeClr val="accent3"/>
                </a:solidFill>
              </a:rPr>
              <a:t>Sign up</a:t>
            </a:r>
            <a:br>
              <a:rPr lang="en-GB" sz="1400" b="1">
                <a:solidFill>
                  <a:schemeClr val="tx1"/>
                </a:solidFill>
              </a:rPr>
            </a:br>
            <a:r>
              <a:rPr lang="en-GB" sz="1400">
                <a:solidFill>
                  <a:schemeClr val="tx1"/>
                </a:solidFill>
              </a:rPr>
              <a:t>for news alerts</a:t>
            </a:r>
          </a:p>
        </p:txBody>
      </p:sp>
      <p:sp>
        <p:nvSpPr>
          <p:cNvPr id="9" name="Text Placeholder 11">
            <a:extLst>
              <a:ext uri="{FF2B5EF4-FFF2-40B4-BE49-F238E27FC236}">
                <a16:creationId xmlns:a16="http://schemas.microsoft.com/office/drawing/2014/main" id="{553972BD-0AB9-C553-E0C8-056E3A51B04A}"/>
              </a:ext>
            </a:extLst>
          </p:cNvPr>
          <p:cNvSpPr txBox="1">
            <a:spLocks/>
          </p:cNvSpPr>
          <p:nvPr/>
        </p:nvSpPr>
        <p:spPr>
          <a:xfrm>
            <a:off x="4822486" y="5391464"/>
            <a:ext cx="2425829" cy="914400"/>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a:solidFill>
                  <a:schemeClr val="accent3"/>
                </a:solidFill>
                <a:latin typeface="Arial"/>
                <a:cs typeface="Arial"/>
              </a:rPr>
              <a:t>Discover</a:t>
            </a:r>
            <a:br>
              <a:rPr lang="en-GB" sz="1800" b="1"/>
            </a:br>
            <a:r>
              <a:rPr lang="en-GB" sz="1400">
                <a:solidFill>
                  <a:schemeClr val="tx1"/>
                </a:solidFill>
                <a:latin typeface="Arial"/>
                <a:cs typeface="Arial"/>
              </a:rPr>
              <a:t>services that can support you, including membership and education</a:t>
            </a:r>
          </a:p>
        </p:txBody>
      </p:sp>
      <p:pic>
        <p:nvPicPr>
          <p:cNvPr id="10" name="Graphic 9" descr="Theatre outline">
            <a:extLst>
              <a:ext uri="{FF2B5EF4-FFF2-40B4-BE49-F238E27FC236}">
                <a16:creationId xmlns:a16="http://schemas.microsoft.com/office/drawing/2014/main" id="{3D3B07E9-1484-AFA6-A0C2-B4BDE7618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7137" y="4435823"/>
            <a:ext cx="914401" cy="914401"/>
          </a:xfrm>
          <a:prstGeom prst="rect">
            <a:avLst/>
          </a:prstGeom>
        </p:spPr>
      </p:pic>
      <p:pic>
        <p:nvPicPr>
          <p:cNvPr id="11" name="Graphic 10" descr="Pen with solid fill">
            <a:extLst>
              <a:ext uri="{FF2B5EF4-FFF2-40B4-BE49-F238E27FC236}">
                <a16:creationId xmlns:a16="http://schemas.microsoft.com/office/drawing/2014/main" id="{CD37BC77-31C0-70CF-D692-E1796424F8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5288" y="2110374"/>
            <a:ext cx="914401" cy="914401"/>
          </a:xfrm>
          <a:prstGeom prst="rect">
            <a:avLst/>
          </a:prstGeom>
        </p:spPr>
      </p:pic>
      <p:pic>
        <p:nvPicPr>
          <p:cNvPr id="12" name="Graphic 11" descr="Megaphone1 with solid fill">
            <a:extLst>
              <a:ext uri="{FF2B5EF4-FFF2-40B4-BE49-F238E27FC236}">
                <a16:creationId xmlns:a16="http://schemas.microsoft.com/office/drawing/2014/main" id="{37CC810F-3546-9711-0011-700B520CCC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9939" y="4411530"/>
            <a:ext cx="914400" cy="914400"/>
          </a:xfrm>
          <a:prstGeom prst="rect">
            <a:avLst/>
          </a:prstGeom>
        </p:spPr>
      </p:pic>
      <p:pic>
        <p:nvPicPr>
          <p:cNvPr id="13" name="Graphic 12" descr="World with solid fill">
            <a:extLst>
              <a:ext uri="{FF2B5EF4-FFF2-40B4-BE49-F238E27FC236}">
                <a16:creationId xmlns:a16="http://schemas.microsoft.com/office/drawing/2014/main" id="{71FED5E1-FE4C-0F61-015F-0BE77D5108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83372" y="4384096"/>
            <a:ext cx="914400" cy="914400"/>
          </a:xfrm>
          <a:prstGeom prst="rect">
            <a:avLst/>
          </a:prstGeom>
        </p:spPr>
      </p:pic>
      <p:sp>
        <p:nvSpPr>
          <p:cNvPr id="14" name="Text Placeholder 8">
            <a:extLst>
              <a:ext uri="{FF2B5EF4-FFF2-40B4-BE49-F238E27FC236}">
                <a16:creationId xmlns:a16="http://schemas.microsoft.com/office/drawing/2014/main" id="{818A566F-AF3E-4904-2FEB-C450846F576C}"/>
              </a:ext>
            </a:extLst>
          </p:cNvPr>
          <p:cNvSpPr txBox="1">
            <a:spLocks/>
          </p:cNvSpPr>
          <p:nvPr/>
        </p:nvSpPr>
        <p:spPr>
          <a:xfrm>
            <a:off x="1782526" y="3211410"/>
            <a:ext cx="2053124" cy="737748"/>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4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a:solidFill>
                  <a:schemeClr val="accent3"/>
                </a:solidFill>
              </a:rPr>
              <a:t>Download</a:t>
            </a:r>
            <a:br>
              <a:rPr lang="en-GB" b="1"/>
            </a:br>
            <a:r>
              <a:rPr lang="en-GB"/>
              <a:t>proposed IFRS Standards and supporting materials</a:t>
            </a:r>
          </a:p>
        </p:txBody>
      </p:sp>
      <p:pic>
        <p:nvPicPr>
          <p:cNvPr id="15" name="Graphic 14" descr="Download from cloud with solid fill">
            <a:extLst>
              <a:ext uri="{FF2B5EF4-FFF2-40B4-BE49-F238E27FC236}">
                <a16:creationId xmlns:a16="http://schemas.microsoft.com/office/drawing/2014/main" id="{343FE559-89F3-7EDF-6CA7-A3209C3B95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97575" y="2151257"/>
            <a:ext cx="914400" cy="914400"/>
          </a:xfrm>
          <a:prstGeom prst="rect">
            <a:avLst/>
          </a:prstGeom>
        </p:spPr>
      </p:pic>
      <p:pic>
        <p:nvPicPr>
          <p:cNvPr id="2" name="Graphic 1" descr="Radio microphone with solid fill">
            <a:extLst>
              <a:ext uri="{FF2B5EF4-FFF2-40B4-BE49-F238E27FC236}">
                <a16:creationId xmlns:a16="http://schemas.microsoft.com/office/drawing/2014/main" id="{73AB1757-EEDF-8878-8F51-9C738C3CB5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1910" y="2103897"/>
            <a:ext cx="914401" cy="914401"/>
          </a:xfrm>
          <a:prstGeom prst="rect">
            <a:avLst/>
          </a:prstGeom>
        </p:spPr>
      </p:pic>
      <p:sp>
        <p:nvSpPr>
          <p:cNvPr id="3" name="Text Placeholder 11">
            <a:extLst>
              <a:ext uri="{FF2B5EF4-FFF2-40B4-BE49-F238E27FC236}">
                <a16:creationId xmlns:a16="http://schemas.microsoft.com/office/drawing/2014/main" id="{573F27AB-3EAB-9F70-D3D2-3619E0644822}"/>
              </a:ext>
            </a:extLst>
          </p:cNvPr>
          <p:cNvSpPr txBox="1">
            <a:spLocks/>
          </p:cNvSpPr>
          <p:nvPr/>
        </p:nvSpPr>
        <p:spPr>
          <a:xfrm>
            <a:off x="4876195" y="3211410"/>
            <a:ext cx="2425829" cy="914400"/>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a:solidFill>
                  <a:schemeClr val="accent3"/>
                </a:solidFill>
                <a:latin typeface="Arial"/>
                <a:cs typeface="Arial"/>
              </a:rPr>
              <a:t>Listen</a:t>
            </a:r>
            <a:br>
              <a:rPr lang="en-GB" sz="1400" b="1"/>
            </a:br>
            <a:r>
              <a:rPr lang="en-GB" sz="1400">
                <a:solidFill>
                  <a:schemeClr val="tx1"/>
                </a:solidFill>
                <a:latin typeface="Arial"/>
                <a:cs typeface="Arial"/>
              </a:rPr>
              <a:t>to our monthly podcast with highlights from meetings and key developments</a:t>
            </a:r>
          </a:p>
        </p:txBody>
      </p:sp>
    </p:spTree>
    <p:extLst>
      <p:ext uri="{BB962C8B-B14F-4D97-AF65-F5344CB8AC3E}">
        <p14:creationId xmlns:p14="http://schemas.microsoft.com/office/powerpoint/2010/main" val="549881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DF5F1EF-6058-F323-2E19-5570FA2C6127}"/>
              </a:ext>
            </a:extLst>
          </p:cNvPr>
          <p:cNvSpPr>
            <a:spLocks noGrp="1"/>
          </p:cNvSpPr>
          <p:nvPr>
            <p:ph type="body" sz="quarter" idx="10"/>
          </p:nvPr>
        </p:nvSpPr>
        <p:spPr/>
        <p:txBody>
          <a:bodyPr/>
          <a:lstStyle/>
          <a:p>
            <a:r>
              <a:rPr lang="en-US"/>
              <a:t>Follow us online</a:t>
            </a:r>
          </a:p>
        </p:txBody>
      </p:sp>
      <p:pic>
        <p:nvPicPr>
          <p:cNvPr id="2" name="Picture 1">
            <a:extLst>
              <a:ext uri="{FF2B5EF4-FFF2-40B4-BE49-F238E27FC236}">
                <a16:creationId xmlns:a16="http://schemas.microsoft.com/office/drawing/2014/main" id="{F0261463-CBC7-B4FA-D13E-632413C89588}"/>
              </a:ext>
            </a:extLst>
          </p:cNvPr>
          <p:cNvPicPr>
            <a:picLocks noChangeAspect="1"/>
          </p:cNvPicPr>
          <p:nvPr/>
        </p:nvPicPr>
        <p:blipFill>
          <a:blip r:embed="rId3"/>
          <a:stretch>
            <a:fillRect/>
          </a:stretch>
        </p:blipFill>
        <p:spPr>
          <a:xfrm>
            <a:off x="1024752" y="4151913"/>
            <a:ext cx="321432" cy="321432"/>
          </a:xfrm>
          <a:prstGeom prst="rect">
            <a:avLst/>
          </a:prstGeom>
        </p:spPr>
      </p:pic>
      <p:pic>
        <p:nvPicPr>
          <p:cNvPr id="3" name="Picture 2">
            <a:extLst>
              <a:ext uri="{FF2B5EF4-FFF2-40B4-BE49-F238E27FC236}">
                <a16:creationId xmlns:a16="http://schemas.microsoft.com/office/drawing/2014/main" id="{6444BF56-7E04-B581-C822-431E4ED84E3C}"/>
              </a:ext>
            </a:extLst>
          </p:cNvPr>
          <p:cNvPicPr>
            <a:picLocks noChangeAspect="1"/>
          </p:cNvPicPr>
          <p:nvPr/>
        </p:nvPicPr>
        <p:blipFill>
          <a:blip r:embed="rId4"/>
          <a:stretch>
            <a:fillRect/>
          </a:stretch>
        </p:blipFill>
        <p:spPr>
          <a:xfrm>
            <a:off x="1046816" y="4690291"/>
            <a:ext cx="321432" cy="321432"/>
          </a:xfrm>
          <a:prstGeom prst="rect">
            <a:avLst/>
          </a:prstGeom>
        </p:spPr>
      </p:pic>
      <p:pic>
        <p:nvPicPr>
          <p:cNvPr id="7" name="Picture 6">
            <a:extLst>
              <a:ext uri="{FF2B5EF4-FFF2-40B4-BE49-F238E27FC236}">
                <a16:creationId xmlns:a16="http://schemas.microsoft.com/office/drawing/2014/main" id="{403358BE-3CE5-1D58-BEB8-FFC6CC4D27E7}"/>
              </a:ext>
            </a:extLst>
          </p:cNvPr>
          <p:cNvPicPr>
            <a:picLocks noChangeAspect="1"/>
          </p:cNvPicPr>
          <p:nvPr/>
        </p:nvPicPr>
        <p:blipFill>
          <a:blip r:embed="rId5"/>
          <a:stretch>
            <a:fillRect/>
          </a:stretch>
        </p:blipFill>
        <p:spPr>
          <a:xfrm>
            <a:off x="1046816" y="5199494"/>
            <a:ext cx="321431" cy="321431"/>
          </a:xfrm>
          <a:prstGeom prst="rect">
            <a:avLst/>
          </a:prstGeom>
        </p:spPr>
      </p:pic>
      <p:sp>
        <p:nvSpPr>
          <p:cNvPr id="8" name="TextBox 7">
            <a:extLst>
              <a:ext uri="{FF2B5EF4-FFF2-40B4-BE49-F238E27FC236}">
                <a16:creationId xmlns:a16="http://schemas.microsoft.com/office/drawing/2014/main" id="{90B09DA2-8679-BDA9-B363-C054C0C0B785}"/>
              </a:ext>
            </a:extLst>
          </p:cNvPr>
          <p:cNvSpPr txBox="1"/>
          <p:nvPr/>
        </p:nvSpPr>
        <p:spPr>
          <a:xfrm>
            <a:off x="1364652" y="3499573"/>
            <a:ext cx="1670755" cy="400110"/>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ifrs.org</a:t>
            </a:r>
          </a:p>
        </p:txBody>
      </p:sp>
      <p:sp>
        <p:nvSpPr>
          <p:cNvPr id="9" name="TextBox 8">
            <a:extLst>
              <a:ext uri="{FF2B5EF4-FFF2-40B4-BE49-F238E27FC236}">
                <a16:creationId xmlns:a16="http://schemas.microsoft.com/office/drawing/2014/main" id="{361FB2A7-E2DC-407A-9928-10358A04BCEC}"/>
              </a:ext>
            </a:extLst>
          </p:cNvPr>
          <p:cNvSpPr txBox="1"/>
          <p:nvPr/>
        </p:nvSpPr>
        <p:spPr>
          <a:xfrm>
            <a:off x="1346182" y="4073235"/>
            <a:ext cx="2353389" cy="400110"/>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@IFRSFoundation</a:t>
            </a:r>
          </a:p>
        </p:txBody>
      </p:sp>
      <p:sp>
        <p:nvSpPr>
          <p:cNvPr id="10" name="TextBox 9">
            <a:extLst>
              <a:ext uri="{FF2B5EF4-FFF2-40B4-BE49-F238E27FC236}">
                <a16:creationId xmlns:a16="http://schemas.microsoft.com/office/drawing/2014/main" id="{D898CC15-7364-9A7F-AF6E-73FDBB8A607B}"/>
              </a:ext>
            </a:extLst>
          </p:cNvPr>
          <p:cNvSpPr txBox="1"/>
          <p:nvPr/>
        </p:nvSpPr>
        <p:spPr>
          <a:xfrm>
            <a:off x="1368247" y="4646897"/>
            <a:ext cx="2130796" cy="400110"/>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IFRS Foundation</a:t>
            </a:r>
          </a:p>
        </p:txBody>
      </p:sp>
      <p:sp>
        <p:nvSpPr>
          <p:cNvPr id="13" name="TextBox 12">
            <a:extLst>
              <a:ext uri="{FF2B5EF4-FFF2-40B4-BE49-F238E27FC236}">
                <a16:creationId xmlns:a16="http://schemas.microsoft.com/office/drawing/2014/main" id="{30C1BCA1-1827-2DE5-A215-035C89255B6C}"/>
              </a:ext>
            </a:extLst>
          </p:cNvPr>
          <p:cNvSpPr txBox="1"/>
          <p:nvPr/>
        </p:nvSpPr>
        <p:spPr>
          <a:xfrm>
            <a:off x="1357605" y="5207335"/>
            <a:ext cx="3422300" cy="707886"/>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International Sustainability Standards Board</a:t>
            </a:r>
          </a:p>
        </p:txBody>
      </p:sp>
      <p:pic>
        <p:nvPicPr>
          <p:cNvPr id="14" name="Picture 13">
            <a:extLst>
              <a:ext uri="{FF2B5EF4-FFF2-40B4-BE49-F238E27FC236}">
                <a16:creationId xmlns:a16="http://schemas.microsoft.com/office/drawing/2014/main" id="{AF4FF447-7214-5E91-DC68-CE7B612CA612}"/>
              </a:ext>
            </a:extLst>
          </p:cNvPr>
          <p:cNvPicPr>
            <a:picLocks noChangeAspect="1"/>
          </p:cNvPicPr>
          <p:nvPr/>
        </p:nvPicPr>
        <p:blipFill>
          <a:blip r:embed="rId6"/>
          <a:stretch>
            <a:fillRect/>
          </a:stretch>
        </p:blipFill>
        <p:spPr>
          <a:xfrm>
            <a:off x="1036173" y="3538912"/>
            <a:ext cx="321432" cy="321432"/>
          </a:xfrm>
          <a:prstGeom prst="rect">
            <a:avLst/>
          </a:prstGeom>
        </p:spPr>
      </p:pic>
    </p:spTree>
    <p:extLst>
      <p:ext uri="{BB962C8B-B14F-4D97-AF65-F5344CB8AC3E}">
        <p14:creationId xmlns:p14="http://schemas.microsoft.com/office/powerpoint/2010/main" val="248115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icon&#10;&#10;Description automatically generated">
            <a:extLst>
              <a:ext uri="{FF2B5EF4-FFF2-40B4-BE49-F238E27FC236}">
                <a16:creationId xmlns:a16="http://schemas.microsoft.com/office/drawing/2014/main" id="{6E228366-4390-483A-0F2D-465BC7396BCC}"/>
              </a:ext>
            </a:extLst>
          </p:cNvPr>
          <p:cNvPicPr>
            <a:picLocks noGrp="1" noChangeAspect="1"/>
          </p:cNvPicPr>
          <p:nvPr>
            <p:ph type="pic" idx="1"/>
          </p:nvPr>
        </p:nvPicPr>
        <p:blipFill>
          <a:blip r:embed="rId3"/>
          <a:srcRect l="18659" r="18659"/>
          <a:stretch>
            <a:fillRect/>
          </a:stretch>
        </p:blipFill>
        <p:spPr/>
      </p:pic>
      <p:sp>
        <p:nvSpPr>
          <p:cNvPr id="3" name="Text Placeholder 2">
            <a:extLst>
              <a:ext uri="{FF2B5EF4-FFF2-40B4-BE49-F238E27FC236}">
                <a16:creationId xmlns:a16="http://schemas.microsoft.com/office/drawing/2014/main" id="{96159D0F-ABA3-ADB2-71FE-7FE31CBBD7FF}"/>
              </a:ext>
            </a:extLst>
          </p:cNvPr>
          <p:cNvSpPr>
            <a:spLocks noGrp="1"/>
          </p:cNvSpPr>
          <p:nvPr>
            <p:ph type="body" sz="quarter" idx="10"/>
          </p:nvPr>
        </p:nvSpPr>
        <p:spPr/>
        <p:txBody>
          <a:bodyPr/>
          <a:lstStyle/>
          <a:p>
            <a:r>
              <a:rPr lang="en-US">
                <a:solidFill>
                  <a:srgbClr val="5D5B5C"/>
                </a:solidFill>
                <a:ea typeface="Helvetica Neue" panose="02000503000000020004" pitchFamily="2" charset="0"/>
              </a:rPr>
              <a:t>The IFRS Foundation develops and maintains Standards that are:</a:t>
            </a:r>
          </a:p>
          <a:p>
            <a:endParaRPr lang="en-GB"/>
          </a:p>
        </p:txBody>
      </p:sp>
      <p:sp>
        <p:nvSpPr>
          <p:cNvPr id="4" name="Text Placeholder 3">
            <a:extLst>
              <a:ext uri="{FF2B5EF4-FFF2-40B4-BE49-F238E27FC236}">
                <a16:creationId xmlns:a16="http://schemas.microsoft.com/office/drawing/2014/main" id="{F223EEA4-C423-3AE4-738A-59CD25B476E6}"/>
              </a:ext>
            </a:extLst>
          </p:cNvPr>
          <p:cNvSpPr>
            <a:spLocks noGrp="1"/>
          </p:cNvSpPr>
          <p:nvPr>
            <p:ph type="body" sz="quarter" idx="19"/>
          </p:nvPr>
        </p:nvSpPr>
        <p:spPr>
          <a:xfrm>
            <a:off x="1019175" y="3384551"/>
            <a:ext cx="5083607" cy="2319397"/>
          </a:xfrm>
        </p:spPr>
        <p:txBody>
          <a:bodyPr/>
          <a:lstStyle/>
          <a:p>
            <a:pPr lvl="0"/>
            <a:r>
              <a:rPr lang="en-US" sz="2000"/>
              <a:t>In the public interest</a:t>
            </a:r>
          </a:p>
          <a:p>
            <a:pPr lvl="0"/>
            <a:r>
              <a:rPr lang="en-US" sz="2000"/>
              <a:t>High-quality</a:t>
            </a:r>
          </a:p>
          <a:p>
            <a:pPr lvl="0"/>
            <a:r>
              <a:rPr lang="en-US" sz="2000"/>
              <a:t>Understandable</a:t>
            </a:r>
          </a:p>
          <a:p>
            <a:pPr lvl="0"/>
            <a:r>
              <a:rPr lang="en-US" sz="2000"/>
              <a:t>Enforceable</a:t>
            </a:r>
          </a:p>
          <a:p>
            <a:pPr lvl="0"/>
            <a:r>
              <a:rPr lang="en-US" sz="2000"/>
              <a:t>Globally acceptable </a:t>
            </a:r>
          </a:p>
        </p:txBody>
      </p:sp>
      <p:sp>
        <p:nvSpPr>
          <p:cNvPr id="7" name="Text Placeholder 3">
            <a:extLst>
              <a:ext uri="{FF2B5EF4-FFF2-40B4-BE49-F238E27FC236}">
                <a16:creationId xmlns:a16="http://schemas.microsoft.com/office/drawing/2014/main" id="{5396F313-C148-A843-D179-E3FFD179FF9A}"/>
              </a:ext>
            </a:extLst>
          </p:cNvPr>
          <p:cNvSpPr txBox="1">
            <a:spLocks/>
          </p:cNvSpPr>
          <p:nvPr/>
        </p:nvSpPr>
        <p:spPr>
          <a:xfrm>
            <a:off x="7807034" y="1392318"/>
            <a:ext cx="4013490" cy="2202378"/>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Better information for better decisions</a:t>
            </a:r>
          </a:p>
        </p:txBody>
      </p:sp>
      <p:sp>
        <p:nvSpPr>
          <p:cNvPr id="6" name="TextBox 5">
            <a:extLst>
              <a:ext uri="{FF2B5EF4-FFF2-40B4-BE49-F238E27FC236}">
                <a16:creationId xmlns:a16="http://schemas.microsoft.com/office/drawing/2014/main" id="{3EFC5D92-6529-EFAF-7C71-8DCE425E50D2}"/>
              </a:ext>
            </a:extLst>
          </p:cNvPr>
          <p:cNvSpPr txBox="1"/>
          <p:nvPr/>
        </p:nvSpPr>
        <p:spPr>
          <a:xfrm>
            <a:off x="1019174" y="5792848"/>
            <a:ext cx="5303567" cy="584775"/>
          </a:xfrm>
          <a:prstGeom prst="rect">
            <a:avLst/>
          </a:prstGeom>
          <a:noFill/>
        </p:spPr>
        <p:txBody>
          <a:bodyPr wrap="square">
            <a:spAutoFit/>
          </a:bodyPr>
          <a:lstStyle/>
          <a:p>
            <a:r>
              <a:rPr lang="en-GB" sz="1600">
                <a:solidFill>
                  <a:srgbClr val="5D5B5C"/>
                </a:solidFill>
                <a:latin typeface="Arial" panose="020B0604020202020204" pitchFamily="34" charset="0"/>
                <a:cs typeface="Arial" panose="020B0604020202020204" pitchFamily="34" charset="0"/>
              </a:rPr>
              <a:t>Our purpose is to empower people with the right information to support better economic decision-making. </a:t>
            </a:r>
          </a:p>
        </p:txBody>
      </p:sp>
    </p:spTree>
    <p:extLst>
      <p:ext uri="{BB962C8B-B14F-4D97-AF65-F5344CB8AC3E}">
        <p14:creationId xmlns:p14="http://schemas.microsoft.com/office/powerpoint/2010/main" val="2520981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 circle&#10;&#10;Description automatically generated">
            <a:extLst>
              <a:ext uri="{FF2B5EF4-FFF2-40B4-BE49-F238E27FC236}">
                <a16:creationId xmlns:a16="http://schemas.microsoft.com/office/drawing/2014/main" id="{D9880C52-0869-3338-ACBB-D631331992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635000"/>
            <a:ext cx="12192000" cy="8128000"/>
          </a:xfrm>
          <a:prstGeom prst="rect">
            <a:avLst/>
          </a:prstGeom>
        </p:spPr>
      </p:pic>
      <p:sp>
        <p:nvSpPr>
          <p:cNvPr id="3" name="Text Placeholder 2">
            <a:extLst>
              <a:ext uri="{FF2B5EF4-FFF2-40B4-BE49-F238E27FC236}">
                <a16:creationId xmlns:a16="http://schemas.microsoft.com/office/drawing/2014/main" id="{FDF6754E-48B9-D52F-87B2-49D78F64098F}"/>
              </a:ext>
            </a:extLst>
          </p:cNvPr>
          <p:cNvSpPr>
            <a:spLocks noGrp="1"/>
          </p:cNvSpPr>
          <p:nvPr>
            <p:ph type="body" sz="quarter" idx="10"/>
          </p:nvPr>
        </p:nvSpPr>
        <p:spPr>
          <a:xfrm>
            <a:off x="892141" y="1544853"/>
            <a:ext cx="6524623" cy="3366649"/>
          </a:xfrm>
        </p:spPr>
        <p:txBody>
          <a:bodyPr/>
          <a:lstStyle/>
          <a:p>
            <a:pPr indent="-4763"/>
            <a:r>
              <a:rPr lang="en-US">
                <a:ea typeface="Helvetica Neue" panose="02000503000000020004" pitchFamily="2" charset="0"/>
              </a:rPr>
              <a:t>Our work serves the public interest by fostering trust and long-term stability in the global economy. </a:t>
            </a:r>
          </a:p>
          <a:p>
            <a:pPr indent="-4763"/>
            <a:endParaRPr lang="en-US" sz="1500">
              <a:ea typeface="Helvetica Neue" panose="02000503000000020004" pitchFamily="2" charset="0"/>
            </a:endParaRPr>
          </a:p>
          <a:p>
            <a:pPr indent="-4763"/>
            <a:r>
              <a:rPr lang="en-US">
                <a:ea typeface="Helvetica Neue" panose="02000503000000020004" pitchFamily="2" charset="0"/>
              </a:rPr>
              <a:t>IFRS Standards bring transparency, accountability</a:t>
            </a:r>
            <a:br>
              <a:rPr lang="en-US">
                <a:ea typeface="Helvetica Neue" panose="02000503000000020004" pitchFamily="2" charset="0"/>
              </a:rPr>
            </a:br>
            <a:r>
              <a:rPr lang="en-US">
                <a:ea typeface="Helvetica Neue" panose="02000503000000020004" pitchFamily="2" charset="0"/>
              </a:rPr>
              <a:t>and efficiency</a:t>
            </a:r>
          </a:p>
          <a:p>
            <a:endParaRPr lang="en-US">
              <a:ea typeface="Helvetica Neue" panose="02000503000000020004" pitchFamily="2" charset="0"/>
            </a:endParaRPr>
          </a:p>
        </p:txBody>
      </p:sp>
      <p:sp>
        <p:nvSpPr>
          <p:cNvPr id="5" name="Text Placeholder 4">
            <a:extLst>
              <a:ext uri="{FF2B5EF4-FFF2-40B4-BE49-F238E27FC236}">
                <a16:creationId xmlns:a16="http://schemas.microsoft.com/office/drawing/2014/main" id="{ADA1D23C-7195-F483-272A-B34E4C9ACCDF}"/>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9C7A6B69-5F6B-3000-B8AF-68AAA7F012F4}"/>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03797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3BA4D1C-4ABF-2DA6-6DB7-39E3EA10CAF7}"/>
              </a:ext>
            </a:extLst>
          </p:cNvPr>
          <p:cNvSpPr>
            <a:spLocks noGrp="1"/>
          </p:cNvSpPr>
          <p:nvPr>
            <p:ph type="body" sz="quarter" idx="10"/>
          </p:nvPr>
        </p:nvSpPr>
        <p:spPr>
          <a:xfrm>
            <a:off x="1019173" y="1351313"/>
            <a:ext cx="10188575" cy="654191"/>
          </a:xfrm>
        </p:spPr>
        <p:txBody>
          <a:bodyPr/>
          <a:lstStyle/>
          <a:p>
            <a:r>
              <a:rPr lang="en-US">
                <a:solidFill>
                  <a:srgbClr val="5D5B5C"/>
                </a:solidFill>
                <a:ea typeface="Helvetica Neue" panose="02000503000000020004" pitchFamily="2" charset="0"/>
              </a:rPr>
              <a:t>Structure</a:t>
            </a:r>
          </a:p>
          <a:p>
            <a:endParaRPr lang="en-US"/>
          </a:p>
        </p:txBody>
      </p:sp>
      <p:sp>
        <p:nvSpPr>
          <p:cNvPr id="8" name="Rectangle 7">
            <a:extLst>
              <a:ext uri="{FF2B5EF4-FFF2-40B4-BE49-F238E27FC236}">
                <a16:creationId xmlns:a16="http://schemas.microsoft.com/office/drawing/2014/main" id="{E29493D6-11B5-871E-2715-3F19D163078F}"/>
              </a:ext>
            </a:extLst>
          </p:cNvPr>
          <p:cNvSpPr/>
          <p:nvPr/>
        </p:nvSpPr>
        <p:spPr>
          <a:xfrm>
            <a:off x="4768300" y="4581297"/>
            <a:ext cx="3223060" cy="178740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97867CE-4A3B-94C5-D783-F3E10D6BA91F}"/>
              </a:ext>
            </a:extLst>
          </p:cNvPr>
          <p:cNvSpPr/>
          <p:nvPr/>
        </p:nvSpPr>
        <p:spPr bwMode="auto">
          <a:xfrm>
            <a:off x="4768300" y="3606826"/>
            <a:ext cx="6491349" cy="719996"/>
          </a:xfrm>
          <a:prstGeom prst="rect">
            <a:avLst/>
          </a:prstGeom>
          <a:solidFill>
            <a:srgbClr val="B31E3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bg1"/>
                </a:solidFill>
                <a:effectLst/>
                <a:latin typeface="Arial" charset="0"/>
                <a:ea typeface="ヒラギノ角ゴ ProN W3" charset="0"/>
                <a:cs typeface="ヒラギノ角ゴ ProN W3" charset="0"/>
                <a:sym typeface="Arial" charset="0"/>
              </a:rPr>
              <a:t>IFRS Foundation Trustees</a:t>
            </a:r>
          </a:p>
        </p:txBody>
      </p:sp>
      <p:sp>
        <p:nvSpPr>
          <p:cNvPr id="10" name="Rectangle 9">
            <a:extLst>
              <a:ext uri="{FF2B5EF4-FFF2-40B4-BE49-F238E27FC236}">
                <a16:creationId xmlns:a16="http://schemas.microsoft.com/office/drawing/2014/main" id="{CA08F49E-66E0-2CF6-A4A3-F32CEE847D79}"/>
              </a:ext>
            </a:extLst>
          </p:cNvPr>
          <p:cNvSpPr/>
          <p:nvPr/>
        </p:nvSpPr>
        <p:spPr bwMode="auto">
          <a:xfrm>
            <a:off x="4768300" y="2649192"/>
            <a:ext cx="6491349" cy="70316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bg1"/>
                </a:solidFill>
                <a:effectLst/>
                <a:latin typeface="Arial" charset="0"/>
                <a:ea typeface="ヒラギノ角ゴ ProN W3" charset="0"/>
                <a:cs typeface="ヒラギノ角ゴ ProN W3" charset="0"/>
                <a:sym typeface="Arial" charset="0"/>
              </a:rPr>
              <a:t>IFRS Foundation Monitoring Board</a:t>
            </a:r>
          </a:p>
        </p:txBody>
      </p:sp>
      <p:sp>
        <p:nvSpPr>
          <p:cNvPr id="11" name="TextBox 10">
            <a:extLst>
              <a:ext uri="{FF2B5EF4-FFF2-40B4-BE49-F238E27FC236}">
                <a16:creationId xmlns:a16="http://schemas.microsoft.com/office/drawing/2014/main" id="{57F90B22-F8D3-CC44-CC8E-E62589939C5E}"/>
              </a:ext>
            </a:extLst>
          </p:cNvPr>
          <p:cNvSpPr txBox="1"/>
          <p:nvPr/>
        </p:nvSpPr>
        <p:spPr>
          <a:xfrm>
            <a:off x="912041" y="3560554"/>
            <a:ext cx="4131733" cy="726951"/>
          </a:xfrm>
          <a:prstGeom prst="rect">
            <a:avLst/>
          </a:prstGeom>
          <a:noFill/>
        </p:spPr>
        <p:txBody>
          <a:bodyPr wrap="square" rtlCol="0" anchor="ctr">
            <a:noAutofit/>
          </a:bodyPr>
          <a:lstStyle>
            <a:defPPr>
              <a:defRPr lang="en-US"/>
            </a:defPPr>
            <a:lvl1pPr algn="ctr">
              <a:defRPr sz="2000">
                <a:latin typeface="Arial" panose="020B0604020202020204" pitchFamily="34" charset="0"/>
                <a:cs typeface="Arial" panose="020B0604020202020204" pitchFamily="34" charset="0"/>
              </a:defRPr>
            </a:lvl1pPr>
          </a:lstStyle>
          <a:p>
            <a:pPr algn="l"/>
            <a:r>
              <a:rPr lang="en-GB"/>
              <a:t>Governance, strategy, oversight</a:t>
            </a:r>
          </a:p>
        </p:txBody>
      </p:sp>
      <p:sp>
        <p:nvSpPr>
          <p:cNvPr id="12" name="TextBox 11">
            <a:extLst>
              <a:ext uri="{FF2B5EF4-FFF2-40B4-BE49-F238E27FC236}">
                <a16:creationId xmlns:a16="http://schemas.microsoft.com/office/drawing/2014/main" id="{B48A2563-F085-3871-5C2C-1E97DD45A46D}"/>
              </a:ext>
            </a:extLst>
          </p:cNvPr>
          <p:cNvSpPr txBox="1"/>
          <p:nvPr/>
        </p:nvSpPr>
        <p:spPr>
          <a:xfrm>
            <a:off x="2072514" y="2643224"/>
            <a:ext cx="2600960" cy="703160"/>
          </a:xfrm>
          <a:prstGeom prst="rect">
            <a:avLst/>
          </a:prstGeom>
          <a:noFill/>
        </p:spPr>
        <p:txBody>
          <a:bodyPr wrap="square" rtlCol="0" anchor="ctr">
            <a:noAutofit/>
          </a:bodyPr>
          <a:lstStyle>
            <a:defPPr>
              <a:defRPr lang="en-US"/>
            </a:defPPr>
            <a:lvl1pPr algn="ctr">
              <a:defRPr sz="1400">
                <a:latin typeface="Arial" panose="020B0604020202020204" pitchFamily="34" charset="0"/>
                <a:cs typeface="Arial" panose="020B0604020202020204" pitchFamily="34" charset="0"/>
              </a:defRPr>
            </a:lvl1pPr>
          </a:lstStyle>
          <a:p>
            <a:r>
              <a:rPr lang="en-GB" sz="2000"/>
              <a:t>Public accountability</a:t>
            </a:r>
          </a:p>
        </p:txBody>
      </p:sp>
      <p:sp>
        <p:nvSpPr>
          <p:cNvPr id="13" name="TextBox 12">
            <a:extLst>
              <a:ext uri="{FF2B5EF4-FFF2-40B4-BE49-F238E27FC236}">
                <a16:creationId xmlns:a16="http://schemas.microsoft.com/office/drawing/2014/main" id="{4FB0EAE6-9FDA-C3B0-1AB4-B4812D3CD18B}"/>
              </a:ext>
            </a:extLst>
          </p:cNvPr>
          <p:cNvSpPr txBox="1"/>
          <p:nvPr/>
        </p:nvSpPr>
        <p:spPr>
          <a:xfrm>
            <a:off x="957270" y="4579426"/>
            <a:ext cx="3716204" cy="1030479"/>
          </a:xfrm>
          <a:prstGeom prst="rect">
            <a:avLst/>
          </a:prstGeom>
          <a:noFill/>
        </p:spPr>
        <p:txBody>
          <a:bodyPr wrap="square" rtlCol="0" anchor="ctr">
            <a:noAutofit/>
          </a:bodyPr>
          <a:lstStyle>
            <a:defPPr>
              <a:defRPr lang="en-US"/>
            </a:defPPr>
            <a:lvl1pPr>
              <a:defRPr sz="2000">
                <a:latin typeface="Arial" panose="020B0604020202020204" pitchFamily="34" charset="0"/>
                <a:cs typeface="Arial" panose="020B0604020202020204" pitchFamily="34" charset="0"/>
              </a:defRPr>
            </a:lvl1pPr>
          </a:lstStyle>
          <a:p>
            <a:pPr algn="r"/>
            <a:r>
              <a:rPr lang="en-GB"/>
              <a:t>Independent standard-setting</a:t>
            </a:r>
          </a:p>
        </p:txBody>
      </p:sp>
      <p:sp>
        <p:nvSpPr>
          <p:cNvPr id="14" name="TextBox 13">
            <a:extLst>
              <a:ext uri="{FF2B5EF4-FFF2-40B4-BE49-F238E27FC236}">
                <a16:creationId xmlns:a16="http://schemas.microsoft.com/office/drawing/2014/main" id="{99715048-56D8-5C25-80E3-3EF970CC15CE}"/>
              </a:ext>
            </a:extLst>
          </p:cNvPr>
          <p:cNvSpPr txBox="1"/>
          <p:nvPr/>
        </p:nvSpPr>
        <p:spPr>
          <a:xfrm>
            <a:off x="4768300" y="4713577"/>
            <a:ext cx="3223060" cy="707886"/>
          </a:xfrm>
          <a:prstGeom prst="rect">
            <a:avLst/>
          </a:prstGeom>
          <a:noFill/>
        </p:spPr>
        <p:txBody>
          <a:bodyPr wrap="square" rtlCol="0">
            <a:spAutoFit/>
          </a:bodyPr>
          <a:lstStyle/>
          <a:p>
            <a:pPr algn="ctr"/>
            <a:r>
              <a:rPr lang="en-GB" sz="2000">
                <a:solidFill>
                  <a:schemeClr val="bg1"/>
                </a:solidFill>
              </a:rPr>
              <a:t>International Accounting Standards Board (IASB)</a:t>
            </a:r>
          </a:p>
        </p:txBody>
      </p:sp>
      <p:sp>
        <p:nvSpPr>
          <p:cNvPr id="15" name="TextBox 14">
            <a:extLst>
              <a:ext uri="{FF2B5EF4-FFF2-40B4-BE49-F238E27FC236}">
                <a16:creationId xmlns:a16="http://schemas.microsoft.com/office/drawing/2014/main" id="{F317E77E-E41F-38FE-3157-7119A5665F74}"/>
              </a:ext>
            </a:extLst>
          </p:cNvPr>
          <p:cNvSpPr txBox="1"/>
          <p:nvPr/>
        </p:nvSpPr>
        <p:spPr>
          <a:xfrm>
            <a:off x="4768300" y="5817344"/>
            <a:ext cx="3223060" cy="338554"/>
          </a:xfrm>
          <a:prstGeom prst="rect">
            <a:avLst/>
          </a:prstGeom>
          <a:noFill/>
        </p:spPr>
        <p:txBody>
          <a:bodyPr wrap="square" rtlCol="0">
            <a:spAutoFit/>
          </a:bodyPr>
          <a:lstStyle/>
          <a:p>
            <a:pPr algn="ctr"/>
            <a:r>
              <a:rPr lang="en-GB" sz="1600">
                <a:solidFill>
                  <a:schemeClr val="bg1"/>
                </a:solidFill>
              </a:rPr>
              <a:t>IFRS Interpretations Committee</a:t>
            </a:r>
          </a:p>
        </p:txBody>
      </p:sp>
      <p:sp>
        <p:nvSpPr>
          <p:cNvPr id="16" name="Rectangle 15">
            <a:extLst>
              <a:ext uri="{FF2B5EF4-FFF2-40B4-BE49-F238E27FC236}">
                <a16:creationId xmlns:a16="http://schemas.microsoft.com/office/drawing/2014/main" id="{C3FC57CF-1DFC-5336-4380-720FDAE45B66}"/>
              </a:ext>
            </a:extLst>
          </p:cNvPr>
          <p:cNvSpPr/>
          <p:nvPr/>
        </p:nvSpPr>
        <p:spPr>
          <a:xfrm>
            <a:off x="8074692" y="4594678"/>
            <a:ext cx="3223060" cy="103556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6EA356E-83FA-3DEB-84ED-42AE80D6227B}"/>
              </a:ext>
            </a:extLst>
          </p:cNvPr>
          <p:cNvSpPr txBox="1"/>
          <p:nvPr/>
        </p:nvSpPr>
        <p:spPr>
          <a:xfrm>
            <a:off x="8081817" y="4700775"/>
            <a:ext cx="3177832" cy="707886"/>
          </a:xfrm>
          <a:prstGeom prst="rect">
            <a:avLst/>
          </a:prstGeom>
          <a:noFill/>
        </p:spPr>
        <p:txBody>
          <a:bodyPr wrap="square" rtlCol="0">
            <a:spAutoFit/>
          </a:bodyPr>
          <a:lstStyle/>
          <a:p>
            <a:pPr algn="ctr"/>
            <a:r>
              <a:rPr lang="en-GB" sz="2000">
                <a:solidFill>
                  <a:schemeClr val="bg1"/>
                </a:solidFill>
              </a:rPr>
              <a:t>International Sustainability</a:t>
            </a:r>
            <a:br>
              <a:rPr lang="en-GB" sz="2000">
                <a:solidFill>
                  <a:schemeClr val="bg1"/>
                </a:solidFill>
              </a:rPr>
            </a:br>
            <a:r>
              <a:rPr lang="en-GB" sz="2000">
                <a:solidFill>
                  <a:schemeClr val="bg1"/>
                </a:solidFill>
              </a:rPr>
              <a:t> Standards Board (ISSB)</a:t>
            </a:r>
          </a:p>
        </p:txBody>
      </p:sp>
      <p:cxnSp>
        <p:nvCxnSpPr>
          <p:cNvPr id="18" name="Straight Connector 17">
            <a:extLst>
              <a:ext uri="{FF2B5EF4-FFF2-40B4-BE49-F238E27FC236}">
                <a16:creationId xmlns:a16="http://schemas.microsoft.com/office/drawing/2014/main" id="{7F20B783-7F61-6EAC-147D-5CC881C44AE3}"/>
              </a:ext>
            </a:extLst>
          </p:cNvPr>
          <p:cNvCxnSpPr/>
          <p:nvPr/>
        </p:nvCxnSpPr>
        <p:spPr>
          <a:xfrm>
            <a:off x="4173604" y="5628230"/>
            <a:ext cx="381531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A7AC29-0A04-A8A2-F1B3-FC06CA18C38F}"/>
              </a:ext>
            </a:extLst>
          </p:cNvPr>
          <p:cNvCxnSpPr>
            <a:cxnSpLocks/>
          </p:cNvCxnSpPr>
          <p:nvPr/>
        </p:nvCxnSpPr>
        <p:spPr>
          <a:xfrm flipV="1">
            <a:off x="1057871" y="3478683"/>
            <a:ext cx="5287511" cy="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4CBA6D-F86E-DFEA-6339-FD268F5577BD}"/>
              </a:ext>
            </a:extLst>
          </p:cNvPr>
          <p:cNvCxnSpPr>
            <a:cxnSpLocks/>
          </p:cNvCxnSpPr>
          <p:nvPr/>
        </p:nvCxnSpPr>
        <p:spPr>
          <a:xfrm>
            <a:off x="1057871" y="4454059"/>
            <a:ext cx="528751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2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up of a book&#10;&#10;Description automatically generated with low confidence">
            <a:extLst>
              <a:ext uri="{FF2B5EF4-FFF2-40B4-BE49-F238E27FC236}">
                <a16:creationId xmlns:a16="http://schemas.microsoft.com/office/drawing/2014/main" id="{47DC33A2-2863-E76A-C77C-1DCAB5D953B8}"/>
              </a:ext>
            </a:extLst>
          </p:cNvPr>
          <p:cNvPicPr>
            <a:picLocks noChangeAspect="1"/>
          </p:cNvPicPr>
          <p:nvPr/>
        </p:nvPicPr>
        <p:blipFill>
          <a:blip r:embed="rId3"/>
          <a:stretch>
            <a:fillRect/>
          </a:stretch>
        </p:blipFill>
        <p:spPr>
          <a:xfrm>
            <a:off x="0" y="-17836"/>
            <a:ext cx="12192000" cy="6858000"/>
          </a:xfrm>
          <a:prstGeom prst="rect">
            <a:avLst/>
          </a:prstGeom>
        </p:spPr>
      </p:pic>
      <p:sp>
        <p:nvSpPr>
          <p:cNvPr id="14" name="Text Placeholder 13">
            <a:extLst>
              <a:ext uri="{FF2B5EF4-FFF2-40B4-BE49-F238E27FC236}">
                <a16:creationId xmlns:a16="http://schemas.microsoft.com/office/drawing/2014/main" id="{02B74ED0-3902-8A6A-E1C0-05211DED3794}"/>
              </a:ext>
            </a:extLst>
          </p:cNvPr>
          <p:cNvSpPr>
            <a:spLocks noGrp="1"/>
          </p:cNvSpPr>
          <p:nvPr>
            <p:ph type="body" sz="quarter" idx="15"/>
          </p:nvPr>
        </p:nvSpPr>
        <p:spPr/>
        <p:txBody>
          <a:bodyPr/>
          <a:lstStyle/>
          <a:p>
            <a:endParaRPr lang="en-US"/>
          </a:p>
        </p:txBody>
      </p:sp>
      <p:sp>
        <p:nvSpPr>
          <p:cNvPr id="20" name="Text Placeholder 1">
            <a:extLst>
              <a:ext uri="{FF2B5EF4-FFF2-40B4-BE49-F238E27FC236}">
                <a16:creationId xmlns:a16="http://schemas.microsoft.com/office/drawing/2014/main" id="{B65CC0A1-E52D-E0D2-B4EF-52973CAC35B2}"/>
              </a:ext>
            </a:extLst>
          </p:cNvPr>
          <p:cNvSpPr txBox="1">
            <a:spLocks/>
          </p:cNvSpPr>
          <p:nvPr/>
        </p:nvSpPr>
        <p:spPr>
          <a:xfrm>
            <a:off x="1019174" y="2343793"/>
            <a:ext cx="10726981" cy="3263210"/>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2700"/>
            <a:r>
              <a:rPr lang="en-US" dirty="0"/>
              <a:t>Investors are increasingly alert to global challenges, such as the pandemic, climate change and rising inflation.</a:t>
            </a:r>
          </a:p>
          <a:p>
            <a:pPr marL="0" indent="12700"/>
            <a:endParaRPr lang="en-US" dirty="0"/>
          </a:p>
          <a:p>
            <a:pPr marL="0" indent="12700"/>
            <a:r>
              <a:rPr lang="en-US" dirty="0"/>
              <a:t>They need access to comparable, consistent and comprehensive disclosures to respond.  </a:t>
            </a:r>
          </a:p>
          <a:p>
            <a:endParaRPr lang="en-US" dirty="0">
              <a:ea typeface="Helvetica Neue" panose="02000503000000020004" pitchFamily="2" charset="0"/>
            </a:endParaRPr>
          </a:p>
          <a:p>
            <a:endParaRPr lang="en-US" dirty="0"/>
          </a:p>
        </p:txBody>
      </p:sp>
      <p:sp>
        <p:nvSpPr>
          <p:cNvPr id="25" name="Text Placeholder 3">
            <a:extLst>
              <a:ext uri="{FF2B5EF4-FFF2-40B4-BE49-F238E27FC236}">
                <a16:creationId xmlns:a16="http://schemas.microsoft.com/office/drawing/2014/main" id="{B2EB2467-822D-CF44-AA2F-DB34AB17F53F}"/>
              </a:ext>
            </a:extLst>
          </p:cNvPr>
          <p:cNvSpPr txBox="1">
            <a:spLocks/>
          </p:cNvSpPr>
          <p:nvPr/>
        </p:nvSpPr>
        <p:spPr>
          <a:xfrm>
            <a:off x="1019174" y="1351313"/>
            <a:ext cx="6171335" cy="6853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Helvetica Neue" panose="02000503000000020004" pitchFamily="2" charset="0"/>
              </a:rPr>
              <a:t>Market drivers of the ISSB</a:t>
            </a:r>
            <a:endParaRPr lang="en-US" dirty="0"/>
          </a:p>
        </p:txBody>
      </p:sp>
      <p:pic>
        <p:nvPicPr>
          <p:cNvPr id="5122" name="Picture 2">
            <a:extLst>
              <a:ext uri="{FF2B5EF4-FFF2-40B4-BE49-F238E27FC236}">
                <a16:creationId xmlns:a16="http://schemas.microsoft.com/office/drawing/2014/main" id="{62F4B565-4D9B-B6EE-BC55-A5DE9409A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255" y="270551"/>
            <a:ext cx="2199928" cy="67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14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F92674-734D-3FDB-F36C-860E68204B6E}"/>
              </a:ext>
            </a:extLst>
          </p:cNvPr>
          <p:cNvSpPr>
            <a:spLocks noGrp="1"/>
          </p:cNvSpPr>
          <p:nvPr>
            <p:ph type="body" sz="quarter" idx="10"/>
          </p:nvPr>
        </p:nvSpPr>
        <p:spPr>
          <a:xfrm>
            <a:off x="1019174" y="1351313"/>
            <a:ext cx="6171335" cy="685306"/>
          </a:xfrm>
        </p:spPr>
        <p:txBody>
          <a:bodyPr/>
          <a:lstStyle/>
          <a:p>
            <a:r>
              <a:rPr lang="en-US" dirty="0">
                <a:solidFill>
                  <a:srgbClr val="5D5B5C"/>
                </a:solidFill>
                <a:ea typeface="Helvetica Neue" panose="02000503000000020004" pitchFamily="2" charset="0"/>
              </a:rPr>
              <a:t>Market drivers</a:t>
            </a:r>
            <a:endParaRPr lang="en-US" dirty="0"/>
          </a:p>
        </p:txBody>
      </p:sp>
      <p:pic>
        <p:nvPicPr>
          <p:cNvPr id="5" name="Picture 4" descr="A picture containing text, monitor, screen&#10;&#10;Description automatically generated">
            <a:extLst>
              <a:ext uri="{FF2B5EF4-FFF2-40B4-BE49-F238E27FC236}">
                <a16:creationId xmlns:a16="http://schemas.microsoft.com/office/drawing/2014/main" id="{0F155CCD-4496-9B01-8F7A-95A3275E07A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b="-3244"/>
          <a:stretch/>
        </p:blipFill>
        <p:spPr>
          <a:xfrm>
            <a:off x="6982691" y="1135588"/>
            <a:ext cx="3939616" cy="5300230"/>
          </a:xfrm>
          <a:prstGeom prst="rect">
            <a:avLst/>
          </a:prstGeom>
        </p:spPr>
      </p:pic>
      <p:sp>
        <p:nvSpPr>
          <p:cNvPr id="7" name="TextBox 20">
            <a:extLst>
              <a:ext uri="{FF2B5EF4-FFF2-40B4-BE49-F238E27FC236}">
                <a16:creationId xmlns:a16="http://schemas.microsoft.com/office/drawing/2014/main" id="{D4F6865F-6622-EAD5-915F-C5ADCB991DA4}"/>
              </a:ext>
            </a:extLst>
          </p:cNvPr>
          <p:cNvSpPr txBox="1"/>
          <p:nvPr/>
        </p:nvSpPr>
        <p:spPr>
          <a:xfrm>
            <a:off x="6871202" y="6458152"/>
            <a:ext cx="4355307" cy="2616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GB" dirty="0">
                <a:latin typeface="Arial" panose="020B0604020202020204" pitchFamily="34" charset="0"/>
                <a:cs typeface="Arial" panose="020B0604020202020204" pitchFamily="34" charset="0"/>
              </a:rPr>
              <a:t>Principles for Responsible Investment (PRI) Signatory Growth </a:t>
            </a:r>
          </a:p>
        </p:txBody>
      </p:sp>
      <p:sp>
        <p:nvSpPr>
          <p:cNvPr id="21" name="TextBox 20">
            <a:extLst>
              <a:ext uri="{FF2B5EF4-FFF2-40B4-BE49-F238E27FC236}">
                <a16:creationId xmlns:a16="http://schemas.microsoft.com/office/drawing/2014/main" id="{7688E685-9ADC-5612-8314-C1BC88FF6CAD}"/>
              </a:ext>
            </a:extLst>
          </p:cNvPr>
          <p:cNvSpPr txBox="1"/>
          <p:nvPr/>
        </p:nvSpPr>
        <p:spPr>
          <a:xfrm>
            <a:off x="1035291" y="6196983"/>
            <a:ext cx="3921066" cy="338554"/>
          </a:xfrm>
          <a:prstGeom prst="rect">
            <a:avLst/>
          </a:prstGeom>
          <a:noFill/>
        </p:spPr>
        <p:txBody>
          <a:bodyPr wrap="square" rtlCol="0">
            <a:spAutoFit/>
          </a:bodyPr>
          <a:lstStyle/>
          <a:p>
            <a:r>
              <a:rPr lang="en-US" sz="800" dirty="0">
                <a:latin typeface="Arial" panose="020B0604020202020204" pitchFamily="34" charset="0"/>
              </a:rPr>
              <a:t> *  As of June 2020    </a:t>
            </a:r>
            <a:br>
              <a:rPr lang="en-US" sz="800" dirty="0">
                <a:latin typeface="Arial" panose="020B0604020202020204" pitchFamily="34" charset="0"/>
              </a:rPr>
            </a:br>
            <a:r>
              <a:rPr lang="en-US" sz="800" dirty="0">
                <a:latin typeface="Arial" panose="020B0604020202020204" pitchFamily="34" charset="0"/>
              </a:rPr>
              <a:t>** Reflects three of six PRI Principles, to which all signatories commit. </a:t>
            </a:r>
          </a:p>
        </p:txBody>
      </p:sp>
      <p:sp>
        <p:nvSpPr>
          <p:cNvPr id="22" name="TextBox 21">
            <a:extLst>
              <a:ext uri="{FF2B5EF4-FFF2-40B4-BE49-F238E27FC236}">
                <a16:creationId xmlns:a16="http://schemas.microsoft.com/office/drawing/2014/main" id="{DC7D0DA3-DBF8-3B97-73FB-E23F974C6106}"/>
              </a:ext>
            </a:extLst>
          </p:cNvPr>
          <p:cNvSpPr txBox="1"/>
          <p:nvPr/>
        </p:nvSpPr>
        <p:spPr>
          <a:xfrm>
            <a:off x="946997" y="2058953"/>
            <a:ext cx="6035694" cy="3323987"/>
          </a:xfrm>
          <a:prstGeom prst="rect">
            <a:avLst/>
          </a:prstGeom>
          <a:noFill/>
        </p:spPr>
        <p:txBody>
          <a:bodyPr wrap="square">
            <a:spAutoFit/>
          </a:bodyPr>
          <a:lstStyle/>
          <a:p>
            <a:br>
              <a:rPr lang="en-US" sz="1800" dirty="0">
                <a:solidFill>
                  <a:srgbClr val="5D5B5C"/>
                </a:solidFill>
                <a:latin typeface="Arial" panose="020B0604020202020204" pitchFamily="34" charset="0"/>
                <a:ea typeface="Helvetica Neue" panose="02000503000000020004" pitchFamily="2" charset="0"/>
                <a:cs typeface="Arial" panose="020B0604020202020204" pitchFamily="34" charset="0"/>
              </a:rPr>
            </a:br>
            <a:r>
              <a:rPr lang="en-US" sz="1800" dirty="0">
                <a:solidFill>
                  <a:srgbClr val="5D5B5C"/>
                </a:solidFill>
                <a:latin typeface="Arial" panose="020B0604020202020204" pitchFamily="34" charset="0"/>
                <a:ea typeface="Helvetica Neue" panose="02000503000000020004" pitchFamily="2" charset="0"/>
                <a:cs typeface="Arial" panose="020B0604020202020204" pitchFamily="34" charset="0"/>
              </a:rPr>
              <a:t>O</a:t>
            </a:r>
            <a:r>
              <a:rPr lang="en-US" sz="1800" dirty="0">
                <a:solidFill>
                  <a:schemeClr val="tx1"/>
                </a:solidFill>
                <a:latin typeface="Arial" panose="020B0604020202020204" pitchFamily="34" charset="0"/>
                <a:cs typeface="Arial" panose="020B0604020202020204" pitchFamily="34" charset="0"/>
              </a:rPr>
              <a:t>ver 3,100* PRI Signatories have committed to:</a:t>
            </a:r>
          </a:p>
          <a:p>
            <a:endParaRPr lang="en-US" sz="1800" dirty="0">
              <a:solidFill>
                <a:schemeClr val="tx1"/>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Seek appropriate disclosure on ESG issues by the entities in which they invest</a:t>
            </a:r>
          </a:p>
          <a:p>
            <a:pPr marL="285750" indent="-285750">
              <a:spcBef>
                <a:spcPts val="6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Incorporate ESG issues into investment analysis and decision-making processes</a:t>
            </a:r>
          </a:p>
          <a:p>
            <a:pPr marL="285750" indent="-285750">
              <a:spcBef>
                <a:spcPts val="6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Be active owners and incorporate ESG issues into their ownership policies and practices.</a:t>
            </a:r>
          </a:p>
          <a:p>
            <a:endParaRPr lang="en-US" sz="1800" dirty="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83332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D253CC79-4FDC-9883-465B-FA055EDA3C1F}"/>
              </a:ext>
            </a:extLst>
          </p:cNvPr>
          <p:cNvSpPr>
            <a:spLocks noGrp="1"/>
          </p:cNvSpPr>
          <p:nvPr>
            <p:ph type="body" sz="quarter" idx="10"/>
          </p:nvPr>
        </p:nvSpPr>
        <p:spPr>
          <a:xfrm>
            <a:off x="1019174" y="1351313"/>
            <a:ext cx="6171335" cy="685306"/>
          </a:xfrm>
        </p:spPr>
        <p:txBody>
          <a:bodyPr/>
          <a:lstStyle/>
          <a:p>
            <a:r>
              <a:rPr lang="en-US" dirty="0">
                <a:solidFill>
                  <a:srgbClr val="5D5B5C"/>
                </a:solidFill>
                <a:ea typeface="Helvetica Neue" panose="02000503000000020004" pitchFamily="2" charset="0"/>
              </a:rPr>
              <a:t>Market drivers</a:t>
            </a:r>
            <a:endParaRPr lang="en-US" dirty="0"/>
          </a:p>
        </p:txBody>
      </p:sp>
      <p:sp>
        <p:nvSpPr>
          <p:cNvPr id="3" name="TextBox 2">
            <a:extLst>
              <a:ext uri="{FF2B5EF4-FFF2-40B4-BE49-F238E27FC236}">
                <a16:creationId xmlns:a16="http://schemas.microsoft.com/office/drawing/2014/main" id="{8D0E4F49-D391-F107-4997-BE6987468D9C}"/>
              </a:ext>
            </a:extLst>
          </p:cNvPr>
          <p:cNvSpPr txBox="1"/>
          <p:nvPr/>
        </p:nvSpPr>
        <p:spPr>
          <a:xfrm>
            <a:off x="8098901" y="6511626"/>
            <a:ext cx="3921066" cy="215444"/>
          </a:xfrm>
          <a:prstGeom prst="rect">
            <a:avLst/>
          </a:prstGeom>
          <a:noFill/>
        </p:spPr>
        <p:txBody>
          <a:bodyPr wrap="square" rtlCol="0">
            <a:spAutoFit/>
          </a:bodyPr>
          <a:lstStyle/>
          <a:p>
            <a:r>
              <a:rPr lang="en-US" sz="800" dirty="0">
                <a:latin typeface="Arial" panose="020B0604020202020204" pitchFamily="34" charset="0"/>
              </a:rPr>
              <a:t>Source: Ocean </a:t>
            </a:r>
            <a:r>
              <a:rPr lang="en-US" sz="800" dirty="0" err="1">
                <a:latin typeface="Arial" panose="020B0604020202020204" pitchFamily="34" charset="0"/>
              </a:rPr>
              <a:t>Tomo</a:t>
            </a:r>
            <a:r>
              <a:rPr lang="en-US" sz="800" dirty="0">
                <a:latin typeface="Arial" panose="020B0604020202020204" pitchFamily="34" charset="0"/>
              </a:rPr>
              <a:t>, Ocean </a:t>
            </a:r>
            <a:r>
              <a:rPr lang="en-US" sz="800" dirty="0" err="1">
                <a:latin typeface="Arial" panose="020B0604020202020204" pitchFamily="34" charset="0"/>
              </a:rPr>
              <a:t>Tomo’s</a:t>
            </a:r>
            <a:r>
              <a:rPr lang="en-US" sz="800" dirty="0">
                <a:latin typeface="Arial" panose="020B0604020202020204" pitchFamily="34" charset="0"/>
              </a:rPr>
              <a:t> Intangible Asset Market Value Study</a:t>
            </a:r>
          </a:p>
        </p:txBody>
      </p:sp>
      <p:sp>
        <p:nvSpPr>
          <p:cNvPr id="4" name="TextBox 3">
            <a:extLst>
              <a:ext uri="{FF2B5EF4-FFF2-40B4-BE49-F238E27FC236}">
                <a16:creationId xmlns:a16="http://schemas.microsoft.com/office/drawing/2014/main" id="{7CF8FBED-B414-ED92-C5D6-0B74B8E9F408}"/>
              </a:ext>
            </a:extLst>
          </p:cNvPr>
          <p:cNvSpPr txBox="1"/>
          <p:nvPr/>
        </p:nvSpPr>
        <p:spPr>
          <a:xfrm>
            <a:off x="1019174" y="2384354"/>
            <a:ext cx="4590823" cy="1200329"/>
          </a:xfrm>
          <a:prstGeom prst="rect">
            <a:avLst/>
          </a:prstGeom>
          <a:noFill/>
        </p:spPr>
        <p:txBody>
          <a:bodyPr wrap="square">
            <a:spAutoFit/>
          </a:bodyPr>
          <a:lstStyle/>
          <a:p>
            <a:r>
              <a:rPr lang="en-US" sz="1800" dirty="0">
                <a:solidFill>
                  <a:srgbClr val="5D5B5C"/>
                </a:solidFill>
                <a:latin typeface="Arial" panose="020B0604020202020204" pitchFamily="34" charset="0"/>
                <a:ea typeface="Helvetica Neue" panose="02000503000000020004" pitchFamily="2" charset="0"/>
                <a:cs typeface="Arial" panose="020B0604020202020204" pitchFamily="34" charset="0"/>
              </a:rPr>
              <a:t>The changing components of S&amp;P 500 Market Value means broader information set required to understand risk. </a:t>
            </a:r>
            <a:endParaRPr lang="en-US" sz="1800" dirty="0">
              <a:solidFill>
                <a:schemeClr val="tx1"/>
              </a:solidFill>
              <a:latin typeface="Arial" panose="020B0604020202020204" pitchFamily="34" charset="0"/>
              <a:cs typeface="Arial" panose="020B0604020202020204" pitchFamily="34" charset="0"/>
            </a:endParaRPr>
          </a:p>
          <a:p>
            <a:endParaRPr lang="en-US" sz="1800" dirty="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pic>
        <p:nvPicPr>
          <p:cNvPr id="5" name="Picture 4" descr="A screenshot of a computer&#10;&#10;Description automatically generated with low confidence">
            <a:extLst>
              <a:ext uri="{FF2B5EF4-FFF2-40B4-BE49-F238E27FC236}">
                <a16:creationId xmlns:a16="http://schemas.microsoft.com/office/drawing/2014/main" id="{68D61506-52F7-6FB4-C2BD-B4ACD6AFDD5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55"/>
                    </a14:imgEffect>
                    <a14:imgEffect>
                      <a14:saturation sat="48000"/>
                    </a14:imgEffect>
                    <a14:imgEffect>
                      <a14:brightnessContrast bright="16000"/>
                    </a14:imgEffect>
                  </a14:imgLayer>
                </a14:imgProps>
              </a:ext>
              <a:ext uri="{28A0092B-C50C-407E-A947-70E740481C1C}">
                <a14:useLocalDpi xmlns:a14="http://schemas.microsoft.com/office/drawing/2010/main" val="0"/>
              </a:ext>
            </a:extLst>
          </a:blip>
          <a:stretch>
            <a:fillRect/>
          </a:stretch>
        </p:blipFill>
        <p:spPr>
          <a:xfrm>
            <a:off x="5829018" y="1450019"/>
            <a:ext cx="6095215" cy="4962901"/>
          </a:xfrm>
          <a:prstGeom prst="rect">
            <a:avLst/>
          </a:prstGeom>
        </p:spPr>
      </p:pic>
    </p:spTree>
    <p:extLst>
      <p:ext uri="{BB962C8B-B14F-4D97-AF65-F5344CB8AC3E}">
        <p14:creationId xmlns:p14="http://schemas.microsoft.com/office/powerpoint/2010/main" val="22735944"/>
      </p:ext>
    </p:extLst>
  </p:cSld>
  <p:clrMapOvr>
    <a:masterClrMapping/>
  </p:clrMapOvr>
</p:sld>
</file>

<file path=ppt/theme/theme1.xml><?xml version="1.0" encoding="utf-8"?>
<a:theme xmlns:a="http://schemas.openxmlformats.org/drawingml/2006/main" name="IFRS-Sustainability">
  <a:themeElements>
    <a:clrScheme name="Custom 1">
      <a:dk1>
        <a:srgbClr val="5F6061"/>
      </a:dk1>
      <a:lt1>
        <a:srgbClr val="FFFFFF"/>
      </a:lt1>
      <a:dk2>
        <a:srgbClr val="5F6061"/>
      </a:dk2>
      <a:lt2>
        <a:srgbClr val="FFFFFF"/>
      </a:lt2>
      <a:accent1>
        <a:srgbClr val="B31E3B"/>
      </a:accent1>
      <a:accent2>
        <a:srgbClr val="013475"/>
      </a:accent2>
      <a:accent3>
        <a:srgbClr val="1A99D2"/>
      </a:accent3>
      <a:accent4>
        <a:srgbClr val="EDD3D8"/>
      </a:accent4>
      <a:accent5>
        <a:srgbClr val="CFD6E2"/>
      </a:accent5>
      <a:accent6>
        <a:srgbClr val="DAEBF5"/>
      </a:accent6>
      <a:hlink>
        <a:srgbClr val="B31E3B"/>
      </a:hlink>
      <a:folHlink>
        <a:srgbClr val="5F60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Sustainability-template" id="{2823087D-3EFC-A344-8ED9-91E622071F53}" vid="{AD2A878D-CDEE-3143-BF56-6BE5ACDC5D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C81E6159E3274F9ACCBD4C21E5A987" ma:contentTypeVersion="21" ma:contentTypeDescription="Create a new document." ma:contentTypeScope="" ma:versionID="4b821c24aa57cdce422ff666181f2610">
  <xsd:schema xmlns:xsd="http://www.w3.org/2001/XMLSchema" xmlns:xs="http://www.w3.org/2001/XMLSchema" xmlns:p="http://schemas.microsoft.com/office/2006/metadata/properties" xmlns:ns2="09ffb4ad-5357-4057-93db-d78ed585e13c" xmlns:ns3="13e7bc31-e0b9-42b0-b395-e939f7679267" targetNamespace="http://schemas.microsoft.com/office/2006/metadata/properties" ma:root="true" ma:fieldsID="6726dfdea33ab2a52af6e33636b38fee" ns2:_="" ns3:_="">
    <xsd:import namespace="09ffb4ad-5357-4057-93db-d78ed585e13c"/>
    <xsd:import namespace="13e7bc31-e0b9-42b0-b395-e939f7679267"/>
    <xsd:element name="properties">
      <xsd:complexType>
        <xsd:sequence>
          <xsd:element name="documentManagement">
            <xsd:complexType>
              <xsd:all>
                <xsd:element ref="ns2:f63b5136aada4aa3b628e69d12a4c6dd" minOccurs="0"/>
                <xsd:element ref="ns3:TaxCatchAll" minOccurs="0"/>
                <xsd:element ref="ns3:SharedWithUsers" minOccurs="0"/>
                <xsd:element ref="ns3:SharedWithDetail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Comments" minOccurs="0"/>
                <xsd:element ref="ns2:lcf76f155ced4ddcb4097134ff3c332f"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ffb4ad-5357-4057-93db-d78ed585e13c" elementFormDefault="qualified">
    <xsd:import namespace="http://schemas.microsoft.com/office/2006/documentManagement/types"/>
    <xsd:import namespace="http://schemas.microsoft.com/office/infopath/2007/PartnerControls"/>
    <xsd:element name="f63b5136aada4aa3b628e69d12a4c6dd" ma:index="9" nillable="true" ma:taxonomy="true" ma:internalName="f63b5136aada4aa3b628e69d12a4c6dd" ma:taxonomyFieldName="Intranet" ma:displayName="Intranet" ma:default="" ma:fieldId="{f63b5136-aada-4aa3-b628-e69d12a4c6dd}" ma:taxonomyMulti="true" ma:sspId="a12f0513-a2ef-49c9-8f64-129a7e784439" ma:termSetId="11d39586-86e9-4988-82af-65d0eca0143a" ma:anchorId="00000000-0000-0000-0000-000000000000" ma:open="fals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Comments" ma:index="22" nillable="true" ma:displayName="Comments" ma:format="Dropdown" ma:internalName="Comments">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12f0513-a2ef-49c9-8f64-129a7e784439"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e7bc31-e0b9-42b0-b395-e939f767926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a4b0e11-f14e-425d-9520-8782329691c6}" ma:internalName="TaxCatchAll" ma:showField="CatchAllData" ma:web="13e7bc31-e0b9-42b0-b395-e939f7679267">
      <xsd:complexType>
        <xsd:complexContent>
          <xsd:extension base="dms:MultiChoiceLookup">
            <xsd:sequence>
              <xsd:element name="Value" type="dms:Lookup" maxOccurs="unbounded" minOccurs="0" nillable="true"/>
            </xsd:sequence>
          </xsd:extension>
        </xsd:complexContent>
      </xsd:complex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ffb4ad-5357-4057-93db-d78ed585e13c">
      <Terms xmlns="http://schemas.microsoft.com/office/infopath/2007/PartnerControls"/>
    </lcf76f155ced4ddcb4097134ff3c332f>
    <TaxCatchAll xmlns="13e7bc31-e0b9-42b0-b395-e939f7679267" xsi:nil="true"/>
    <Comments xmlns="09ffb4ad-5357-4057-93db-d78ed585e13c" xsi:nil="true"/>
    <f63b5136aada4aa3b628e69d12a4c6dd xmlns="09ffb4ad-5357-4057-93db-d78ed585e13c">
      <Terms xmlns="http://schemas.microsoft.com/office/infopath/2007/PartnerControls"/>
    </f63b5136aada4aa3b628e69d12a4c6dd>
    <SharedWithUsers xmlns="13e7bc31-e0b9-42b0-b395-e939f7679267">
      <UserInfo>
        <DisplayName/>
        <AccountId xsi:nil="true"/>
        <AccountType/>
      </UserInfo>
    </SharedWithUsers>
  </documentManagement>
</p:properties>
</file>

<file path=customXml/itemProps1.xml><?xml version="1.0" encoding="utf-8"?>
<ds:datastoreItem xmlns:ds="http://schemas.openxmlformats.org/officeDocument/2006/customXml" ds:itemID="{9FF213F3-3E2B-48DE-900E-16DD9CAB6C15}">
  <ds:schemaRefs>
    <ds:schemaRef ds:uri="http://schemas.microsoft.com/sharepoint/v3/contenttype/forms"/>
  </ds:schemaRefs>
</ds:datastoreItem>
</file>

<file path=customXml/itemProps2.xml><?xml version="1.0" encoding="utf-8"?>
<ds:datastoreItem xmlns:ds="http://schemas.openxmlformats.org/officeDocument/2006/customXml" ds:itemID="{B6AD99E4-9B95-4406-B14B-FF6E352F56D2}">
  <ds:schemaRefs>
    <ds:schemaRef ds:uri="09ffb4ad-5357-4057-93db-d78ed585e13c"/>
    <ds:schemaRef ds:uri="13e7bc31-e0b9-42b0-b395-e939f76792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1C50A55-2752-4276-89E7-41111D9314B0}">
  <ds:schemaRefs>
    <ds:schemaRef ds:uri="http://www.w3.org/XML/1998/namespace"/>
    <ds:schemaRef ds:uri="09ffb4ad-5357-4057-93db-d78ed585e13c"/>
    <ds:schemaRef ds:uri="http://schemas.microsoft.com/office/2006/documentManagement/types"/>
    <ds:schemaRef ds:uri="http://purl.org/dc/elements/1.1/"/>
    <ds:schemaRef ds:uri="http://schemas.microsoft.com/office/2006/metadata/properties"/>
    <ds:schemaRef ds:uri="http://purl.org/dc/dcmitype/"/>
    <ds:schemaRef ds:uri="http://schemas.openxmlformats.org/package/2006/metadata/core-properties"/>
    <ds:schemaRef ds:uri="http://schemas.microsoft.com/office/infopath/2007/PartnerControls"/>
    <ds:schemaRef ds:uri="13e7bc31-e0b9-42b0-b395-e939f7679267"/>
    <ds:schemaRef ds:uri="http://purl.org/dc/terms/"/>
  </ds:schemaRefs>
</ds:datastoreItem>
</file>

<file path=docProps/app.xml><?xml version="1.0" encoding="utf-8"?>
<Properties xmlns="http://schemas.openxmlformats.org/officeDocument/2006/extended-properties" xmlns:vt="http://schemas.openxmlformats.org/officeDocument/2006/docPropsVTypes">
  <Template>IFRS-Sustainability-template (1)</Template>
  <TotalTime>66</TotalTime>
  <Words>3111</Words>
  <Application>Microsoft Office PowerPoint</Application>
  <PresentationFormat>Widescreen</PresentationFormat>
  <Paragraphs>345</Paragraphs>
  <Slides>33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Inter</vt:lpstr>
      <vt:lpstr>Proxima Nova Light</vt:lpstr>
      <vt:lpstr>Roboto</vt:lpstr>
      <vt:lpstr>Times New Roman</vt:lpstr>
      <vt:lpstr>IFRS-Sustainability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Reitan, Kirstina</dc:creator>
  <cp:lastModifiedBy>Amanda Martin</cp:lastModifiedBy>
  <cp:revision>9</cp:revision>
  <dcterms:created xsi:type="dcterms:W3CDTF">2022-09-13T09:29:24Z</dcterms:created>
  <dcterms:modified xsi:type="dcterms:W3CDTF">2022-11-17T20:45:17Z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0x010100A3C81E6159E3274F9ACCBD4C21E5A987</vt:lpwstr>
  </property>
  <property fmtid="{D5CDD505-2E9C-101B-9397-08002B2CF9AE}" pid="3" name="MediaServiceImageTags">
    <vt:lpwstr/>
  </property>
  <property fmtid="{D5CDD505-2E9C-101B-9397-08002B2CF9AE}" pid="4" name="Intranet">
    <vt:lpwstr/>
  </property>
</Properties>
</file>