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6"/>
  </p:notesMasterIdLst>
  <p:handoutMasterIdLst>
    <p:handoutMasterId r:id="rId47"/>
  </p:handoutMasterIdLst>
  <p:sldIdLst>
    <p:sldId id="423" r:id="rId2"/>
    <p:sldId id="436" r:id="rId3"/>
    <p:sldId id="362" r:id="rId4"/>
    <p:sldId id="390" r:id="rId5"/>
    <p:sldId id="430" r:id="rId6"/>
    <p:sldId id="406" r:id="rId7"/>
    <p:sldId id="438" r:id="rId8"/>
    <p:sldId id="424" r:id="rId9"/>
    <p:sldId id="407" r:id="rId10"/>
    <p:sldId id="408" r:id="rId11"/>
    <p:sldId id="392" r:id="rId12"/>
    <p:sldId id="431" r:id="rId13"/>
    <p:sldId id="410" r:id="rId14"/>
    <p:sldId id="439" r:id="rId15"/>
    <p:sldId id="432" r:id="rId16"/>
    <p:sldId id="412" r:id="rId17"/>
    <p:sldId id="393" r:id="rId18"/>
    <p:sldId id="433" r:id="rId19"/>
    <p:sldId id="414" r:id="rId20"/>
    <p:sldId id="415" r:id="rId21"/>
    <p:sldId id="416" r:id="rId22"/>
    <p:sldId id="299" r:id="rId23"/>
    <p:sldId id="300" r:id="rId24"/>
    <p:sldId id="303" r:id="rId25"/>
    <p:sldId id="304" r:id="rId26"/>
    <p:sldId id="284" r:id="rId27"/>
    <p:sldId id="365" r:id="rId28"/>
    <p:sldId id="283" r:id="rId29"/>
    <p:sldId id="417" r:id="rId30"/>
    <p:sldId id="293" r:id="rId31"/>
    <p:sldId id="294" r:id="rId32"/>
    <p:sldId id="281" r:id="rId33"/>
    <p:sldId id="280" r:id="rId34"/>
    <p:sldId id="347" r:id="rId35"/>
    <p:sldId id="441" r:id="rId36"/>
    <p:sldId id="442" r:id="rId37"/>
    <p:sldId id="443" r:id="rId38"/>
    <p:sldId id="440" r:id="rId39"/>
    <p:sldId id="418" r:id="rId40"/>
    <p:sldId id="350" r:id="rId41"/>
    <p:sldId id="396" r:id="rId42"/>
    <p:sldId id="397" r:id="rId43"/>
    <p:sldId id="399" r:id="rId44"/>
    <p:sldId id="398"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a:srgbClr val="02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90"/>
  </p:normalViewPr>
  <p:slideViewPr>
    <p:cSldViewPr snapToGrid="0" snapToObjects="1">
      <p:cViewPr varScale="1">
        <p:scale>
          <a:sx n="94" d="100"/>
          <a:sy n="94" d="100"/>
        </p:scale>
        <p:origin x="620" y="52"/>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9934F6-8DFF-4405-A0C7-FA4A135939C9}" type="datetimeFigureOut">
              <a:rPr lang="en-US" smtClean="0"/>
              <a:t>11/19/2020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4AA8C0-70C0-4AAC-A5A7-A722A48FBDA7}" type="slidenum">
              <a:rPr lang="en-US" smtClean="0"/>
              <a:t>‹#›</a:t>
            </a:fld>
            <a:endParaRPr lang="en-US"/>
          </a:p>
        </p:txBody>
      </p:sp>
    </p:spTree>
    <p:extLst>
      <p:ext uri="{BB962C8B-B14F-4D97-AF65-F5344CB8AC3E}">
        <p14:creationId xmlns:p14="http://schemas.microsoft.com/office/powerpoint/2010/main" val="10135985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78711B-AA1C-453D-8A27-61EFEE267E22}" type="datetimeFigureOut">
              <a:rPr lang="en-US" smtClean="0"/>
              <a:t>11/19/2020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E56085-E034-424B-9E3F-C3A1E8B6CA56}" type="slidenum">
              <a:rPr lang="en-US" smtClean="0"/>
              <a:t>‹#›</a:t>
            </a:fld>
            <a:endParaRPr lang="en-US"/>
          </a:p>
        </p:txBody>
      </p:sp>
    </p:spTree>
    <p:extLst>
      <p:ext uri="{BB962C8B-B14F-4D97-AF65-F5344CB8AC3E}">
        <p14:creationId xmlns:p14="http://schemas.microsoft.com/office/powerpoint/2010/main" val="2176656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1">
            <a:extLst>
              <a:ext uri="{FF2B5EF4-FFF2-40B4-BE49-F238E27FC236}">
                <a16:creationId xmlns:a16="http://schemas.microsoft.com/office/drawing/2014/main" id="{801B7A70-6C4F-4E30-A7C7-5A4987B400CD}"/>
              </a:ext>
            </a:extLst>
          </p:cNvPr>
          <p:cNvSpPr>
            <a:spLocks noGrp="1"/>
          </p:cNvSpPr>
          <p:nvPr>
            <p:ph type="title"/>
          </p:nvPr>
        </p:nvSpPr>
        <p:spPr bwMode="auto">
          <a:xfrm>
            <a:off x="421217" y="185739"/>
            <a:ext cx="8534400"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b="1" i="0">
                <a:latin typeface="Arial" charset="0"/>
                <a:ea typeface="Arial" charset="0"/>
                <a:cs typeface="Arial" charset="0"/>
              </a:defRPr>
            </a:lvl1pPr>
          </a:lstStyle>
          <a:p>
            <a:pPr lvl="0"/>
            <a:r>
              <a:rPr lang="en-US" altLang="en-US" sz="2400" dirty="0"/>
              <a:t>Click to edit Master title style</a:t>
            </a:r>
            <a:endParaRPr lang="en-US" altLang="en-US" dirty="0"/>
          </a:p>
        </p:txBody>
      </p:sp>
      <p:sp>
        <p:nvSpPr>
          <p:cNvPr id="8" name="Text Placeholder 2">
            <a:extLst>
              <a:ext uri="{FF2B5EF4-FFF2-40B4-BE49-F238E27FC236}">
                <a16:creationId xmlns:a16="http://schemas.microsoft.com/office/drawing/2014/main" id="{F1E7FEF4-84A8-4D5D-8073-0D644B773D7C}"/>
              </a:ext>
            </a:extLst>
          </p:cNvPr>
          <p:cNvSpPr>
            <a:spLocks noGrp="1"/>
          </p:cNvSpPr>
          <p:nvPr>
            <p:ph idx="1"/>
          </p:nvPr>
        </p:nvSpPr>
        <p:spPr bwMode="auto">
          <a:xfrm>
            <a:off x="421217" y="1154113"/>
            <a:ext cx="10972800" cy="472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457200" rtl="0" eaLnBrk="0" fontAlgn="base" latinLnBrk="0" hangingPunct="0">
              <a:lnSpc>
                <a:spcPct val="100000"/>
              </a:lnSpc>
              <a:spcBef>
                <a:spcPct val="20000"/>
              </a:spcBef>
              <a:spcAft>
                <a:spcPct val="0"/>
              </a:spcAft>
              <a:buClr>
                <a:srgbClr val="0082CA"/>
              </a:buClr>
              <a:buSzTx/>
              <a:buFont typeface="Arial" panose="020B0604020202020204" pitchFamily="34" charset="0"/>
              <a:buChar char="•"/>
              <a:tabLst/>
              <a:defRPr/>
            </a:pPr>
            <a:r>
              <a:rPr kumimoji="0" lang="en-US" altLang="en-US" sz="2000" b="0" i="0" u="none" strike="noStrike" kern="1200" cap="none" spc="0" normalizeH="0" baseline="0" noProof="0" dirty="0">
                <a:ln>
                  <a:noFill/>
                </a:ln>
                <a:solidFill>
                  <a:prstClr val="black"/>
                </a:solidFill>
                <a:effectLst/>
                <a:uLnTx/>
                <a:uFillTx/>
                <a:latin typeface="Arial"/>
                <a:ea typeface="MS PGothic" pitchFamily="34" charset="-128"/>
                <a:cs typeface="Arial"/>
              </a:rPr>
              <a:t>Click to edit Master text styles</a:t>
            </a:r>
          </a:p>
          <a:p>
            <a:pPr marL="742950" marR="0" lvl="1" indent="-285750" algn="l" defTabSz="457200" rtl="0" eaLnBrk="0" fontAlgn="base" latinLnBrk="0" hangingPunct="0">
              <a:lnSpc>
                <a:spcPct val="100000"/>
              </a:lnSpc>
              <a:spcBef>
                <a:spcPct val="20000"/>
              </a:spcBef>
              <a:spcAft>
                <a:spcPct val="0"/>
              </a:spcAft>
              <a:buClr>
                <a:srgbClr val="0082CA"/>
              </a:buClr>
              <a:buSzTx/>
              <a:buFont typeface="Arial" panose="020B0604020202020204" pitchFamily="34" charset="0"/>
              <a:buChar char="–"/>
              <a:tabLst/>
              <a:defRPr/>
            </a:pPr>
            <a:r>
              <a:rPr kumimoji="0" lang="en-US" altLang="en-US" sz="1800" b="0" i="0" u="none" strike="noStrike" kern="1200" cap="none" spc="0" normalizeH="0" baseline="0" noProof="0" dirty="0">
                <a:ln>
                  <a:noFill/>
                </a:ln>
                <a:solidFill>
                  <a:prstClr val="black"/>
                </a:solidFill>
                <a:effectLst/>
                <a:uLnTx/>
                <a:uFillTx/>
                <a:latin typeface="Arial"/>
                <a:ea typeface="MS PGothic" pitchFamily="34" charset="-128"/>
                <a:cs typeface="Arial"/>
              </a:rPr>
              <a:t>Second level</a:t>
            </a:r>
          </a:p>
          <a:p>
            <a:pPr marL="1143000" marR="0" lvl="2" indent="-228600" algn="l" defTabSz="457200" rtl="0" eaLnBrk="0" fontAlgn="base" latinLnBrk="0" hangingPunct="0">
              <a:lnSpc>
                <a:spcPct val="100000"/>
              </a:lnSpc>
              <a:spcBef>
                <a:spcPct val="20000"/>
              </a:spcBef>
              <a:spcAft>
                <a:spcPct val="0"/>
              </a:spcAft>
              <a:buClr>
                <a:srgbClr val="0082CA"/>
              </a:buClr>
              <a:buSzTx/>
              <a:buFont typeface="Arial" panose="020B0604020202020204" pitchFamily="34" charset="0"/>
              <a:buChar char="•"/>
              <a:tabLst/>
              <a:defRPr/>
            </a:pPr>
            <a:r>
              <a:rPr kumimoji="0" lang="en-US" altLang="en-US" sz="1600" b="0" i="0" u="none" strike="noStrike" kern="1200" cap="none" spc="0" normalizeH="0" baseline="0" noProof="0" dirty="0">
                <a:ln>
                  <a:noFill/>
                </a:ln>
                <a:solidFill>
                  <a:prstClr val="black"/>
                </a:solidFill>
                <a:effectLst/>
                <a:uLnTx/>
                <a:uFillTx/>
                <a:latin typeface="Arial"/>
                <a:ea typeface="MS PGothic" pitchFamily="34" charset="-128"/>
                <a:cs typeface="Arial"/>
              </a:rPr>
              <a:t>Third level</a:t>
            </a:r>
          </a:p>
          <a:p>
            <a:pPr marL="1600200" marR="0" lvl="3" indent="-228600" algn="l" defTabSz="457200" rtl="0" eaLnBrk="0" fontAlgn="base" latinLnBrk="0" hangingPunct="0">
              <a:lnSpc>
                <a:spcPct val="100000"/>
              </a:lnSpc>
              <a:spcBef>
                <a:spcPct val="20000"/>
              </a:spcBef>
              <a:spcAft>
                <a:spcPct val="0"/>
              </a:spcAft>
              <a:buClr>
                <a:srgbClr val="0082CA"/>
              </a:buClr>
              <a:buSzTx/>
              <a:buFont typeface="Arial" panose="020B0604020202020204" pitchFamily="34" charset="0"/>
              <a:buChar char="–"/>
              <a:tabLst/>
              <a:defRPr/>
            </a:pPr>
            <a:r>
              <a:rPr kumimoji="0" lang="en-US" altLang="en-US" sz="1400" b="0" i="0" u="none" strike="noStrike" kern="1200" cap="none" spc="0" normalizeH="0" baseline="0" noProof="0" dirty="0">
                <a:ln>
                  <a:noFill/>
                </a:ln>
                <a:solidFill>
                  <a:prstClr val="black"/>
                </a:solidFill>
                <a:effectLst/>
                <a:uLnTx/>
                <a:uFillTx/>
                <a:latin typeface="Arial"/>
                <a:ea typeface="MS PGothic" pitchFamily="34" charset="-128"/>
                <a:cs typeface="Arial"/>
              </a:rPr>
              <a:t>Fourth level</a:t>
            </a:r>
          </a:p>
          <a:p>
            <a:pPr marL="2057400" marR="0" lvl="4" indent="-228600" algn="l" defTabSz="457200" rtl="0" eaLnBrk="0" fontAlgn="base" latinLnBrk="0" hangingPunct="0">
              <a:lnSpc>
                <a:spcPct val="100000"/>
              </a:lnSpc>
              <a:spcBef>
                <a:spcPct val="20000"/>
              </a:spcBef>
              <a:spcAft>
                <a:spcPct val="0"/>
              </a:spcAft>
              <a:buClr>
                <a:srgbClr val="0082CA"/>
              </a:buClr>
              <a:buSzTx/>
              <a:buFont typeface="Arial" panose="020B0604020202020204" pitchFamily="34" charset="0"/>
              <a:buChar char="»"/>
              <a:tabLst/>
              <a:defRPr/>
            </a:pPr>
            <a:r>
              <a:rPr kumimoji="0" lang="en-US" altLang="en-US" sz="1200" b="0" i="0" u="none" strike="noStrike" kern="1200" cap="none" spc="0" normalizeH="0" baseline="0" noProof="0" dirty="0">
                <a:ln>
                  <a:noFill/>
                </a:ln>
                <a:solidFill>
                  <a:prstClr val="black"/>
                </a:solidFill>
                <a:effectLst/>
                <a:uLnTx/>
                <a:uFillTx/>
                <a:latin typeface="Arial"/>
                <a:ea typeface="MS PGothic" pitchFamily="34" charset="-128"/>
                <a:cs typeface="Arial"/>
              </a:rPr>
              <a:t>Fifth level</a:t>
            </a:r>
          </a:p>
        </p:txBody>
      </p:sp>
      <p:sp>
        <p:nvSpPr>
          <p:cNvPr id="9" name="Slide Number Placeholder 1">
            <a:extLst>
              <a:ext uri="{FF2B5EF4-FFF2-40B4-BE49-F238E27FC236}">
                <a16:creationId xmlns:a16="http://schemas.microsoft.com/office/drawing/2014/main" id="{C703DDDC-7507-4B26-BB68-EBAB9BA6424A}"/>
              </a:ext>
            </a:extLst>
          </p:cNvPr>
          <p:cNvSpPr>
            <a:spLocks noGrp="1"/>
          </p:cNvSpPr>
          <p:nvPr>
            <p:ph type="sldNum" sz="quarter" idx="4"/>
          </p:nvPr>
        </p:nvSpPr>
        <p:spPr>
          <a:xfrm>
            <a:off x="11645316" y="6280665"/>
            <a:ext cx="395227" cy="365125"/>
          </a:xfrm>
          <a:prstGeom prst="rect">
            <a:avLst/>
          </a:prstGeom>
        </p:spPr>
        <p:txBody>
          <a:bodyPr vert="horz" lIns="91440" tIns="45720" rIns="91440" bIns="45720" rtlCol="0" anchor="ctr"/>
          <a:lstStyle>
            <a:lvl1pPr algn="r">
              <a:defRPr sz="1100" b="1" i="0">
                <a:solidFill>
                  <a:schemeClr val="bg1"/>
                </a:solidFill>
                <a:latin typeface="Arial" panose="020B0604020202020204" pitchFamily="34" charset="0"/>
                <a:cs typeface="Arial" panose="020B0604020202020204" pitchFamily="34" charset="0"/>
              </a:defRPr>
            </a:lvl1pPr>
          </a:lstStyle>
          <a:p>
            <a:fld id="{E67879C6-DF0A-4A95-B1DA-77A7B41BA2D1}" type="slidenum">
              <a:rPr lang="en-US" smtClean="0"/>
              <a:pPr/>
              <a:t>‹#›</a:t>
            </a:fld>
            <a:endParaRPr lang="en-US" dirty="0"/>
          </a:p>
        </p:txBody>
      </p:sp>
    </p:spTree>
    <p:extLst>
      <p:ext uri="{BB962C8B-B14F-4D97-AF65-F5344CB8AC3E}">
        <p14:creationId xmlns:p14="http://schemas.microsoft.com/office/powerpoint/2010/main" val="815983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174907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2008727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87988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13294226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11579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118713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2074679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451808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48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235041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127FD99-6B91-CD40-9A7C-B46A947C4C52}" type="datetimeFigureOut">
              <a:rPr lang="en-US" smtClean="0"/>
              <a:t>11/19/2020</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0A8F21DE-DFB9-D24D-A9A8-1DB7A8A84817}" type="slidenum">
              <a:rPr lang="en-US" smtClean="0"/>
              <a:t>‹#›</a:t>
            </a:fld>
            <a:endParaRPr lang="en-US"/>
          </a:p>
        </p:txBody>
      </p:sp>
    </p:spTree>
    <p:extLst>
      <p:ext uri="{BB962C8B-B14F-4D97-AF65-F5344CB8AC3E}">
        <p14:creationId xmlns:p14="http://schemas.microsoft.com/office/powerpoint/2010/main" val="1112113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0" y="5943600"/>
            <a:ext cx="12192000" cy="914400"/>
          </a:xfrm>
          <a:prstGeom prst="rect">
            <a:avLst/>
          </a:prstGeom>
          <a:solidFill>
            <a:srgbClr val="021D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userDrawn="1"/>
        </p:nvCxnSpPr>
        <p:spPr>
          <a:xfrm>
            <a:off x="1682044" y="6177845"/>
            <a:ext cx="0" cy="445911"/>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1" name="Picture 4" descr="https://s3.amazonaws.com/mitsloan-php/brandguidelines/2016/08/mit-sloan-logo-e14750921968261.pn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51683" y="6008687"/>
            <a:ext cx="1359928" cy="78422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userDrawn="1"/>
        </p:nvSpPr>
        <p:spPr>
          <a:xfrm>
            <a:off x="3103418" y="6104450"/>
            <a:ext cx="5583382" cy="646331"/>
          </a:xfrm>
          <a:prstGeom prst="rect">
            <a:avLst/>
          </a:prstGeom>
          <a:noFill/>
        </p:spPr>
        <p:txBody>
          <a:bodyPr wrap="square" rtlCol="0">
            <a:spAutoFit/>
          </a:bodyPr>
          <a:lstStyle/>
          <a:p>
            <a:pPr algn="ctr"/>
            <a:r>
              <a:rPr lang="en-US" b="1" dirty="0" smtClean="0">
                <a:solidFill>
                  <a:schemeClr val="bg1"/>
                </a:solidFill>
              </a:rPr>
              <a:t>MMPA Conference,</a:t>
            </a:r>
            <a:endParaRPr lang="en-US" b="1" dirty="0" smtClean="0">
              <a:solidFill>
                <a:schemeClr val="bg1"/>
              </a:solidFill>
            </a:endParaRPr>
          </a:p>
          <a:p>
            <a:pPr algn="ctr"/>
            <a:r>
              <a:rPr lang="en-US" b="1" dirty="0" smtClean="0">
                <a:solidFill>
                  <a:schemeClr val="bg1"/>
                </a:solidFill>
              </a:rPr>
              <a:t>November </a:t>
            </a:r>
            <a:r>
              <a:rPr lang="en-US" b="1" dirty="0" smtClean="0">
                <a:solidFill>
                  <a:schemeClr val="bg1"/>
                </a:solidFill>
              </a:rPr>
              <a:t>2020  </a:t>
            </a:r>
            <a:endParaRPr lang="en-US" b="1" dirty="0">
              <a:solidFill>
                <a:schemeClr val="bg1"/>
              </a:solidFill>
            </a:endParaRPr>
          </a:p>
        </p:txBody>
      </p:sp>
    </p:spTree>
    <p:extLst>
      <p:ext uri="{BB962C8B-B14F-4D97-AF65-F5344CB8AC3E}">
        <p14:creationId xmlns:p14="http://schemas.microsoft.com/office/powerpoint/2010/main" val="1241832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youtube.com/watch?v=NrmMk1Myrxc"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NrmMk1Myrx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CNoa-9TBH3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youtube.com/watch?v=JZNaTG885r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JZNaTG885rM"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tif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xjpTEIaBaO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67512" y="365125"/>
            <a:ext cx="10933853" cy="1325563"/>
          </a:xfrm>
        </p:spPr>
        <p:txBody>
          <a:bodyPr>
            <a:normAutofit fontScale="90000"/>
          </a:bodyPr>
          <a:lstStyle/>
          <a:p>
            <a:pPr algn="ctr"/>
            <a:r>
              <a:rPr lang="en-US" dirty="0" smtClean="0"/>
              <a:t/>
            </a:r>
            <a:br>
              <a:rPr lang="en-US" dirty="0" smtClean="0"/>
            </a:br>
            <a:r>
              <a:rPr lang="en-US" sz="4900" dirty="0" smtClean="0">
                <a:latin typeface="Arial" panose="020B0604020202020204" pitchFamily="34" charset="0"/>
                <a:cs typeface="Arial" panose="020B0604020202020204" pitchFamily="34" charset="0"/>
              </a:rPr>
              <a:t>Designing Intelligent Processes &amp; Systems via Advanced Analytics</a:t>
            </a:r>
            <a:r>
              <a:rPr lang="en-US" dirty="0" smtClean="0"/>
              <a:t/>
            </a:r>
            <a:br>
              <a:rPr lang="en-US" dirty="0" smtClean="0"/>
            </a:br>
            <a:endParaRPr lang="en-US" dirty="0"/>
          </a:p>
        </p:txBody>
      </p:sp>
      <p:sp>
        <p:nvSpPr>
          <p:cNvPr id="12" name="Content Placeholder 2"/>
          <p:cNvSpPr>
            <a:spLocks noGrp="1"/>
          </p:cNvSpPr>
          <p:nvPr>
            <p:ph idx="1"/>
          </p:nvPr>
        </p:nvSpPr>
        <p:spPr>
          <a:xfrm>
            <a:off x="667512" y="2608289"/>
            <a:ext cx="10686288" cy="3305814"/>
          </a:xfrm>
        </p:spPr>
        <p:txBody>
          <a:bodyPr/>
          <a:lstStyle/>
          <a:p>
            <a:pPr marL="0" indent="0" algn="ctr">
              <a:buNone/>
            </a:pPr>
            <a:r>
              <a:rPr lang="en-US" dirty="0" smtClean="0">
                <a:latin typeface="Arial" panose="020B0604020202020204" pitchFamily="34" charset="0"/>
                <a:cs typeface="Arial" panose="020B0604020202020204" pitchFamily="34" charset="0"/>
              </a:rPr>
              <a:t>Retsef Levi </a:t>
            </a:r>
          </a:p>
          <a:p>
            <a:pPr marL="0" indent="0" algn="ctr">
              <a:buNone/>
            </a:pPr>
            <a:r>
              <a:rPr lang="en-US" dirty="0" smtClean="0">
                <a:latin typeface="Arial" panose="020B0604020202020204" pitchFamily="34" charset="0"/>
                <a:cs typeface="Arial" panose="020B0604020202020204" pitchFamily="34" charset="0"/>
              </a:rPr>
              <a:t>J. Spencer Standish Professor of Operations Management</a:t>
            </a:r>
          </a:p>
          <a:p>
            <a:pPr marL="0" indent="0" algn="ctr">
              <a:buNone/>
            </a:pPr>
            <a:r>
              <a:rPr lang="en-US" dirty="0" smtClean="0">
                <a:latin typeface="Arial" panose="020B0604020202020204" pitchFamily="34" charset="0"/>
                <a:cs typeface="Arial" panose="020B0604020202020204" pitchFamily="34" charset="0"/>
              </a:rPr>
              <a:t>MIT Sloan School of Management &amp; Operations Research Center</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42910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0866" y="2633133"/>
            <a:ext cx="11768667" cy="584775"/>
          </a:xfrm>
          <a:prstGeom prst="rect">
            <a:avLst/>
          </a:prstGeom>
          <a:noFill/>
        </p:spPr>
        <p:txBody>
          <a:bodyPr wrap="square" rtlCol="0">
            <a:spAutoFit/>
          </a:bodyPr>
          <a:lstStyle/>
          <a:p>
            <a:pPr algn="ctr"/>
            <a:r>
              <a:rPr lang="en-US" sz="3200" b="1" dirty="0" smtClean="0">
                <a:solidFill>
                  <a:srgbClr val="C00000"/>
                </a:solidFill>
                <a:latin typeface="Arial" panose="020B0604020202020204" pitchFamily="34" charset="0"/>
                <a:cs typeface="Arial" panose="020B0604020202020204" pitchFamily="34" charset="0"/>
              </a:rPr>
              <a:t>Digital Transformation is not a business strategy</a:t>
            </a:r>
            <a:endParaRPr lang="en-US" sz="3200" b="1" dirty="0">
              <a:solidFill>
                <a:srgbClr val="C00000"/>
              </a:solidFill>
              <a:latin typeface="Arial" panose="020B0604020202020204" pitchFamily="34" charset="0"/>
              <a:cs typeface="Arial" panose="020B0604020202020204" pitchFamily="34" charset="0"/>
            </a:endParaRPr>
          </a:p>
        </p:txBody>
      </p:sp>
      <p:sp>
        <p:nvSpPr>
          <p:cNvPr id="5" name="TextBox 4"/>
          <p:cNvSpPr txBox="1"/>
          <p:nvPr/>
        </p:nvSpPr>
        <p:spPr>
          <a:xfrm>
            <a:off x="448733" y="1770108"/>
            <a:ext cx="4402667"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Takeaway I:</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83603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smtClean="0">
                <a:latin typeface="Arial" charset="0"/>
                <a:ea typeface="Arial" charset="0"/>
                <a:cs typeface="Arial" charset="0"/>
              </a:rPr>
              <a:t>Example II: Amazon Go Stores</a:t>
            </a:r>
            <a:endParaRPr lang="en-US" dirty="0">
              <a:latin typeface="Arial" charset="0"/>
              <a:ea typeface="Arial" charset="0"/>
              <a:cs typeface="Arial" charset="0"/>
            </a:endParaRPr>
          </a:p>
        </p:txBody>
      </p:sp>
      <p:sp>
        <p:nvSpPr>
          <p:cNvPr id="7" name="Content Placeholder 6"/>
          <p:cNvSpPr>
            <a:spLocks noGrp="1"/>
          </p:cNvSpPr>
          <p:nvPr>
            <p:ph idx="1"/>
          </p:nvPr>
        </p:nvSpPr>
        <p:spPr>
          <a:xfrm>
            <a:off x="619432" y="1252728"/>
            <a:ext cx="11011736" cy="5340096"/>
          </a:xfrm>
        </p:spPr>
        <p:txBody>
          <a:bodyPr>
            <a:normAutofit/>
          </a:bodyPr>
          <a:lstStyle/>
          <a:p>
            <a:r>
              <a:rPr lang="en-US" sz="2200" dirty="0" smtClean="0">
                <a:latin typeface="Arial" charset="0"/>
                <a:ea typeface="Arial" charset="0"/>
                <a:cs typeface="Arial" charset="0"/>
              </a:rPr>
              <a:t>First store opened on Dec 2016</a:t>
            </a:r>
          </a:p>
          <a:p>
            <a:endParaRPr lang="en-US" sz="2200" dirty="0" smtClean="0">
              <a:latin typeface="Arial" charset="0"/>
              <a:ea typeface="Arial" charset="0"/>
              <a:cs typeface="Arial" charset="0"/>
            </a:endParaRPr>
          </a:p>
          <a:p>
            <a:r>
              <a:rPr lang="en-US" sz="2200" dirty="0" smtClean="0">
                <a:latin typeface="Arial" charset="0"/>
                <a:ea typeface="Arial" charset="0"/>
                <a:cs typeface="Arial" charset="0"/>
              </a:rPr>
              <a:t>14 </a:t>
            </a:r>
            <a:r>
              <a:rPr lang="en-US" sz="2200" dirty="0">
                <a:latin typeface="Arial" charset="0"/>
                <a:ea typeface="Arial" charset="0"/>
                <a:cs typeface="Arial" charset="0"/>
              </a:rPr>
              <a:t>Amazon Go stores in Chicago, New York, San Francisco, and </a:t>
            </a:r>
            <a:r>
              <a:rPr lang="en-US" sz="2200" dirty="0" smtClean="0">
                <a:latin typeface="Arial" charset="0"/>
                <a:ea typeface="Arial" charset="0"/>
                <a:cs typeface="Arial" charset="0"/>
              </a:rPr>
              <a:t>Seattle</a:t>
            </a:r>
          </a:p>
          <a:p>
            <a:endParaRPr lang="en-US" sz="2200" dirty="0">
              <a:latin typeface="Arial" charset="0"/>
              <a:ea typeface="Arial" charset="0"/>
              <a:cs typeface="Arial" charset="0"/>
            </a:endParaRPr>
          </a:p>
          <a:p>
            <a:r>
              <a:rPr lang="en-US" sz="2200" dirty="0" smtClean="0">
                <a:latin typeface="Arial" charset="0"/>
                <a:ea typeface="Arial" charset="0"/>
                <a:cs typeface="Arial" charset="0"/>
              </a:rPr>
              <a:t>Small </a:t>
            </a:r>
            <a:r>
              <a:rPr lang="en-US" sz="2200" dirty="0">
                <a:latin typeface="Arial" charset="0"/>
                <a:ea typeface="Arial" charset="0"/>
                <a:cs typeface="Arial" charset="0"/>
              </a:rPr>
              <a:t>selection of sandwiches, meal kits, and convenience store items such as sodas, jams, and potato </a:t>
            </a:r>
            <a:r>
              <a:rPr lang="en-US" sz="2200" dirty="0" smtClean="0">
                <a:latin typeface="Arial" charset="0"/>
                <a:ea typeface="Arial" charset="0"/>
                <a:cs typeface="Arial" charset="0"/>
              </a:rPr>
              <a:t>chips (prepared in an attached kitchen)</a:t>
            </a:r>
          </a:p>
          <a:p>
            <a:endParaRPr lang="en-US" sz="2200" dirty="0">
              <a:latin typeface="Arial" charset="0"/>
              <a:ea typeface="Arial" charset="0"/>
              <a:cs typeface="Arial" charset="0"/>
            </a:endParaRPr>
          </a:p>
          <a:p>
            <a:r>
              <a:rPr lang="en-US" sz="2200" dirty="0" smtClean="0">
                <a:latin typeface="Arial" charset="0"/>
                <a:ea typeface="Arial" charset="0"/>
                <a:cs typeface="Arial" charset="0"/>
              </a:rPr>
              <a:t>No cashiers!</a:t>
            </a:r>
          </a:p>
          <a:p>
            <a:endParaRPr lang="en-US" sz="2200" dirty="0">
              <a:latin typeface="Arial" charset="0"/>
              <a:ea typeface="Arial" charset="0"/>
              <a:cs typeface="Arial" charset="0"/>
            </a:endParaRPr>
          </a:p>
          <a:p>
            <a:r>
              <a:rPr lang="en-US" sz="2200" dirty="0" smtClean="0">
                <a:latin typeface="Arial" charset="0"/>
                <a:ea typeface="Arial" charset="0"/>
                <a:cs typeface="Arial" charset="0"/>
              </a:rPr>
              <a:t>7 years &amp; hundreds of millions invested</a:t>
            </a:r>
          </a:p>
          <a:p>
            <a:endParaRPr lang="en-US" sz="2200" dirty="0">
              <a:latin typeface="Arial" charset="0"/>
              <a:ea typeface="Arial" charset="0"/>
              <a:cs typeface="Arial" charset="0"/>
            </a:endParaRPr>
          </a:p>
        </p:txBody>
      </p:sp>
      <p:sp>
        <p:nvSpPr>
          <p:cNvPr id="2" name="Rectangle 1"/>
          <p:cNvSpPr/>
          <p:nvPr/>
        </p:nvSpPr>
        <p:spPr>
          <a:xfrm>
            <a:off x="619432" y="5367050"/>
            <a:ext cx="4987263" cy="507831"/>
          </a:xfrm>
          <a:prstGeom prst="rect">
            <a:avLst/>
          </a:prstGeom>
        </p:spPr>
        <p:txBody>
          <a:bodyPr wrap="none">
            <a:spAutoFit/>
          </a:bodyPr>
          <a:lstStyle/>
          <a:p>
            <a:pPr>
              <a:lnSpc>
                <a:spcPct val="150000"/>
              </a:lnSpc>
              <a:spcAft>
                <a:spcPts val="800"/>
              </a:spcAft>
            </a:pPr>
            <a:r>
              <a:rPr lang="en-US" u="sng" dirty="0">
                <a:solidFill>
                  <a:srgbClr val="0000FF"/>
                </a:solidFill>
                <a:latin typeface="HelveticaNeue"/>
                <a:ea typeface="Times New Roman" panose="02020603050405020304" pitchFamily="18" charset="0"/>
                <a:cs typeface="Arial" panose="020B0604020202020204" pitchFamily="34" charset="0"/>
                <a:hlinkClick r:id="rId2"/>
              </a:rPr>
              <a:t>https://m.youtube.com/watch?v=NrmMk1Myrxc</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1977820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smtClean="0">
                <a:latin typeface="Arial" charset="0"/>
                <a:ea typeface="Arial" charset="0"/>
                <a:cs typeface="Arial" charset="0"/>
              </a:rPr>
              <a:t>Example II: Amazon Go Stores</a:t>
            </a:r>
            <a:endParaRPr lang="en-US" dirty="0">
              <a:latin typeface="Arial" charset="0"/>
              <a:ea typeface="Arial" charset="0"/>
              <a:cs typeface="Arial" charset="0"/>
            </a:endParaRPr>
          </a:p>
        </p:txBody>
      </p:sp>
      <p:pic>
        <p:nvPicPr>
          <p:cNvPr id="4" name="NrmMk1Myrxc"/>
          <p:cNvPicPr>
            <a:picLocks noRot="1" noChangeAspect="1"/>
          </p:cNvPicPr>
          <p:nvPr>
            <a:videoFile r:link="rId1"/>
          </p:nvPr>
        </p:nvPicPr>
        <p:blipFill>
          <a:blip r:embed="rId3"/>
          <a:stretch>
            <a:fillRect/>
          </a:stretch>
        </p:blipFill>
        <p:spPr>
          <a:xfrm>
            <a:off x="1807633" y="1093259"/>
            <a:ext cx="8576733" cy="4824412"/>
          </a:xfrm>
          <a:prstGeom prst="rect">
            <a:avLst/>
          </a:prstGeom>
        </p:spPr>
      </p:pic>
    </p:spTree>
    <p:extLst>
      <p:ext uri="{BB962C8B-B14F-4D97-AF65-F5344CB8AC3E}">
        <p14:creationId xmlns:p14="http://schemas.microsoft.com/office/powerpoint/2010/main" val="19629293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6" y="0"/>
            <a:ext cx="10515600" cy="1325563"/>
          </a:xfrm>
        </p:spPr>
        <p:txBody>
          <a:bodyPr/>
          <a:lstStyle/>
          <a:p>
            <a:pPr algn="ctr"/>
            <a:r>
              <a:rPr lang="en-US" dirty="0" smtClean="0">
                <a:latin typeface="Arial" panose="020B0604020202020204" pitchFamily="34" charset="0"/>
                <a:cs typeface="Arial" panose="020B0604020202020204" pitchFamily="34" charset="0"/>
              </a:rPr>
              <a:t>Amazon Example Analysis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504" y="1207835"/>
            <a:ext cx="11595992" cy="4617231"/>
          </a:xfrm>
        </p:spPr>
        <p:txBody>
          <a:bodyPr>
            <a:noAutofit/>
          </a:bodyPr>
          <a:lstStyle/>
          <a:p>
            <a:r>
              <a:rPr lang="en-US" sz="2200" dirty="0" smtClean="0">
                <a:latin typeface="Arial" panose="020B0604020202020204" pitchFamily="34" charset="0"/>
                <a:cs typeface="Arial" panose="020B0604020202020204" pitchFamily="34" charset="0"/>
              </a:rPr>
              <a:t>What is the rationale of what they are trying to do?</a:t>
            </a:r>
          </a:p>
          <a:p>
            <a:pPr marL="0" indent="0">
              <a:buNone/>
            </a:pPr>
            <a:endParaRPr lang="en-US" sz="500" dirty="0">
              <a:latin typeface="Arial" panose="020B0604020202020204" pitchFamily="34" charset="0"/>
              <a:cs typeface="Arial" panose="020B0604020202020204" pitchFamily="34" charset="0"/>
            </a:endParaRPr>
          </a:p>
          <a:p>
            <a:pPr marL="0" indent="0">
              <a:buNone/>
            </a:pPr>
            <a:r>
              <a:rPr lang="en-US" sz="2200" dirty="0" smtClean="0">
                <a:latin typeface="Arial" panose="020B0604020202020204" pitchFamily="34" charset="0"/>
                <a:cs typeface="Arial" panose="020B0604020202020204" pitchFamily="34" charset="0"/>
              </a:rPr>
              <a:t>      Eliminate checkout (wait time for shoppers)</a:t>
            </a:r>
          </a:p>
          <a:p>
            <a:pPr marL="0" indent="0">
              <a:buNone/>
            </a:pPr>
            <a:endParaRPr lang="en-US" sz="5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What are the AI elements and what are they supposed to do?</a:t>
            </a:r>
          </a:p>
          <a:p>
            <a:pPr marL="0" indent="0">
              <a:buNone/>
            </a:pPr>
            <a:r>
              <a:rPr lang="en-US" sz="500" dirty="0" smtClean="0">
                <a:latin typeface="Arial" panose="020B0604020202020204" pitchFamily="34" charset="0"/>
                <a:cs typeface="Arial" panose="020B0604020202020204" pitchFamily="34" charset="0"/>
              </a:rPr>
              <a:t>	</a:t>
            </a:r>
            <a:br>
              <a:rPr lang="en-US" sz="500" dirty="0" smtClean="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     Sensors (e.g., cameras, weights), product design, fusion &amp; image processing algorithms</a:t>
            </a:r>
            <a:endParaRPr lang="en-US" sz="2200" dirty="0">
              <a:latin typeface="Arial" panose="020B0604020202020204" pitchFamily="34" charset="0"/>
              <a:cs typeface="Arial" panose="020B0604020202020204" pitchFamily="34" charset="0"/>
            </a:endParaRPr>
          </a:p>
          <a:p>
            <a:endParaRPr lang="en-US" sz="5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What data is needed? How is it acquired?</a:t>
            </a:r>
          </a:p>
          <a:p>
            <a:pPr marL="0" indent="0">
              <a:buNone/>
            </a:pPr>
            <a:r>
              <a:rPr lang="en-US" sz="500" dirty="0" smtClean="0">
                <a:latin typeface="Arial" panose="020B0604020202020204" pitchFamily="34" charset="0"/>
                <a:cs typeface="Arial" panose="020B0604020202020204" pitchFamily="34" charset="0"/>
              </a:rPr>
              <a:t>	</a:t>
            </a:r>
          </a:p>
          <a:p>
            <a:pPr marL="0" indent="0">
              <a:buNone/>
            </a:pPr>
            <a:r>
              <a:rPr lang="en-US" sz="2200" dirty="0" smtClean="0">
                <a:latin typeface="Arial" panose="020B0604020202020204" pitchFamily="34" charset="0"/>
                <a:cs typeface="Arial" panose="020B0604020202020204" pitchFamily="34" charset="0"/>
              </a:rPr>
              <a:t>      Training data is hard to obtain (years) and required mockup stores</a:t>
            </a:r>
          </a:p>
          <a:p>
            <a:endParaRPr lang="en-US" sz="5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What is the interface with humans? What is the interface with Expert Operators?</a:t>
            </a:r>
          </a:p>
          <a:p>
            <a:pPr marL="0" indent="0">
              <a:buNone/>
            </a:pPr>
            <a:r>
              <a:rPr lang="en-US" sz="500" dirty="0" smtClean="0">
                <a:latin typeface="Arial" panose="020B0604020202020204" pitchFamily="34" charset="0"/>
                <a:cs typeface="Arial" panose="020B0604020202020204" pitchFamily="34" charset="0"/>
              </a:rPr>
              <a:t>	</a:t>
            </a:r>
          </a:p>
          <a:p>
            <a:pPr marL="0" indent="0">
              <a:buNone/>
            </a:pP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     Interaction with customers but also need still humans to ensure reliability </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4098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6" y="0"/>
            <a:ext cx="10515600" cy="1325563"/>
          </a:xfrm>
        </p:spPr>
        <p:txBody>
          <a:bodyPr/>
          <a:lstStyle/>
          <a:p>
            <a:pPr algn="ctr"/>
            <a:r>
              <a:rPr lang="en-US" dirty="0" smtClean="0">
                <a:latin typeface="Arial" panose="020B0604020202020204" pitchFamily="34" charset="0"/>
                <a:cs typeface="Arial" panose="020B0604020202020204" pitchFamily="34" charset="0"/>
              </a:rPr>
              <a:t>Audience Question 2</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504" y="1207835"/>
            <a:ext cx="11595992" cy="4617231"/>
          </a:xfrm>
        </p:spPr>
        <p:txBody>
          <a:bodyPr>
            <a:noAutofit/>
          </a:bodyPr>
          <a:lstStyle/>
          <a:p>
            <a:pPr marL="0" lvl="0" indent="0">
              <a:buNone/>
            </a:pPr>
            <a:r>
              <a:rPr lang="en-US" sz="3500" dirty="0"/>
              <a:t>Does it worth </a:t>
            </a:r>
            <a:r>
              <a:rPr lang="en-US" sz="3500" dirty="0" smtClean="0"/>
              <a:t>it?</a:t>
            </a:r>
            <a:endParaRPr lang="en-US" sz="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712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smtClean="0">
                <a:latin typeface="Arial" charset="0"/>
                <a:ea typeface="Arial" charset="0"/>
                <a:cs typeface="Arial" charset="0"/>
              </a:rPr>
              <a:t>Does it Worth the Effort?</a:t>
            </a:r>
            <a:endParaRPr lang="en-US" dirty="0">
              <a:latin typeface="Arial" charset="0"/>
              <a:ea typeface="Arial" charset="0"/>
              <a:cs typeface="Arial" charset="0"/>
            </a:endParaRPr>
          </a:p>
        </p:txBody>
      </p:sp>
      <p:pic>
        <p:nvPicPr>
          <p:cNvPr id="3" name="CNoa-9TBH30"/>
          <p:cNvPicPr>
            <a:picLocks noRot="1" noChangeAspect="1"/>
          </p:cNvPicPr>
          <p:nvPr>
            <a:videoFile r:link="rId1"/>
          </p:nvPr>
        </p:nvPicPr>
        <p:blipFill>
          <a:blip r:embed="rId3"/>
          <a:stretch>
            <a:fillRect/>
          </a:stretch>
        </p:blipFill>
        <p:spPr>
          <a:xfrm>
            <a:off x="1811867" y="990600"/>
            <a:ext cx="8904111" cy="5008562"/>
          </a:xfrm>
          <a:prstGeom prst="rect">
            <a:avLst/>
          </a:prstGeom>
        </p:spPr>
      </p:pic>
    </p:spTree>
    <p:extLst>
      <p:ext uri="{BB962C8B-B14F-4D97-AF65-F5344CB8AC3E}">
        <p14:creationId xmlns:p14="http://schemas.microsoft.com/office/powerpoint/2010/main" val="3787789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5732" y="2256889"/>
            <a:ext cx="11768667" cy="1569660"/>
          </a:xfrm>
          <a:prstGeom prst="rect">
            <a:avLst/>
          </a:prstGeom>
          <a:noFill/>
        </p:spPr>
        <p:txBody>
          <a:bodyPr wrap="square" rtlCol="0">
            <a:spAutoFit/>
          </a:bodyPr>
          <a:lstStyle/>
          <a:p>
            <a:r>
              <a:rPr lang="en-US" sz="3200" b="1" dirty="0" smtClean="0">
                <a:solidFill>
                  <a:srgbClr val="C00000"/>
                </a:solidFill>
                <a:latin typeface="Arial" panose="020B0604020202020204" pitchFamily="34" charset="0"/>
                <a:cs typeface="Arial" panose="020B0604020202020204" pitchFamily="34" charset="0"/>
              </a:rPr>
              <a:t>Unless you are Amazon, do not fall in love with technology but focus on process outcomes &amp; performance</a:t>
            </a:r>
          </a:p>
          <a:p>
            <a:endParaRPr lang="en-US" sz="3200" b="1" dirty="0">
              <a:solidFill>
                <a:srgbClr val="C00000"/>
              </a:solidFill>
              <a:latin typeface="Arial" panose="020B0604020202020204" pitchFamily="34" charset="0"/>
              <a:cs typeface="Arial" panose="020B0604020202020204" pitchFamily="34" charset="0"/>
            </a:endParaRPr>
          </a:p>
        </p:txBody>
      </p:sp>
      <p:sp>
        <p:nvSpPr>
          <p:cNvPr id="5" name="TextBox 4"/>
          <p:cNvSpPr txBox="1"/>
          <p:nvPr/>
        </p:nvSpPr>
        <p:spPr>
          <a:xfrm>
            <a:off x="448731" y="1562472"/>
            <a:ext cx="4402667"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Takeaway </a:t>
            </a:r>
            <a:r>
              <a:rPr lang="en-US" sz="3200" b="1" dirty="0" err="1" smtClean="0">
                <a:latin typeface="Arial" panose="020B0604020202020204" pitchFamily="34" charset="0"/>
                <a:cs typeface="Arial" panose="020B0604020202020204" pitchFamily="34" charset="0"/>
              </a:rPr>
              <a:t>IIa</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4" name="TextBox 3"/>
          <p:cNvSpPr txBox="1"/>
          <p:nvPr/>
        </p:nvSpPr>
        <p:spPr>
          <a:xfrm>
            <a:off x="448732" y="3826549"/>
            <a:ext cx="4402667"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Takeaway </a:t>
            </a:r>
            <a:r>
              <a:rPr lang="en-US" sz="3200" b="1" dirty="0" err="1" smtClean="0">
                <a:latin typeface="Arial" panose="020B0604020202020204" pitchFamily="34" charset="0"/>
                <a:cs typeface="Arial" panose="020B0604020202020204" pitchFamily="34" charset="0"/>
              </a:rPr>
              <a:t>IIb</a:t>
            </a:r>
            <a:r>
              <a:rPr lang="en-US" sz="3200" b="1" dirty="0" smtClean="0">
                <a:latin typeface="Arial" panose="020B0604020202020204" pitchFamily="34" charset="0"/>
                <a:cs typeface="Arial" panose="020B0604020202020204" pitchFamily="34" charset="0"/>
              </a:rPr>
              <a:t>:</a:t>
            </a:r>
            <a:endParaRPr lang="en-US" sz="3200" b="1" dirty="0">
              <a:latin typeface="Arial" panose="020B0604020202020204" pitchFamily="34" charset="0"/>
              <a:cs typeface="Arial" panose="020B0604020202020204" pitchFamily="34" charset="0"/>
            </a:endParaRPr>
          </a:p>
        </p:txBody>
      </p:sp>
      <p:sp>
        <p:nvSpPr>
          <p:cNvPr id="2" name="Rectangle 1"/>
          <p:cNvSpPr/>
          <p:nvPr/>
        </p:nvSpPr>
        <p:spPr>
          <a:xfrm>
            <a:off x="575732" y="4516807"/>
            <a:ext cx="9681124" cy="584775"/>
          </a:xfrm>
          <a:prstGeom prst="rect">
            <a:avLst/>
          </a:prstGeom>
        </p:spPr>
        <p:txBody>
          <a:bodyPr wrap="square">
            <a:spAutoFit/>
          </a:bodyPr>
          <a:lstStyle/>
          <a:p>
            <a:r>
              <a:rPr lang="en-US" sz="3200" b="1" dirty="0">
                <a:solidFill>
                  <a:srgbClr val="C00000"/>
                </a:solidFill>
                <a:latin typeface="Arial" panose="020B0604020202020204" pitchFamily="34" charset="0"/>
                <a:cs typeface="Arial" panose="020B0604020202020204" pitchFamily="34" charset="0"/>
              </a:rPr>
              <a:t>Data can be very expensive to obtain</a:t>
            </a:r>
          </a:p>
        </p:txBody>
      </p:sp>
    </p:spTree>
    <p:extLst>
      <p:ext uri="{BB962C8B-B14F-4D97-AF65-F5344CB8AC3E}">
        <p14:creationId xmlns:p14="http://schemas.microsoft.com/office/powerpoint/2010/main" val="2847987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smtClean="0">
                <a:latin typeface="Arial" charset="0"/>
                <a:ea typeface="Arial" charset="0"/>
                <a:cs typeface="Arial" charset="0"/>
              </a:rPr>
              <a:t>Example III: </a:t>
            </a:r>
            <a:r>
              <a:rPr lang="en-US" dirty="0" err="1" smtClean="0">
                <a:latin typeface="Arial" charset="0"/>
                <a:ea typeface="Arial" charset="0"/>
                <a:cs typeface="Arial" charset="0"/>
              </a:rPr>
              <a:t>Nauto</a:t>
            </a:r>
            <a:r>
              <a:rPr lang="en-US" dirty="0" smtClean="0">
                <a:latin typeface="Arial" charset="0"/>
                <a:ea typeface="Arial" charset="0"/>
                <a:cs typeface="Arial" charset="0"/>
              </a:rPr>
              <a:t> Tracking Drivers</a:t>
            </a:r>
            <a:endParaRPr lang="en-US" dirty="0">
              <a:latin typeface="Arial" charset="0"/>
              <a:ea typeface="Arial" charset="0"/>
              <a:cs typeface="Arial" charset="0"/>
            </a:endParaRPr>
          </a:p>
        </p:txBody>
      </p:sp>
      <p:sp>
        <p:nvSpPr>
          <p:cNvPr id="7" name="Content Placeholder 6"/>
          <p:cNvSpPr>
            <a:spLocks noGrp="1"/>
          </p:cNvSpPr>
          <p:nvPr>
            <p:ph idx="1"/>
          </p:nvPr>
        </p:nvSpPr>
        <p:spPr>
          <a:xfrm>
            <a:off x="619432" y="1252728"/>
            <a:ext cx="11011736" cy="3053383"/>
          </a:xfrm>
        </p:spPr>
        <p:txBody>
          <a:bodyPr>
            <a:normAutofit/>
          </a:bodyPr>
          <a:lstStyle/>
          <a:p>
            <a:r>
              <a:rPr lang="en-US" sz="2200" dirty="0" smtClean="0">
                <a:latin typeface="Arial" charset="0"/>
                <a:ea typeface="Arial" charset="0"/>
                <a:cs typeface="Arial" charset="0"/>
              </a:rPr>
              <a:t>Palo Alto startup founded in 2015</a:t>
            </a:r>
          </a:p>
          <a:p>
            <a:endParaRPr lang="en-US" sz="2200" dirty="0" smtClean="0">
              <a:latin typeface="Arial" charset="0"/>
              <a:ea typeface="Arial" charset="0"/>
              <a:cs typeface="Arial" charset="0"/>
            </a:endParaRPr>
          </a:p>
          <a:p>
            <a:r>
              <a:rPr lang="en-US" sz="2200" dirty="0" smtClean="0">
                <a:latin typeface="Arial" charset="0"/>
                <a:ea typeface="Arial" charset="0"/>
                <a:cs typeface="Arial" charset="0"/>
              </a:rPr>
              <a:t>In-vehicle camera &amp; </a:t>
            </a:r>
            <a:r>
              <a:rPr lang="en-US" sz="2200" dirty="0">
                <a:latin typeface="Arial" charset="0"/>
                <a:ea typeface="Arial" charset="0"/>
                <a:cs typeface="Arial" charset="0"/>
              </a:rPr>
              <a:t>AI-based technology to assess how the driver is interacting with the vehicle and the road ahead in real </a:t>
            </a:r>
            <a:r>
              <a:rPr lang="en-US" sz="2200" dirty="0" smtClean="0">
                <a:latin typeface="Arial" charset="0"/>
                <a:ea typeface="Arial" charset="0"/>
                <a:cs typeface="Arial" charset="0"/>
              </a:rPr>
              <a:t>time</a:t>
            </a:r>
          </a:p>
          <a:p>
            <a:endParaRPr lang="en-US" sz="2200" dirty="0" smtClean="0">
              <a:latin typeface="Arial" charset="0"/>
              <a:ea typeface="Arial" charset="0"/>
              <a:cs typeface="Arial" charset="0"/>
            </a:endParaRPr>
          </a:p>
          <a:p>
            <a:r>
              <a:rPr lang="en-US" sz="2200" dirty="0" smtClean="0">
                <a:latin typeface="Arial" charset="0"/>
                <a:ea typeface="Arial" charset="0"/>
                <a:cs typeface="Arial" charset="0"/>
              </a:rPr>
              <a:t>Deployed </a:t>
            </a:r>
            <a:r>
              <a:rPr lang="en-US" sz="2200" dirty="0">
                <a:latin typeface="Arial" charset="0"/>
                <a:ea typeface="Arial" charset="0"/>
                <a:cs typeface="Arial" charset="0"/>
              </a:rPr>
              <a:t>in more than 250 fleets across the U.S., Japan and Europe and have recorded over 250 million AI-processed miles</a:t>
            </a:r>
          </a:p>
        </p:txBody>
      </p:sp>
      <p:sp>
        <p:nvSpPr>
          <p:cNvPr id="2" name="Rectangle 1"/>
          <p:cNvSpPr/>
          <p:nvPr/>
        </p:nvSpPr>
        <p:spPr>
          <a:xfrm>
            <a:off x="846418" y="4705571"/>
            <a:ext cx="5025735" cy="507831"/>
          </a:xfrm>
          <a:prstGeom prst="rect">
            <a:avLst/>
          </a:prstGeom>
        </p:spPr>
        <p:txBody>
          <a:bodyPr wrap="none">
            <a:spAutoFit/>
          </a:bodyPr>
          <a:lstStyle/>
          <a:p>
            <a:pPr>
              <a:lnSpc>
                <a:spcPct val="150000"/>
              </a:lnSpc>
              <a:spcAft>
                <a:spcPts val="800"/>
              </a:spcAft>
            </a:pPr>
            <a:r>
              <a:rPr lang="en-US" u="sng" dirty="0">
                <a:solidFill>
                  <a:srgbClr val="0000FF"/>
                </a:solidFill>
                <a:latin typeface="HelveticaNeue"/>
                <a:ea typeface="Times New Roman" panose="02020603050405020304" pitchFamily="18" charset="0"/>
                <a:cs typeface="Arial" panose="020B0604020202020204" pitchFamily="34" charset="0"/>
                <a:hlinkClick r:id="rId2"/>
              </a:rPr>
              <a:t>https://m.youtube.com/watch?v=JZNaTG885rM</a:t>
            </a: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8197071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smtClean="0">
                <a:latin typeface="Arial" charset="0"/>
                <a:ea typeface="Arial" charset="0"/>
                <a:cs typeface="Arial" charset="0"/>
              </a:rPr>
              <a:t>Example III: </a:t>
            </a:r>
            <a:r>
              <a:rPr lang="en-US" dirty="0" err="1" smtClean="0">
                <a:latin typeface="Arial" charset="0"/>
                <a:ea typeface="Arial" charset="0"/>
                <a:cs typeface="Arial" charset="0"/>
              </a:rPr>
              <a:t>Nauto</a:t>
            </a:r>
            <a:r>
              <a:rPr lang="en-US" dirty="0" smtClean="0">
                <a:latin typeface="Arial" charset="0"/>
                <a:ea typeface="Arial" charset="0"/>
                <a:cs typeface="Arial" charset="0"/>
              </a:rPr>
              <a:t> Tracking Drivers</a:t>
            </a:r>
            <a:endParaRPr lang="en-US" dirty="0">
              <a:latin typeface="Arial" charset="0"/>
              <a:ea typeface="Arial" charset="0"/>
              <a:cs typeface="Arial" charset="0"/>
            </a:endParaRPr>
          </a:p>
        </p:txBody>
      </p:sp>
      <p:pic>
        <p:nvPicPr>
          <p:cNvPr id="4" name="JZNaTG885rM"/>
          <p:cNvPicPr>
            <a:picLocks noRot="1" noChangeAspect="1"/>
          </p:cNvPicPr>
          <p:nvPr>
            <a:videoFile r:link="rId1"/>
          </p:nvPr>
        </p:nvPicPr>
        <p:blipFill>
          <a:blip r:embed="rId3"/>
          <a:stretch>
            <a:fillRect/>
          </a:stretch>
        </p:blipFill>
        <p:spPr>
          <a:xfrm>
            <a:off x="2006600" y="962025"/>
            <a:ext cx="8771466" cy="4933950"/>
          </a:xfrm>
          <a:prstGeom prst="rect">
            <a:avLst/>
          </a:prstGeom>
        </p:spPr>
      </p:pic>
    </p:spTree>
    <p:extLst>
      <p:ext uri="{BB962C8B-B14F-4D97-AF65-F5344CB8AC3E}">
        <p14:creationId xmlns:p14="http://schemas.microsoft.com/office/powerpoint/2010/main" val="33659627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6" y="0"/>
            <a:ext cx="10515600" cy="1325563"/>
          </a:xfrm>
        </p:spPr>
        <p:txBody>
          <a:bodyPr/>
          <a:lstStyle/>
          <a:p>
            <a:pPr algn="ctr"/>
            <a:r>
              <a:rPr lang="en-US" dirty="0" err="1" smtClean="0">
                <a:latin typeface="Arial" panose="020B0604020202020204" pitchFamily="34" charset="0"/>
                <a:cs typeface="Arial" panose="020B0604020202020204" pitchFamily="34" charset="0"/>
              </a:rPr>
              <a:t>Nauto</a:t>
            </a:r>
            <a:r>
              <a:rPr lang="en-US" dirty="0" smtClean="0">
                <a:latin typeface="Arial" panose="020B0604020202020204" pitchFamily="34" charset="0"/>
                <a:cs typeface="Arial" panose="020B0604020202020204" pitchFamily="34" charset="0"/>
              </a:rPr>
              <a:t> Example Analysis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504" y="1207835"/>
            <a:ext cx="11595992" cy="4617231"/>
          </a:xfrm>
        </p:spPr>
        <p:txBody>
          <a:bodyPr>
            <a:noAutofit/>
          </a:bodyPr>
          <a:lstStyle/>
          <a:p>
            <a:r>
              <a:rPr lang="en-US" sz="2200" dirty="0" smtClean="0">
                <a:latin typeface="Arial" panose="020B0604020202020204" pitchFamily="34" charset="0"/>
                <a:cs typeface="Arial" panose="020B0604020202020204" pitchFamily="34" charset="0"/>
              </a:rPr>
              <a:t>What is the rationale of what they are trying to do?</a:t>
            </a:r>
          </a:p>
          <a:p>
            <a:pPr marL="0" indent="0">
              <a:buNone/>
            </a:pPr>
            <a:endParaRPr lang="en-US" sz="500" dirty="0">
              <a:latin typeface="Arial" panose="020B0604020202020204" pitchFamily="34" charset="0"/>
              <a:cs typeface="Arial" panose="020B0604020202020204" pitchFamily="34" charset="0"/>
            </a:endParaRPr>
          </a:p>
          <a:p>
            <a:pPr marL="0" indent="0">
              <a:buNone/>
            </a:pPr>
            <a:r>
              <a:rPr lang="en-US" sz="2200" dirty="0" smtClean="0">
                <a:latin typeface="Arial" panose="020B0604020202020204" pitchFamily="34" charset="0"/>
                <a:cs typeface="Arial" panose="020B0604020202020204" pitchFamily="34" charset="0"/>
              </a:rPr>
              <a:t>      Save accident &amp; liability costs on to commercial fleets (alerts &amp; control system)</a:t>
            </a:r>
          </a:p>
          <a:p>
            <a:pPr marL="0" indent="0">
              <a:buNone/>
            </a:pPr>
            <a:endParaRPr lang="en-US" sz="5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What are the AI elements and what are they supposed to do?</a:t>
            </a:r>
          </a:p>
          <a:p>
            <a:pPr marL="0" indent="0">
              <a:buNone/>
            </a:pPr>
            <a:r>
              <a:rPr lang="en-US" sz="500" dirty="0" smtClean="0">
                <a:latin typeface="Arial" panose="020B0604020202020204" pitchFamily="34" charset="0"/>
                <a:cs typeface="Arial" panose="020B0604020202020204" pitchFamily="34" charset="0"/>
              </a:rPr>
              <a:t>	</a:t>
            </a:r>
            <a:br>
              <a:rPr lang="en-US" sz="500" dirty="0" smtClean="0">
                <a:latin typeface="Arial" panose="020B0604020202020204" pitchFamily="34" charset="0"/>
                <a:cs typeface="Arial" panose="020B0604020202020204" pitchFamily="34" charset="0"/>
              </a:rPr>
            </a:b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     Sensors (e.g., cameras, brakes), image processing algorithms</a:t>
            </a:r>
            <a:endParaRPr lang="en-US" sz="2200" dirty="0">
              <a:latin typeface="Arial" panose="020B0604020202020204" pitchFamily="34" charset="0"/>
              <a:cs typeface="Arial" panose="020B0604020202020204" pitchFamily="34" charset="0"/>
            </a:endParaRPr>
          </a:p>
          <a:p>
            <a:endParaRPr lang="en-US" sz="5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What data is needed? How is it acquired?</a:t>
            </a:r>
          </a:p>
          <a:p>
            <a:pPr marL="0" indent="0">
              <a:buNone/>
            </a:pPr>
            <a:r>
              <a:rPr lang="en-US" sz="500" dirty="0" smtClean="0">
                <a:latin typeface="Arial" panose="020B0604020202020204" pitchFamily="34" charset="0"/>
                <a:cs typeface="Arial" panose="020B0604020202020204" pitchFamily="34" charset="0"/>
              </a:rPr>
              <a:t>	</a:t>
            </a:r>
          </a:p>
          <a:p>
            <a:pPr marL="0" indent="0">
              <a:buNone/>
            </a:pPr>
            <a:r>
              <a:rPr lang="en-US" sz="2200" dirty="0" smtClean="0">
                <a:latin typeface="Arial" panose="020B0604020202020204" pitchFamily="34" charset="0"/>
                <a:cs typeface="Arial" panose="020B0604020202020204" pitchFamily="34" charset="0"/>
              </a:rPr>
              <a:t>      Training data relatively easy to obtain (identify where the driver looks)</a:t>
            </a:r>
          </a:p>
          <a:p>
            <a:endParaRPr lang="en-US" sz="5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What is the interface with humans? What is the interface with Expert Operators?</a:t>
            </a:r>
          </a:p>
          <a:p>
            <a:pPr marL="0" indent="0">
              <a:buNone/>
            </a:pPr>
            <a:r>
              <a:rPr lang="en-US" sz="500" dirty="0" smtClean="0">
                <a:latin typeface="Arial" panose="020B0604020202020204" pitchFamily="34" charset="0"/>
                <a:cs typeface="Arial" panose="020B0604020202020204" pitchFamily="34" charset="0"/>
              </a:rPr>
              <a:t>	</a:t>
            </a:r>
          </a:p>
          <a:p>
            <a:pPr marL="0" indent="0">
              <a:buNone/>
            </a:pP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     Interaction with driver and the supervisor</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7126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smtClean="0">
                <a:latin typeface="Arial" charset="0"/>
                <a:ea typeface="Arial" charset="0"/>
                <a:cs typeface="Arial" charset="0"/>
              </a:rPr>
              <a:t>Agenda</a:t>
            </a:r>
            <a:endParaRPr lang="en-US" dirty="0">
              <a:latin typeface="Arial" charset="0"/>
              <a:ea typeface="Arial" charset="0"/>
              <a:cs typeface="Arial" charset="0"/>
            </a:endParaRPr>
          </a:p>
        </p:txBody>
      </p:sp>
      <p:sp>
        <p:nvSpPr>
          <p:cNvPr id="7" name="Content Placeholder 6"/>
          <p:cNvSpPr>
            <a:spLocks noGrp="1"/>
          </p:cNvSpPr>
          <p:nvPr>
            <p:ph idx="1"/>
          </p:nvPr>
        </p:nvSpPr>
        <p:spPr>
          <a:xfrm>
            <a:off x="619432" y="1252728"/>
            <a:ext cx="10878301" cy="4690872"/>
          </a:xfrm>
        </p:spPr>
        <p:txBody>
          <a:bodyPr>
            <a:normAutofit/>
          </a:bodyPr>
          <a:lstStyle/>
          <a:p>
            <a:r>
              <a:rPr lang="en-US" sz="2500" dirty="0" smtClean="0">
                <a:latin typeface="Arial" charset="0"/>
                <a:ea typeface="Arial" charset="0"/>
                <a:cs typeface="Arial" charset="0"/>
              </a:rPr>
              <a:t>System approach to design intelligent processes &amp; supply chains:</a:t>
            </a:r>
          </a:p>
          <a:p>
            <a:endParaRPr lang="en-US" sz="2500" dirty="0">
              <a:latin typeface="Arial" charset="0"/>
              <a:ea typeface="Arial" charset="0"/>
              <a:cs typeface="Arial" charset="0"/>
            </a:endParaRPr>
          </a:p>
          <a:p>
            <a:pPr marL="742950" indent="-514350">
              <a:buFont typeface="+mj-lt"/>
              <a:buAutoNum type="arabicPeriod"/>
            </a:pPr>
            <a:r>
              <a:rPr lang="en-US" sz="2500" b="1" dirty="0" smtClean="0">
                <a:latin typeface="Arial" charset="0"/>
                <a:ea typeface="Arial" charset="0"/>
                <a:cs typeface="Arial" charset="0"/>
              </a:rPr>
              <a:t>Conceptual framework</a:t>
            </a:r>
            <a:r>
              <a:rPr lang="en-US" sz="2500" dirty="0" smtClean="0">
                <a:latin typeface="Arial" charset="0"/>
                <a:ea typeface="Arial" charset="0"/>
                <a:cs typeface="Arial" charset="0"/>
              </a:rPr>
              <a:t>: Data, Models, Processes and their interactions with Expert Operators (system focus) </a:t>
            </a:r>
          </a:p>
          <a:p>
            <a:pPr marL="742950" indent="-514350">
              <a:buFont typeface="+mj-lt"/>
              <a:buAutoNum type="arabicPeriod"/>
            </a:pPr>
            <a:endParaRPr lang="en-US" sz="2500" dirty="0">
              <a:latin typeface="Arial" charset="0"/>
              <a:ea typeface="Arial" charset="0"/>
              <a:cs typeface="Arial" charset="0"/>
            </a:endParaRPr>
          </a:p>
          <a:p>
            <a:pPr marL="742950" indent="-514350">
              <a:buFont typeface="+mj-lt"/>
              <a:buAutoNum type="arabicPeriod"/>
            </a:pPr>
            <a:r>
              <a:rPr lang="en-US" sz="2500" dirty="0" smtClean="0">
                <a:latin typeface="Arial" charset="0"/>
                <a:ea typeface="Arial" charset="0"/>
                <a:cs typeface="Arial" charset="0"/>
              </a:rPr>
              <a:t>Enabling organizational capabilities </a:t>
            </a:r>
            <a:endParaRPr lang="en-US" sz="2500" dirty="0">
              <a:latin typeface="Arial" charset="0"/>
              <a:ea typeface="Arial" charset="0"/>
              <a:cs typeface="Arial" charset="0"/>
            </a:endParaRPr>
          </a:p>
          <a:p>
            <a:pPr marL="742950" indent="-514350">
              <a:buFont typeface="+mj-lt"/>
              <a:buAutoNum type="arabicPeriod"/>
            </a:pPr>
            <a:endParaRPr lang="en-US" sz="2500" dirty="0">
              <a:latin typeface="Arial" charset="0"/>
              <a:ea typeface="Arial" charset="0"/>
              <a:cs typeface="Arial" charset="0"/>
            </a:endParaRPr>
          </a:p>
          <a:p>
            <a:pPr marL="742950" indent="-514350">
              <a:buFont typeface="+mj-lt"/>
              <a:buAutoNum type="arabicPeriod"/>
            </a:pPr>
            <a:r>
              <a:rPr lang="en-US" sz="2500" dirty="0" smtClean="0">
                <a:latin typeface="Arial" charset="0"/>
                <a:ea typeface="Arial" charset="0"/>
                <a:cs typeface="Arial" charset="0"/>
              </a:rPr>
              <a:t>Illustrative Example</a:t>
            </a:r>
            <a:endParaRPr lang="en-US" sz="2500" dirty="0">
              <a:latin typeface="Arial" charset="0"/>
              <a:ea typeface="Arial" charset="0"/>
              <a:cs typeface="Arial" charset="0"/>
            </a:endParaRPr>
          </a:p>
          <a:p>
            <a:pPr marL="742950" indent="-514350">
              <a:buFont typeface="+mj-lt"/>
              <a:buAutoNum type="arabicPeriod"/>
            </a:pPr>
            <a:endParaRPr lang="en-US" sz="2500" dirty="0">
              <a:latin typeface="Arial" charset="0"/>
              <a:ea typeface="Arial" charset="0"/>
              <a:cs typeface="Arial" charset="0"/>
            </a:endParaRPr>
          </a:p>
          <a:p>
            <a:pPr marL="742950" indent="-514350">
              <a:buFont typeface="+mj-lt"/>
              <a:buAutoNum type="arabicPeriod"/>
            </a:pPr>
            <a:endParaRPr lang="en-US" sz="2500" dirty="0" smtClean="0">
              <a:latin typeface="Arial" charset="0"/>
              <a:ea typeface="Arial" charset="0"/>
              <a:cs typeface="Arial" charset="0"/>
            </a:endParaRPr>
          </a:p>
          <a:p>
            <a:endParaRPr lang="en-US" sz="2500" dirty="0">
              <a:latin typeface="Arial" charset="0"/>
              <a:ea typeface="Arial" charset="0"/>
              <a:cs typeface="Arial" charset="0"/>
            </a:endParaRPr>
          </a:p>
          <a:p>
            <a:endParaRPr lang="en-US" sz="2200" dirty="0">
              <a:latin typeface="Arial" charset="0"/>
              <a:ea typeface="Arial" charset="0"/>
              <a:cs typeface="Arial" charset="0"/>
            </a:endParaRPr>
          </a:p>
          <a:p>
            <a:endParaRPr lang="en-US" dirty="0">
              <a:latin typeface="Arial" charset="0"/>
              <a:ea typeface="Arial" charset="0"/>
              <a:cs typeface="Arial" charset="0"/>
            </a:endParaRPr>
          </a:p>
          <a:p>
            <a:endParaRPr lang="en-US" dirty="0">
              <a:latin typeface="Arial" charset="0"/>
              <a:ea typeface="Arial" charset="0"/>
              <a:cs typeface="Arial" charset="0"/>
            </a:endParaRPr>
          </a:p>
        </p:txBody>
      </p:sp>
    </p:spTree>
    <p:extLst>
      <p:ext uri="{BB962C8B-B14F-4D97-AF65-F5344CB8AC3E}">
        <p14:creationId xmlns:p14="http://schemas.microsoft.com/office/powerpoint/2010/main" val="346686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err="1" smtClean="0">
                <a:latin typeface="Arial" charset="0"/>
                <a:ea typeface="Arial" charset="0"/>
                <a:cs typeface="Arial" charset="0"/>
              </a:rPr>
              <a:t>Nauto</a:t>
            </a:r>
            <a:r>
              <a:rPr lang="en-US" dirty="0" smtClean="0">
                <a:latin typeface="Arial" charset="0"/>
                <a:ea typeface="Arial" charset="0"/>
                <a:cs typeface="Arial" charset="0"/>
              </a:rPr>
              <a:t> Tracking Drivers</a:t>
            </a:r>
            <a:endParaRPr lang="en-US" dirty="0">
              <a:latin typeface="Arial" charset="0"/>
              <a:ea typeface="Arial" charset="0"/>
              <a:cs typeface="Arial" charset="0"/>
            </a:endParaRPr>
          </a:p>
        </p:txBody>
      </p:sp>
      <p:pic>
        <p:nvPicPr>
          <p:cNvPr id="5" name="Picture 4" descr="Screen Shot 2018-06-18 at 5.37.3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32953" y="1322431"/>
            <a:ext cx="7456604" cy="4523020"/>
          </a:xfrm>
          <a:prstGeom prst="rect">
            <a:avLst/>
          </a:prstGeom>
        </p:spPr>
      </p:pic>
    </p:spTree>
    <p:extLst>
      <p:ext uri="{BB962C8B-B14F-4D97-AF65-F5344CB8AC3E}">
        <p14:creationId xmlns:p14="http://schemas.microsoft.com/office/powerpoint/2010/main" val="3589379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4066" y="2633133"/>
            <a:ext cx="11768667" cy="584775"/>
          </a:xfrm>
          <a:prstGeom prst="rect">
            <a:avLst/>
          </a:prstGeom>
          <a:noFill/>
        </p:spPr>
        <p:txBody>
          <a:bodyPr wrap="square" rtlCol="0">
            <a:spAutoFit/>
          </a:bodyPr>
          <a:lstStyle/>
          <a:p>
            <a:pPr algn="ctr"/>
            <a:r>
              <a:rPr lang="en-US" sz="3200" b="1" dirty="0" smtClean="0">
                <a:solidFill>
                  <a:srgbClr val="C00000"/>
                </a:solidFill>
                <a:latin typeface="Arial" panose="020B0604020202020204" pitchFamily="34" charset="0"/>
                <a:cs typeface="Arial" panose="020B0604020202020204" pitchFamily="34" charset="0"/>
              </a:rPr>
              <a:t>Sensors &amp; AI algorithms can enable intelligent processes</a:t>
            </a:r>
            <a:endParaRPr lang="en-US" sz="3200" b="1" dirty="0">
              <a:solidFill>
                <a:srgbClr val="C00000"/>
              </a:solidFill>
              <a:latin typeface="Arial" panose="020B0604020202020204" pitchFamily="34" charset="0"/>
              <a:cs typeface="Arial" panose="020B0604020202020204" pitchFamily="34" charset="0"/>
            </a:endParaRPr>
          </a:p>
        </p:txBody>
      </p:sp>
      <p:sp>
        <p:nvSpPr>
          <p:cNvPr id="5" name="TextBox 4"/>
          <p:cNvSpPr txBox="1"/>
          <p:nvPr/>
        </p:nvSpPr>
        <p:spPr>
          <a:xfrm>
            <a:off x="448733" y="1770108"/>
            <a:ext cx="4402667"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Takeaway III:</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910739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221"/>
            <a:ext cx="12192000" cy="1103911"/>
          </a:xfrm>
        </p:spPr>
        <p:txBody>
          <a:bodyPr/>
          <a:lstStyle/>
          <a:p>
            <a:pPr algn="ctr"/>
            <a:r>
              <a:rPr lang="en-US" dirty="0" smtClean="0">
                <a:latin typeface="Arial" panose="020B0604020202020204" pitchFamily="34" charset="0"/>
                <a:cs typeface="Arial" panose="020B0604020202020204" pitchFamily="34" charset="0"/>
              </a:rPr>
              <a:t>Analytics &amp; AI – Technical Framework</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68939" y="1241684"/>
            <a:ext cx="10615527" cy="4727315"/>
          </a:xfrm>
        </p:spPr>
        <p:txBody>
          <a:bodyPr>
            <a:normAutofit/>
          </a:bodyPr>
          <a:lstStyle/>
          <a:p>
            <a:pPr marL="0" indent="0">
              <a:buNone/>
            </a:pPr>
            <a:endParaRPr lang="en-US" sz="2000" dirty="0" smtClean="0">
              <a:latin typeface="Arial" panose="020B0604020202020204" pitchFamily="34" charset="0"/>
              <a:cs typeface="Arial" panose="020B0604020202020204" pitchFamily="34" charset="0"/>
            </a:endParaRPr>
          </a:p>
          <a:p>
            <a:pPr lvl="1" indent="-287338">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p:txBody>
      </p:sp>
      <p:sp>
        <p:nvSpPr>
          <p:cNvPr id="4" name="TextBox 3"/>
          <p:cNvSpPr txBox="1"/>
          <p:nvPr/>
        </p:nvSpPr>
        <p:spPr>
          <a:xfrm>
            <a:off x="2810935" y="2735212"/>
            <a:ext cx="2294466" cy="1200329"/>
          </a:xfrm>
          <a:prstGeom prst="rect">
            <a:avLst/>
          </a:prstGeom>
          <a:solidFill>
            <a:schemeClr val="tx2">
              <a:lumMod val="40000"/>
              <a:lumOff val="60000"/>
            </a:schemeClr>
          </a:solidFill>
        </p:spPr>
        <p:txBody>
          <a:bodyPr wrap="square" rtlCol="0">
            <a:spAutoFit/>
          </a:bodyPr>
          <a:lstStyle/>
          <a:p>
            <a:pPr algn="ctr"/>
            <a:endParaRPr lang="en-US" sz="2400" b="1" dirty="0" smtClean="0">
              <a:latin typeface="Arial" panose="020B0604020202020204" pitchFamily="34" charset="0"/>
              <a:cs typeface="Arial" panose="020B0604020202020204" pitchFamily="34" charset="0"/>
            </a:endParaRPr>
          </a:p>
          <a:p>
            <a:pPr algn="ctr"/>
            <a:r>
              <a:rPr lang="en-US" sz="2400" b="1" dirty="0" smtClean="0">
                <a:latin typeface="Arial" panose="020B0604020202020204" pitchFamily="34" charset="0"/>
                <a:cs typeface="Arial" panose="020B0604020202020204" pitchFamily="34" charset="0"/>
              </a:rPr>
              <a:t>Data</a:t>
            </a:r>
          </a:p>
          <a:p>
            <a:pPr algn="ctr"/>
            <a:endParaRPr lang="en-US" sz="2400" b="1" dirty="0">
              <a:latin typeface="Arial" panose="020B0604020202020204" pitchFamily="34" charset="0"/>
              <a:cs typeface="Arial" panose="020B0604020202020204" pitchFamily="34" charset="0"/>
            </a:endParaRPr>
          </a:p>
        </p:txBody>
      </p:sp>
      <p:sp>
        <p:nvSpPr>
          <p:cNvPr id="5" name="TextBox 4"/>
          <p:cNvSpPr txBox="1"/>
          <p:nvPr/>
        </p:nvSpPr>
        <p:spPr>
          <a:xfrm>
            <a:off x="7349067" y="2733752"/>
            <a:ext cx="2472267" cy="1569660"/>
          </a:xfrm>
          <a:prstGeom prst="rect">
            <a:avLst/>
          </a:prstGeom>
          <a:solidFill>
            <a:schemeClr val="tx2">
              <a:lumMod val="40000"/>
              <a:lumOff val="60000"/>
            </a:schemeClr>
          </a:solidFill>
        </p:spPr>
        <p:txBody>
          <a:bodyPr wrap="square" rtlCol="0">
            <a:spAutoFit/>
          </a:bodyPr>
          <a:lstStyle/>
          <a:p>
            <a:pPr algn="ctr"/>
            <a:endParaRPr lang="en-US" sz="2400" b="1" dirty="0" smtClean="0">
              <a:latin typeface="Arial" panose="020B0604020202020204" pitchFamily="34" charset="0"/>
              <a:cs typeface="Arial" panose="020B0604020202020204" pitchFamily="34" charset="0"/>
            </a:endParaRPr>
          </a:p>
          <a:p>
            <a:pPr algn="ctr"/>
            <a:r>
              <a:rPr lang="en-US" sz="2400" b="1" dirty="0" smtClean="0">
                <a:latin typeface="Arial" panose="020B0604020202020204" pitchFamily="34" charset="0"/>
                <a:cs typeface="Arial" panose="020B0604020202020204" pitchFamily="34" charset="0"/>
              </a:rPr>
              <a:t>Predictions (AI, ML, Big Data)</a:t>
            </a:r>
          </a:p>
          <a:p>
            <a:pPr algn="ctr"/>
            <a:endParaRPr lang="en-US" sz="2400" b="1" dirty="0">
              <a:latin typeface="Arial" panose="020B0604020202020204" pitchFamily="34" charset="0"/>
              <a:cs typeface="Arial" panose="020B0604020202020204" pitchFamily="34" charset="0"/>
            </a:endParaRPr>
          </a:p>
        </p:txBody>
      </p:sp>
      <p:cxnSp>
        <p:nvCxnSpPr>
          <p:cNvPr id="7" name="Straight Arrow Connector 6"/>
          <p:cNvCxnSpPr/>
          <p:nvPr/>
        </p:nvCxnSpPr>
        <p:spPr>
          <a:xfrm>
            <a:off x="5291668" y="3335375"/>
            <a:ext cx="1744133"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9641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221"/>
            <a:ext cx="12192000" cy="1103911"/>
          </a:xfrm>
        </p:spPr>
        <p:txBody>
          <a:bodyPr/>
          <a:lstStyle/>
          <a:p>
            <a:pPr algn="ctr"/>
            <a:r>
              <a:rPr lang="en-US" dirty="0" smtClean="0">
                <a:latin typeface="Arial" panose="020B0604020202020204" pitchFamily="34" charset="0"/>
                <a:cs typeface="Arial" panose="020B0604020202020204" pitchFamily="34" charset="0"/>
              </a:rPr>
              <a:t>Analytics &amp; AI – System Framework</a:t>
            </a:r>
            <a:endParaRPr lang="en-US" dirty="0">
              <a:latin typeface="Arial" panose="020B0604020202020204" pitchFamily="34" charset="0"/>
              <a:cs typeface="Arial" panose="020B0604020202020204" pitchFamily="34" charset="0"/>
            </a:endParaRPr>
          </a:p>
        </p:txBody>
      </p:sp>
      <p:sp>
        <p:nvSpPr>
          <p:cNvPr id="4" name="TextBox 3"/>
          <p:cNvSpPr txBox="1"/>
          <p:nvPr/>
        </p:nvSpPr>
        <p:spPr>
          <a:xfrm>
            <a:off x="244253" y="2494531"/>
            <a:ext cx="1608666" cy="923330"/>
          </a:xfrm>
          <a:prstGeom prst="rect">
            <a:avLst/>
          </a:prstGeom>
          <a:solidFill>
            <a:schemeClr val="tx2">
              <a:lumMod val="40000"/>
              <a:lumOff val="60000"/>
            </a:schemeClr>
          </a:solidFill>
        </p:spPr>
        <p:txBody>
          <a:bodyPr wrap="square" rtlCol="0">
            <a:spAutoFit/>
          </a:bodyPr>
          <a:lstStyle/>
          <a:p>
            <a:pPr algn="ctr"/>
            <a:endParaRPr lang="en-US" b="1" dirty="0" smtClean="0">
              <a:latin typeface="Arial" panose="020B0604020202020204" pitchFamily="34" charset="0"/>
              <a:cs typeface="Arial" panose="020B0604020202020204" pitchFamily="34" charset="0"/>
            </a:endParaRPr>
          </a:p>
          <a:p>
            <a:pPr algn="ctr"/>
            <a:r>
              <a:rPr lang="en-US" b="1" dirty="0" smtClean="0">
                <a:latin typeface="Arial" panose="020B0604020202020204" pitchFamily="34" charset="0"/>
                <a:cs typeface="Arial" panose="020B0604020202020204" pitchFamily="34" charset="0"/>
              </a:rPr>
              <a:t>Raw Data</a:t>
            </a:r>
          </a:p>
          <a:p>
            <a:pPr algn="ctr"/>
            <a:endParaRPr lang="en-US" b="1" dirty="0">
              <a:latin typeface="Arial" panose="020B0604020202020204" pitchFamily="34" charset="0"/>
              <a:cs typeface="Arial" panose="020B0604020202020204" pitchFamily="34" charset="0"/>
            </a:endParaRPr>
          </a:p>
        </p:txBody>
      </p:sp>
      <p:sp>
        <p:nvSpPr>
          <p:cNvPr id="5" name="TextBox 4"/>
          <p:cNvSpPr txBox="1"/>
          <p:nvPr/>
        </p:nvSpPr>
        <p:spPr>
          <a:xfrm>
            <a:off x="232833" y="4597923"/>
            <a:ext cx="1608666" cy="1200329"/>
          </a:xfrm>
          <a:prstGeom prst="rect">
            <a:avLst/>
          </a:prstGeom>
          <a:solidFill>
            <a:schemeClr val="tx2">
              <a:lumMod val="40000"/>
              <a:lumOff val="60000"/>
            </a:schemeClr>
          </a:solidFill>
        </p:spPr>
        <p:txBody>
          <a:bodyPr wrap="square" rtlCol="0">
            <a:spAutoFit/>
          </a:bodyPr>
          <a:lstStyle/>
          <a:p>
            <a:pPr algn="ctr"/>
            <a:endParaRPr lang="en-US" b="1" dirty="0" smtClean="0">
              <a:latin typeface="Arial" panose="020B0604020202020204" pitchFamily="34" charset="0"/>
              <a:cs typeface="Arial" panose="020B0604020202020204" pitchFamily="34" charset="0"/>
            </a:endParaRPr>
          </a:p>
          <a:p>
            <a:pPr algn="ctr"/>
            <a:r>
              <a:rPr lang="en-US" b="1" dirty="0" smtClean="0">
                <a:latin typeface="Arial" panose="020B0604020202020204" pitchFamily="34" charset="0"/>
                <a:cs typeface="Arial" panose="020B0604020202020204" pitchFamily="34" charset="0"/>
              </a:rPr>
              <a:t>Useable Data</a:t>
            </a:r>
          </a:p>
          <a:p>
            <a:pPr algn="ctr"/>
            <a:endParaRPr lang="en-US" b="1" dirty="0">
              <a:latin typeface="Arial" panose="020B0604020202020204" pitchFamily="34" charset="0"/>
              <a:cs typeface="Arial" panose="020B0604020202020204" pitchFamily="34" charset="0"/>
            </a:endParaRPr>
          </a:p>
        </p:txBody>
      </p:sp>
      <p:cxnSp>
        <p:nvCxnSpPr>
          <p:cNvPr id="7" name="Straight Arrow Connector 6"/>
          <p:cNvCxnSpPr/>
          <p:nvPr/>
        </p:nvCxnSpPr>
        <p:spPr>
          <a:xfrm>
            <a:off x="1037166" y="3490905"/>
            <a:ext cx="11420" cy="1014686"/>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468447" y="2665935"/>
            <a:ext cx="1484229" cy="1200329"/>
          </a:xfrm>
          <a:prstGeom prst="rect">
            <a:avLst/>
          </a:prstGeom>
          <a:solidFill>
            <a:schemeClr val="tx2">
              <a:lumMod val="40000"/>
              <a:lumOff val="60000"/>
            </a:schemeClr>
          </a:solidFill>
        </p:spPr>
        <p:txBody>
          <a:bodyPr wrap="square" rtlCol="0">
            <a:spAutoFit/>
          </a:bodyPr>
          <a:lstStyle/>
          <a:p>
            <a:pPr algn="ctr"/>
            <a:endParaRPr lang="en-US" b="1" dirty="0" smtClean="0">
              <a:latin typeface="Arial" panose="020B0604020202020204" pitchFamily="34" charset="0"/>
              <a:cs typeface="Arial" panose="020B0604020202020204" pitchFamily="34" charset="0"/>
            </a:endParaRPr>
          </a:p>
          <a:p>
            <a:pPr algn="ctr"/>
            <a:r>
              <a:rPr lang="en-US" b="1" dirty="0" smtClean="0">
                <a:latin typeface="Arial" panose="020B0604020202020204" pitchFamily="34" charset="0"/>
                <a:cs typeface="Arial" panose="020B0604020202020204" pitchFamily="34" charset="0"/>
              </a:rPr>
              <a:t>Descriptive Analysis</a:t>
            </a:r>
          </a:p>
          <a:p>
            <a:pPr algn="ctr"/>
            <a:endParaRPr lang="en-US" b="1" dirty="0">
              <a:latin typeface="Arial" panose="020B0604020202020204" pitchFamily="34" charset="0"/>
              <a:cs typeface="Arial" panose="020B0604020202020204" pitchFamily="34" charset="0"/>
            </a:endParaRPr>
          </a:p>
        </p:txBody>
      </p:sp>
      <p:sp>
        <p:nvSpPr>
          <p:cNvPr id="9" name="TextBox 8"/>
          <p:cNvSpPr txBox="1"/>
          <p:nvPr/>
        </p:nvSpPr>
        <p:spPr>
          <a:xfrm>
            <a:off x="4218534" y="2632733"/>
            <a:ext cx="1484229" cy="1200329"/>
          </a:xfrm>
          <a:prstGeom prst="rect">
            <a:avLst/>
          </a:prstGeom>
          <a:solidFill>
            <a:schemeClr val="tx2">
              <a:lumMod val="40000"/>
              <a:lumOff val="60000"/>
            </a:schemeClr>
          </a:solidFill>
        </p:spPr>
        <p:txBody>
          <a:bodyPr wrap="square" rtlCol="0">
            <a:spAutoFit/>
          </a:bodyPr>
          <a:lstStyle/>
          <a:p>
            <a:pPr algn="ctr"/>
            <a:endParaRPr lang="en-US" b="1" dirty="0" smtClean="0">
              <a:latin typeface="Arial" panose="020B0604020202020204" pitchFamily="34" charset="0"/>
              <a:cs typeface="Arial" panose="020B0604020202020204" pitchFamily="34" charset="0"/>
            </a:endParaRPr>
          </a:p>
          <a:p>
            <a:pPr algn="ctr"/>
            <a:r>
              <a:rPr lang="en-US" b="1" dirty="0" smtClean="0">
                <a:latin typeface="Arial" panose="020B0604020202020204" pitchFamily="34" charset="0"/>
                <a:cs typeface="Arial" panose="020B0604020202020204" pitchFamily="34" charset="0"/>
              </a:rPr>
              <a:t>Causal Inference</a:t>
            </a:r>
          </a:p>
          <a:p>
            <a:pPr algn="ctr"/>
            <a:endParaRPr lang="en-US" b="1" dirty="0">
              <a:latin typeface="Arial" panose="020B0604020202020204" pitchFamily="34" charset="0"/>
              <a:cs typeface="Arial" panose="020B0604020202020204" pitchFamily="34" charset="0"/>
            </a:endParaRPr>
          </a:p>
        </p:txBody>
      </p:sp>
      <p:sp>
        <p:nvSpPr>
          <p:cNvPr id="10" name="TextBox 9"/>
          <p:cNvSpPr txBox="1"/>
          <p:nvPr/>
        </p:nvSpPr>
        <p:spPr>
          <a:xfrm>
            <a:off x="5896823" y="2781408"/>
            <a:ext cx="1593408" cy="923330"/>
          </a:xfrm>
          <a:prstGeom prst="rect">
            <a:avLst/>
          </a:prstGeom>
          <a:solidFill>
            <a:schemeClr val="tx2">
              <a:lumMod val="40000"/>
              <a:lumOff val="60000"/>
            </a:schemeClr>
          </a:solidFill>
        </p:spPr>
        <p:txBody>
          <a:bodyPr wrap="square" rtlCol="0">
            <a:spAutoFit/>
          </a:bodyPr>
          <a:lstStyle/>
          <a:p>
            <a:pPr algn="ctr"/>
            <a:endParaRPr lang="en-US" b="1" dirty="0" smtClean="0">
              <a:latin typeface="Arial" panose="020B0604020202020204" pitchFamily="34" charset="0"/>
              <a:cs typeface="Arial" panose="020B0604020202020204" pitchFamily="34" charset="0"/>
            </a:endParaRPr>
          </a:p>
          <a:p>
            <a:pPr algn="ctr"/>
            <a:r>
              <a:rPr lang="en-US" b="1" dirty="0" smtClean="0">
                <a:latin typeface="Arial" panose="020B0604020202020204" pitchFamily="34" charset="0"/>
                <a:cs typeface="Arial" panose="020B0604020202020204" pitchFamily="34" charset="0"/>
              </a:rPr>
              <a:t>Experiments</a:t>
            </a:r>
          </a:p>
          <a:p>
            <a:pPr algn="ctr"/>
            <a:endParaRPr lang="en-US" b="1" dirty="0">
              <a:latin typeface="Arial" panose="020B0604020202020204" pitchFamily="34" charset="0"/>
              <a:cs typeface="Arial" panose="020B0604020202020204" pitchFamily="34" charset="0"/>
            </a:endParaRPr>
          </a:p>
        </p:txBody>
      </p:sp>
      <p:sp>
        <p:nvSpPr>
          <p:cNvPr id="11" name="TextBox 10"/>
          <p:cNvSpPr txBox="1"/>
          <p:nvPr/>
        </p:nvSpPr>
        <p:spPr>
          <a:xfrm>
            <a:off x="6257842" y="4691860"/>
            <a:ext cx="1461342" cy="1200329"/>
          </a:xfrm>
          <a:prstGeom prst="rect">
            <a:avLst/>
          </a:prstGeom>
          <a:solidFill>
            <a:schemeClr val="tx2">
              <a:lumMod val="40000"/>
              <a:lumOff val="60000"/>
            </a:schemeClr>
          </a:solidFill>
        </p:spPr>
        <p:txBody>
          <a:bodyPr wrap="square" rtlCol="0">
            <a:spAutoFit/>
          </a:bodyPr>
          <a:lstStyle/>
          <a:p>
            <a:pPr algn="ctr"/>
            <a:endParaRPr lang="en-US" b="1" dirty="0" smtClean="0">
              <a:latin typeface="Arial" panose="020B0604020202020204" pitchFamily="34" charset="0"/>
              <a:cs typeface="Arial" panose="020B0604020202020204" pitchFamily="34" charset="0"/>
            </a:endParaRPr>
          </a:p>
          <a:p>
            <a:pPr algn="ctr"/>
            <a:r>
              <a:rPr lang="en-US" b="1" dirty="0" smtClean="0">
                <a:latin typeface="Arial" panose="020B0604020202020204" pitchFamily="34" charset="0"/>
                <a:cs typeface="Arial" panose="020B0604020202020204" pitchFamily="34" charset="0"/>
              </a:rPr>
              <a:t>Predictive algorithms</a:t>
            </a:r>
          </a:p>
          <a:p>
            <a:pPr algn="ctr"/>
            <a:endParaRPr lang="en-US" b="1" dirty="0">
              <a:latin typeface="Arial" panose="020B0604020202020204" pitchFamily="34" charset="0"/>
              <a:cs typeface="Arial" panose="020B0604020202020204" pitchFamily="34" charset="0"/>
            </a:endParaRPr>
          </a:p>
        </p:txBody>
      </p:sp>
      <p:sp>
        <p:nvSpPr>
          <p:cNvPr id="12" name="TextBox 11"/>
          <p:cNvSpPr txBox="1"/>
          <p:nvPr/>
        </p:nvSpPr>
        <p:spPr>
          <a:xfrm>
            <a:off x="8393919" y="4691859"/>
            <a:ext cx="1545948" cy="1200329"/>
          </a:xfrm>
          <a:prstGeom prst="rect">
            <a:avLst/>
          </a:prstGeom>
          <a:solidFill>
            <a:schemeClr val="tx2">
              <a:lumMod val="40000"/>
              <a:lumOff val="60000"/>
            </a:schemeClr>
          </a:solidFill>
        </p:spPr>
        <p:txBody>
          <a:bodyPr wrap="square" rtlCol="0">
            <a:spAutoFit/>
          </a:bodyPr>
          <a:lstStyle/>
          <a:p>
            <a:pPr algn="ctr"/>
            <a:endParaRPr lang="en-US" b="1" dirty="0" smtClean="0">
              <a:latin typeface="Arial" panose="020B0604020202020204" pitchFamily="34" charset="0"/>
              <a:cs typeface="Arial" panose="020B0604020202020204" pitchFamily="34" charset="0"/>
            </a:endParaRPr>
          </a:p>
          <a:p>
            <a:pPr algn="ctr"/>
            <a:r>
              <a:rPr lang="en-US" b="1" dirty="0" smtClean="0">
                <a:latin typeface="Arial" panose="020B0604020202020204" pitchFamily="34" charset="0"/>
                <a:cs typeface="Arial" panose="020B0604020202020204" pitchFamily="34" charset="0"/>
              </a:rPr>
              <a:t>Prescriptive algorithms</a:t>
            </a:r>
          </a:p>
          <a:p>
            <a:pPr algn="ctr"/>
            <a:endParaRPr lang="en-US" b="1" dirty="0">
              <a:latin typeface="Arial" panose="020B0604020202020204" pitchFamily="34" charset="0"/>
              <a:cs typeface="Arial" panose="020B0604020202020204" pitchFamily="34" charset="0"/>
            </a:endParaRPr>
          </a:p>
        </p:txBody>
      </p:sp>
      <p:sp>
        <p:nvSpPr>
          <p:cNvPr id="13" name="TextBox 12"/>
          <p:cNvSpPr txBox="1"/>
          <p:nvPr/>
        </p:nvSpPr>
        <p:spPr>
          <a:xfrm>
            <a:off x="10281985" y="2152922"/>
            <a:ext cx="1545948" cy="1754326"/>
          </a:xfrm>
          <a:prstGeom prst="rect">
            <a:avLst/>
          </a:prstGeom>
          <a:solidFill>
            <a:schemeClr val="accent2"/>
          </a:solidFill>
        </p:spPr>
        <p:txBody>
          <a:bodyPr wrap="square" rtlCol="0">
            <a:spAutoFit/>
          </a:bodyPr>
          <a:lstStyle/>
          <a:p>
            <a:pPr algn="ctr"/>
            <a:endParaRPr lang="en-US" b="1" dirty="0" smtClean="0">
              <a:latin typeface="Arial" panose="020B0604020202020204" pitchFamily="34" charset="0"/>
              <a:cs typeface="Arial" panose="020B0604020202020204" pitchFamily="34" charset="0"/>
            </a:endParaRPr>
          </a:p>
          <a:p>
            <a:pPr algn="ctr"/>
            <a:r>
              <a:rPr lang="en-US" b="1" dirty="0" smtClean="0">
                <a:latin typeface="Arial" panose="020B0604020202020204" pitchFamily="34" charset="0"/>
                <a:cs typeface="Arial" panose="020B0604020202020204" pitchFamily="34" charset="0"/>
              </a:rPr>
              <a:t>Improved Decision &amp;workflow process</a:t>
            </a:r>
          </a:p>
          <a:p>
            <a:pPr algn="ctr"/>
            <a:endParaRPr lang="en-US" b="1" dirty="0">
              <a:latin typeface="Arial" panose="020B0604020202020204" pitchFamily="34" charset="0"/>
              <a:cs typeface="Arial" panose="020B0604020202020204" pitchFamily="34" charset="0"/>
            </a:endParaRPr>
          </a:p>
        </p:txBody>
      </p:sp>
      <p:sp>
        <p:nvSpPr>
          <p:cNvPr id="15" name="TextBox 14"/>
          <p:cNvSpPr txBox="1"/>
          <p:nvPr/>
        </p:nvSpPr>
        <p:spPr>
          <a:xfrm>
            <a:off x="165101" y="1083733"/>
            <a:ext cx="1893971" cy="646331"/>
          </a:xfrm>
          <a:prstGeom prst="rect">
            <a:avLst/>
          </a:prstGeom>
          <a:solidFill>
            <a:schemeClr val="accent2"/>
          </a:solidFill>
        </p:spPr>
        <p:txBody>
          <a:bodyPr wrap="square" rtlCol="0">
            <a:spAutoFit/>
          </a:bodyPr>
          <a:lstStyle/>
          <a:p>
            <a:pPr algn="ctr"/>
            <a:r>
              <a:rPr lang="en-US" b="1" dirty="0" smtClean="0">
                <a:latin typeface="Arial" panose="020B0604020202020204" pitchFamily="34" charset="0"/>
                <a:cs typeface="Arial" panose="020B0604020202020204" pitchFamily="34" charset="0"/>
              </a:rPr>
              <a:t>System processes</a:t>
            </a:r>
            <a:endParaRPr lang="en-US" b="1" dirty="0">
              <a:latin typeface="Arial" panose="020B0604020202020204" pitchFamily="34" charset="0"/>
              <a:cs typeface="Arial" panose="020B0604020202020204" pitchFamily="34" charset="0"/>
            </a:endParaRPr>
          </a:p>
        </p:txBody>
      </p:sp>
      <p:sp>
        <p:nvSpPr>
          <p:cNvPr id="20" name="TextBox 19"/>
          <p:cNvSpPr txBox="1"/>
          <p:nvPr/>
        </p:nvSpPr>
        <p:spPr>
          <a:xfrm>
            <a:off x="2254304" y="4193644"/>
            <a:ext cx="2797820" cy="923330"/>
          </a:xfrm>
          <a:prstGeom prst="rect">
            <a:avLst/>
          </a:prstGeom>
          <a:solidFill>
            <a:srgbClr val="CCCCFF"/>
          </a:solidFill>
        </p:spPr>
        <p:txBody>
          <a:bodyPr wrap="square" rtlCol="0">
            <a:spAutoFit/>
          </a:bodyPr>
          <a:lstStyle/>
          <a:p>
            <a:pPr algn="ctr"/>
            <a:r>
              <a:rPr lang="en-US" b="1" dirty="0" smtClean="0">
                <a:latin typeface="Arial" panose="020B0604020202020204" pitchFamily="34" charset="0"/>
                <a:cs typeface="Arial" panose="020B0604020202020204" pitchFamily="34" charset="0"/>
              </a:rPr>
              <a:t>Data interpretation, structuring, digitation &amp; integration</a:t>
            </a:r>
            <a:endParaRPr lang="en-US" b="1" dirty="0">
              <a:latin typeface="Arial" panose="020B0604020202020204" pitchFamily="34" charset="0"/>
              <a:cs typeface="Arial" panose="020B0604020202020204" pitchFamily="34" charset="0"/>
            </a:endParaRPr>
          </a:p>
        </p:txBody>
      </p:sp>
      <p:cxnSp>
        <p:nvCxnSpPr>
          <p:cNvPr id="24" name="Straight Arrow Connector 23"/>
          <p:cNvCxnSpPr/>
          <p:nvPr/>
        </p:nvCxnSpPr>
        <p:spPr>
          <a:xfrm>
            <a:off x="1052819" y="1822396"/>
            <a:ext cx="11420" cy="614929"/>
          </a:xfrm>
          <a:prstGeom prst="straightConnector1">
            <a:avLst/>
          </a:prstGeom>
          <a:ln w="47625">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H="1" flipV="1">
            <a:off x="1133176" y="4222224"/>
            <a:ext cx="1036537" cy="323165"/>
          </a:xfrm>
          <a:prstGeom prst="straightConnector1">
            <a:avLst/>
          </a:prstGeom>
          <a:ln w="47625">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8" name="Left Brace 27"/>
          <p:cNvSpPr/>
          <p:nvPr/>
        </p:nvSpPr>
        <p:spPr>
          <a:xfrm rot="5400000">
            <a:off x="4659928" y="-178699"/>
            <a:ext cx="638820" cy="5021786"/>
          </a:xfrm>
          <a:prstGeom prst="leftBrace">
            <a:avLst/>
          </a:prstGeom>
          <a:ln w="47625">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0" name="Straight Arrow Connector 29"/>
          <p:cNvCxnSpPr/>
          <p:nvPr/>
        </p:nvCxnSpPr>
        <p:spPr>
          <a:xfrm flipV="1">
            <a:off x="1080574" y="3046425"/>
            <a:ext cx="1369063" cy="1547236"/>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3818467" y="1123655"/>
            <a:ext cx="2760133" cy="646331"/>
          </a:xfrm>
          <a:prstGeom prst="rect">
            <a:avLst/>
          </a:prstGeom>
          <a:solidFill>
            <a:srgbClr val="CCCCFF"/>
          </a:solidFill>
        </p:spPr>
        <p:txBody>
          <a:bodyPr wrap="square" rtlCol="0">
            <a:spAutoFit/>
          </a:bodyPr>
          <a:lstStyle/>
          <a:p>
            <a:pPr algn="ctr"/>
            <a:r>
              <a:rPr lang="en-US" b="1" dirty="0" smtClean="0">
                <a:latin typeface="Arial" panose="020B0604020202020204" pitchFamily="34" charset="0"/>
                <a:cs typeface="Arial" panose="020B0604020202020204" pitchFamily="34" charset="0"/>
              </a:rPr>
              <a:t>System dynamics (diagnostics)</a:t>
            </a:r>
            <a:endParaRPr lang="en-US" b="1" dirty="0">
              <a:latin typeface="Arial" panose="020B0604020202020204" pitchFamily="34" charset="0"/>
              <a:cs typeface="Arial" panose="020B0604020202020204" pitchFamily="34" charset="0"/>
            </a:endParaRPr>
          </a:p>
        </p:txBody>
      </p:sp>
      <p:cxnSp>
        <p:nvCxnSpPr>
          <p:cNvPr id="33" name="Straight Arrow Connector 32"/>
          <p:cNvCxnSpPr/>
          <p:nvPr/>
        </p:nvCxnSpPr>
        <p:spPr>
          <a:xfrm flipV="1">
            <a:off x="1909233" y="5477933"/>
            <a:ext cx="4262967" cy="25400"/>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4815012" y="4002464"/>
            <a:ext cx="1148959" cy="728994"/>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7796359" y="5384355"/>
            <a:ext cx="512893" cy="0"/>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10075334" y="4049420"/>
            <a:ext cx="719667" cy="892901"/>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7377918" y="1178916"/>
            <a:ext cx="2904067" cy="923330"/>
          </a:xfrm>
          <a:prstGeom prst="rect">
            <a:avLst/>
          </a:prstGeom>
          <a:solidFill>
            <a:srgbClr val="CCCCFF"/>
          </a:solidFill>
        </p:spPr>
        <p:txBody>
          <a:bodyPr wrap="square" rtlCol="0">
            <a:spAutoFit/>
          </a:bodyPr>
          <a:lstStyle/>
          <a:p>
            <a:pPr algn="ctr"/>
            <a:r>
              <a:rPr lang="en-US" b="1" dirty="0" smtClean="0">
                <a:latin typeface="Arial" panose="020B0604020202020204" pitchFamily="34" charset="0"/>
                <a:cs typeface="Arial" panose="020B0604020202020204" pitchFamily="34" charset="0"/>
              </a:rPr>
              <a:t>Decision support &amp; visualization tools, process redesign</a:t>
            </a:r>
            <a:endParaRPr lang="en-US" b="1" dirty="0">
              <a:latin typeface="Arial" panose="020B0604020202020204" pitchFamily="34" charset="0"/>
              <a:cs typeface="Arial" panose="020B0604020202020204" pitchFamily="34" charset="0"/>
            </a:endParaRPr>
          </a:p>
        </p:txBody>
      </p:sp>
      <p:cxnSp>
        <p:nvCxnSpPr>
          <p:cNvPr id="42" name="Straight Arrow Connector 41"/>
          <p:cNvCxnSpPr/>
          <p:nvPr/>
        </p:nvCxnSpPr>
        <p:spPr>
          <a:xfrm>
            <a:off x="8957733" y="2319003"/>
            <a:ext cx="1413934" cy="2064803"/>
          </a:xfrm>
          <a:prstGeom prst="straightConnector1">
            <a:avLst/>
          </a:prstGeom>
          <a:ln w="476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963971" y="3866264"/>
            <a:ext cx="3971246" cy="646331"/>
          </a:xfrm>
          <a:prstGeom prst="rect">
            <a:avLst/>
          </a:prstGeom>
          <a:solidFill>
            <a:srgbClr val="CCCCFF"/>
          </a:solidFill>
        </p:spPr>
        <p:txBody>
          <a:bodyPr wrap="square" rtlCol="0">
            <a:spAutoFit/>
          </a:bodyPr>
          <a:lstStyle/>
          <a:p>
            <a:pPr algn="ctr"/>
            <a:r>
              <a:rPr lang="en-US" b="1" dirty="0" smtClean="0">
                <a:latin typeface="Arial" panose="020B0604020202020204" pitchFamily="34" charset="0"/>
                <a:cs typeface="Arial" panose="020B0604020202020204" pitchFamily="34" charset="0"/>
              </a:rPr>
              <a:t>Performance metrics, stability, concept transfer, interpretability</a:t>
            </a:r>
            <a:endParaRPr lang="en-US" b="1" dirty="0">
              <a:latin typeface="Arial" panose="020B0604020202020204" pitchFamily="34" charset="0"/>
              <a:cs typeface="Arial" panose="020B0604020202020204" pitchFamily="34" charset="0"/>
            </a:endParaRPr>
          </a:p>
        </p:txBody>
      </p:sp>
      <p:cxnSp>
        <p:nvCxnSpPr>
          <p:cNvPr id="46" name="Straight Arrow Connector 45"/>
          <p:cNvCxnSpPr/>
          <p:nvPr/>
        </p:nvCxnSpPr>
        <p:spPr>
          <a:xfrm>
            <a:off x="8021978" y="4637282"/>
            <a:ext cx="0" cy="654741"/>
          </a:xfrm>
          <a:prstGeom prst="straightConnector1">
            <a:avLst/>
          </a:prstGeom>
          <a:ln w="476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a:off x="7603067" y="2632733"/>
            <a:ext cx="2616200" cy="718671"/>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6559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3"/>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2"/>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3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3"/>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46"/>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P spid="9" grpId="0" animBg="1"/>
      <p:bldP spid="10" grpId="0" animBg="1"/>
      <p:bldP spid="11" grpId="0" animBg="1"/>
      <p:bldP spid="12" grpId="0" animBg="1"/>
      <p:bldP spid="13" grpId="0" animBg="1"/>
      <p:bldP spid="15" grpId="0" animBg="1"/>
      <p:bldP spid="20" grpId="0" animBg="1"/>
      <p:bldP spid="28" grpId="0" animBg="1"/>
      <p:bldP spid="31" grpId="0" animBg="1"/>
      <p:bldP spid="40" grpId="0" animBg="1"/>
      <p:bldP spid="4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221"/>
            <a:ext cx="12192000" cy="1103911"/>
          </a:xfrm>
        </p:spPr>
        <p:txBody>
          <a:bodyPr/>
          <a:lstStyle/>
          <a:p>
            <a:pPr algn="ctr"/>
            <a:r>
              <a:rPr lang="en-US" dirty="0" smtClean="0">
                <a:latin typeface="Arial" panose="020B0604020202020204" pitchFamily="34" charset="0"/>
                <a:cs typeface="Arial" panose="020B0604020202020204" pitchFamily="34" charset="0"/>
              </a:rPr>
              <a:t>Data, Models, Processes</a:t>
            </a:r>
            <a:endParaRPr lang="en-US" dirty="0">
              <a:latin typeface="Arial" panose="020B0604020202020204" pitchFamily="34" charset="0"/>
              <a:cs typeface="Arial" panose="020B0604020202020204" pitchFamily="34" charset="0"/>
            </a:endParaRPr>
          </a:p>
        </p:txBody>
      </p:sp>
      <p:sp>
        <p:nvSpPr>
          <p:cNvPr id="4" name="TextBox 3"/>
          <p:cNvSpPr txBox="1"/>
          <p:nvPr/>
        </p:nvSpPr>
        <p:spPr>
          <a:xfrm>
            <a:off x="2901992" y="3868901"/>
            <a:ext cx="2294466" cy="1200329"/>
          </a:xfrm>
          <a:prstGeom prst="rect">
            <a:avLst/>
          </a:prstGeom>
          <a:solidFill>
            <a:schemeClr val="tx2">
              <a:lumMod val="40000"/>
              <a:lumOff val="60000"/>
            </a:schemeClr>
          </a:solidFill>
        </p:spPr>
        <p:txBody>
          <a:bodyPr wrap="square" rtlCol="0">
            <a:spAutoFit/>
          </a:bodyPr>
          <a:lstStyle/>
          <a:p>
            <a:pPr algn="ctr"/>
            <a:endParaRPr lang="en-US" sz="2400" b="1" dirty="0" smtClean="0">
              <a:latin typeface="Arial" panose="020B0604020202020204" pitchFamily="34" charset="0"/>
              <a:cs typeface="Arial" panose="020B0604020202020204" pitchFamily="34" charset="0"/>
            </a:endParaRPr>
          </a:p>
          <a:p>
            <a:pPr algn="ctr"/>
            <a:r>
              <a:rPr lang="en-US" sz="2400" b="1" dirty="0" smtClean="0">
                <a:latin typeface="Arial" panose="020B0604020202020204" pitchFamily="34" charset="0"/>
                <a:cs typeface="Arial" panose="020B0604020202020204" pitchFamily="34" charset="0"/>
              </a:rPr>
              <a:t>Data</a:t>
            </a:r>
          </a:p>
          <a:p>
            <a:pPr algn="ctr"/>
            <a:endParaRPr lang="en-US" sz="2400" b="1" dirty="0">
              <a:latin typeface="Arial" panose="020B0604020202020204" pitchFamily="34" charset="0"/>
              <a:cs typeface="Arial" panose="020B0604020202020204" pitchFamily="34" charset="0"/>
            </a:endParaRPr>
          </a:p>
        </p:txBody>
      </p:sp>
      <p:sp>
        <p:nvSpPr>
          <p:cNvPr id="5" name="TextBox 4"/>
          <p:cNvSpPr txBox="1"/>
          <p:nvPr/>
        </p:nvSpPr>
        <p:spPr>
          <a:xfrm>
            <a:off x="6480037" y="3868902"/>
            <a:ext cx="3150346" cy="1200329"/>
          </a:xfrm>
          <a:prstGeom prst="rect">
            <a:avLst/>
          </a:prstGeom>
          <a:solidFill>
            <a:schemeClr val="tx2">
              <a:lumMod val="40000"/>
              <a:lumOff val="60000"/>
            </a:schemeClr>
          </a:solidFill>
        </p:spPr>
        <p:txBody>
          <a:bodyPr wrap="square" rtlCol="0">
            <a:spAutoFit/>
          </a:bodyPr>
          <a:lstStyle/>
          <a:p>
            <a:pPr algn="ctr"/>
            <a:endParaRPr lang="en-US" sz="2400" b="1" dirty="0" smtClean="0">
              <a:latin typeface="Arial" panose="020B0604020202020204" pitchFamily="34" charset="0"/>
              <a:cs typeface="Arial" panose="020B0604020202020204" pitchFamily="34" charset="0"/>
            </a:endParaRPr>
          </a:p>
          <a:p>
            <a:pPr algn="ctr"/>
            <a:r>
              <a:rPr lang="en-US" sz="2400" b="1" dirty="0" smtClean="0">
                <a:latin typeface="Arial" panose="020B0604020202020204" pitchFamily="34" charset="0"/>
                <a:cs typeface="Arial" panose="020B0604020202020204" pitchFamily="34" charset="0"/>
              </a:rPr>
              <a:t>Models = Language</a:t>
            </a:r>
          </a:p>
          <a:p>
            <a:pPr algn="ctr"/>
            <a:endParaRPr lang="en-US" sz="2400" b="1" dirty="0">
              <a:latin typeface="Arial" panose="020B0604020202020204" pitchFamily="34" charset="0"/>
              <a:cs typeface="Arial" panose="020B0604020202020204" pitchFamily="34" charset="0"/>
            </a:endParaRPr>
          </a:p>
        </p:txBody>
      </p:sp>
      <p:sp>
        <p:nvSpPr>
          <p:cNvPr id="8" name="TextBox 7"/>
          <p:cNvSpPr txBox="1"/>
          <p:nvPr/>
        </p:nvSpPr>
        <p:spPr>
          <a:xfrm>
            <a:off x="3721132" y="1622503"/>
            <a:ext cx="4547379" cy="1569660"/>
          </a:xfrm>
          <a:prstGeom prst="rect">
            <a:avLst/>
          </a:prstGeom>
          <a:solidFill>
            <a:schemeClr val="tx2">
              <a:lumMod val="40000"/>
              <a:lumOff val="60000"/>
            </a:schemeClr>
          </a:solidFill>
        </p:spPr>
        <p:txBody>
          <a:bodyPr wrap="square" rtlCol="0">
            <a:spAutoFit/>
          </a:bodyPr>
          <a:lstStyle/>
          <a:p>
            <a:pPr algn="ctr"/>
            <a:endParaRPr lang="en-US" sz="2400" b="1" dirty="0" smtClean="0">
              <a:latin typeface="Arial" panose="020B0604020202020204" pitchFamily="34" charset="0"/>
              <a:cs typeface="Arial" panose="020B0604020202020204" pitchFamily="34" charset="0"/>
            </a:endParaRPr>
          </a:p>
          <a:p>
            <a:pPr algn="ctr"/>
            <a:r>
              <a:rPr lang="en-US" sz="2400" b="1" dirty="0" smtClean="0">
                <a:latin typeface="Arial" panose="020B0604020202020204" pitchFamily="34" charset="0"/>
                <a:cs typeface="Arial" panose="020B0604020202020204" pitchFamily="34" charset="0"/>
              </a:rPr>
              <a:t>Design of Intelligent Decision Processes &amp; Systems</a:t>
            </a:r>
          </a:p>
          <a:p>
            <a:pPr algn="ctr"/>
            <a:endParaRPr lang="en-US" sz="2400" b="1" dirty="0">
              <a:latin typeface="Arial" panose="020B0604020202020204" pitchFamily="34" charset="0"/>
              <a:cs typeface="Arial" panose="020B0604020202020204" pitchFamily="34" charset="0"/>
            </a:endParaRPr>
          </a:p>
        </p:txBody>
      </p:sp>
      <p:cxnSp>
        <p:nvCxnSpPr>
          <p:cNvPr id="9" name="Straight Arrow Connector 8"/>
          <p:cNvCxnSpPr/>
          <p:nvPr/>
        </p:nvCxnSpPr>
        <p:spPr>
          <a:xfrm flipV="1">
            <a:off x="5262973" y="4448883"/>
            <a:ext cx="1133690" cy="1"/>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842232" y="3271465"/>
            <a:ext cx="0" cy="1098116"/>
          </a:xfrm>
          <a:prstGeom prst="straightConnector1">
            <a:avLst/>
          </a:prstGeom>
          <a:ln w="285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2764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221"/>
            <a:ext cx="12192000" cy="1103911"/>
          </a:xfrm>
        </p:spPr>
        <p:txBody>
          <a:bodyPr/>
          <a:lstStyle/>
          <a:p>
            <a:pPr algn="ctr"/>
            <a:r>
              <a:rPr lang="en-US" dirty="0" smtClean="0">
                <a:latin typeface="Arial" panose="020B0604020202020204" pitchFamily="34" charset="0"/>
                <a:cs typeface="Arial" panose="020B0604020202020204" pitchFamily="34" charset="0"/>
              </a:rPr>
              <a:t>Decision (Work) Processes</a:t>
            </a:r>
            <a:endParaRPr lang="en-US" dirty="0">
              <a:latin typeface="Arial" panose="020B0604020202020204" pitchFamily="34" charset="0"/>
              <a:cs typeface="Arial" panose="020B0604020202020204" pitchFamily="34" charset="0"/>
            </a:endParaRPr>
          </a:p>
        </p:txBody>
      </p:sp>
      <p:sp>
        <p:nvSpPr>
          <p:cNvPr id="26" name="Rectangle 4"/>
          <p:cNvSpPr>
            <a:spLocks noChangeArrowheads="1"/>
          </p:cNvSpPr>
          <p:nvPr/>
        </p:nvSpPr>
        <p:spPr bwMode="auto">
          <a:xfrm>
            <a:off x="5178811" y="3704144"/>
            <a:ext cx="2133600" cy="762000"/>
          </a:xfrm>
          <a:prstGeom prst="rect">
            <a:avLst/>
          </a:prstGeom>
          <a:solidFill>
            <a:schemeClr val="tx2">
              <a:lumMod val="40000"/>
              <a:lumOff val="60000"/>
            </a:schemeClr>
          </a:solidFill>
          <a:ln w="9525">
            <a:solidFill>
              <a:srgbClr val="000000"/>
            </a:solidFill>
            <a:miter lim="800000"/>
            <a:headEnd/>
            <a:tailEnd/>
          </a:ln>
          <a:effectLst/>
        </p:spPr>
        <p:txBody>
          <a:bodyPr wrap="none" anchor="ct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sz="2400" b="1" i="0" u="none" strike="noStrike" kern="0" cap="none" spc="0" normalizeH="0" baseline="0" noProof="0" smtClean="0">
              <a:ln>
                <a:noFill/>
              </a:ln>
              <a:solidFill>
                <a:srgbClr val="000000"/>
              </a:solidFill>
              <a:effectLst/>
              <a:uLnTx/>
              <a:uFillTx/>
              <a:latin typeface="Arial" charset="0"/>
            </a:endParaRPr>
          </a:p>
        </p:txBody>
      </p:sp>
      <p:sp>
        <p:nvSpPr>
          <p:cNvPr id="27" name="Text Box 5"/>
          <p:cNvSpPr txBox="1">
            <a:spLocks noChangeArrowheads="1"/>
          </p:cNvSpPr>
          <p:nvPr/>
        </p:nvSpPr>
        <p:spPr bwMode="auto">
          <a:xfrm>
            <a:off x="3473836" y="3856544"/>
            <a:ext cx="927100" cy="457200"/>
          </a:xfrm>
          <a:prstGeom prst="rect">
            <a:avLst/>
          </a:prstGeom>
          <a:noFill/>
          <a:ln w="9525">
            <a:noFill/>
            <a:miter lim="800000"/>
            <a:headEnd/>
            <a:tailEnd/>
          </a:ln>
          <a:effectLst/>
        </p:spPr>
        <p:txBody>
          <a:bodyPr wrap="none">
            <a:spAutoFit/>
          </a:bodyPr>
          <a:lstStyle/>
          <a:p>
            <a:pPr fontAlgn="base">
              <a:spcBef>
                <a:spcPct val="0"/>
              </a:spcBef>
              <a:spcAft>
                <a:spcPct val="0"/>
              </a:spcAft>
            </a:pPr>
            <a:r>
              <a:rPr lang="en-US" sz="2400" b="1" dirty="0">
                <a:solidFill>
                  <a:srgbClr val="000000"/>
                </a:solidFill>
                <a:latin typeface="Arial" charset="0"/>
              </a:rPr>
              <a:t>input</a:t>
            </a:r>
          </a:p>
        </p:txBody>
      </p:sp>
      <p:sp>
        <p:nvSpPr>
          <p:cNvPr id="28" name="Text Box 6"/>
          <p:cNvSpPr txBox="1">
            <a:spLocks noChangeArrowheads="1"/>
          </p:cNvSpPr>
          <p:nvPr/>
        </p:nvSpPr>
        <p:spPr bwMode="auto">
          <a:xfrm>
            <a:off x="7922011" y="3856544"/>
            <a:ext cx="1130300" cy="457200"/>
          </a:xfrm>
          <a:prstGeom prst="rect">
            <a:avLst/>
          </a:prstGeom>
          <a:noFill/>
          <a:ln w="9525">
            <a:noFill/>
            <a:miter lim="800000"/>
            <a:headEnd/>
            <a:tailEnd/>
          </a:ln>
          <a:effectLst/>
        </p:spPr>
        <p:txBody>
          <a:bodyPr wrap="none">
            <a:spAutoFit/>
          </a:bodyPr>
          <a:lstStyle/>
          <a:p>
            <a:pPr fontAlgn="base">
              <a:spcBef>
                <a:spcPct val="0"/>
              </a:spcBef>
              <a:spcAft>
                <a:spcPct val="0"/>
              </a:spcAft>
            </a:pPr>
            <a:r>
              <a:rPr lang="en-US" sz="2400" b="1" dirty="0">
                <a:solidFill>
                  <a:srgbClr val="000000"/>
                </a:solidFill>
                <a:latin typeface="Arial" charset="0"/>
              </a:rPr>
              <a:t>output</a:t>
            </a:r>
          </a:p>
        </p:txBody>
      </p:sp>
      <p:sp>
        <p:nvSpPr>
          <p:cNvPr id="29" name="Text Box 7"/>
          <p:cNvSpPr txBox="1">
            <a:spLocks noChangeArrowheads="1"/>
          </p:cNvSpPr>
          <p:nvPr/>
        </p:nvSpPr>
        <p:spPr bwMode="auto">
          <a:xfrm>
            <a:off x="5483611" y="3856544"/>
            <a:ext cx="1489075" cy="457200"/>
          </a:xfrm>
          <a:prstGeom prst="rect">
            <a:avLst/>
          </a:prstGeom>
          <a:noFill/>
          <a:ln w="9525">
            <a:noFill/>
            <a:miter lim="800000"/>
            <a:headEnd/>
            <a:tailEnd/>
          </a:ln>
          <a:effectLst/>
        </p:spPr>
        <p:txBody>
          <a:bodyPr wrap="none">
            <a:spAutoFit/>
          </a:bodyPr>
          <a:lstStyle/>
          <a:p>
            <a:pPr fontAlgn="base">
              <a:spcBef>
                <a:spcPct val="0"/>
              </a:spcBef>
              <a:spcAft>
                <a:spcPct val="0"/>
              </a:spcAft>
            </a:pPr>
            <a:r>
              <a:rPr lang="en-US" sz="2400" b="1" dirty="0">
                <a:solidFill>
                  <a:srgbClr val="000000"/>
                </a:solidFill>
                <a:latin typeface="Arial" charset="0"/>
              </a:rPr>
              <a:t>activities</a:t>
            </a:r>
          </a:p>
        </p:txBody>
      </p:sp>
      <p:sp>
        <p:nvSpPr>
          <p:cNvPr id="30" name="Text Box 8"/>
          <p:cNvSpPr txBox="1">
            <a:spLocks noChangeArrowheads="1"/>
          </p:cNvSpPr>
          <p:nvPr/>
        </p:nvSpPr>
        <p:spPr bwMode="auto">
          <a:xfrm>
            <a:off x="5425668" y="4851268"/>
            <a:ext cx="1643062" cy="457200"/>
          </a:xfrm>
          <a:prstGeom prst="rect">
            <a:avLst/>
          </a:prstGeom>
          <a:noFill/>
          <a:ln w="9525">
            <a:noFill/>
            <a:miter lim="800000"/>
            <a:headEnd/>
            <a:tailEnd/>
          </a:ln>
          <a:effectLst/>
        </p:spPr>
        <p:txBody>
          <a:bodyPr wrap="none">
            <a:spAutoFit/>
          </a:bodyPr>
          <a:lstStyle/>
          <a:p>
            <a:pPr fontAlgn="base">
              <a:spcBef>
                <a:spcPct val="0"/>
              </a:spcBef>
              <a:spcAft>
                <a:spcPct val="0"/>
              </a:spcAft>
            </a:pPr>
            <a:r>
              <a:rPr lang="en-US" sz="2400" b="1" dirty="0">
                <a:solidFill>
                  <a:srgbClr val="000000"/>
                </a:solidFill>
                <a:latin typeface="Arial" charset="0"/>
              </a:rPr>
              <a:t>resources</a:t>
            </a:r>
          </a:p>
        </p:txBody>
      </p:sp>
      <p:cxnSp>
        <p:nvCxnSpPr>
          <p:cNvPr id="31" name="AutoShape 9"/>
          <p:cNvCxnSpPr>
            <a:cxnSpLocks noChangeShapeType="1"/>
            <a:stCxn id="27" idx="3"/>
            <a:endCxn id="26" idx="1"/>
          </p:cNvCxnSpPr>
          <p:nvPr/>
        </p:nvCxnSpPr>
        <p:spPr bwMode="auto">
          <a:xfrm>
            <a:off x="4400936" y="4085144"/>
            <a:ext cx="777875" cy="0"/>
          </a:xfrm>
          <a:prstGeom prst="straightConnector1">
            <a:avLst/>
          </a:prstGeom>
          <a:noFill/>
          <a:ln w="57150">
            <a:solidFill>
              <a:srgbClr val="000000"/>
            </a:solidFill>
            <a:round/>
            <a:headEnd/>
            <a:tailEnd type="triangle" w="med" len="med"/>
          </a:ln>
          <a:effectLst/>
        </p:spPr>
      </p:cxnSp>
      <p:cxnSp>
        <p:nvCxnSpPr>
          <p:cNvPr id="32" name="AutoShape 10"/>
          <p:cNvCxnSpPr>
            <a:cxnSpLocks noChangeShapeType="1"/>
            <a:stCxn id="26" idx="3"/>
            <a:endCxn id="28" idx="1"/>
          </p:cNvCxnSpPr>
          <p:nvPr/>
        </p:nvCxnSpPr>
        <p:spPr bwMode="auto">
          <a:xfrm>
            <a:off x="7312411" y="4085144"/>
            <a:ext cx="609600" cy="0"/>
          </a:xfrm>
          <a:prstGeom prst="straightConnector1">
            <a:avLst/>
          </a:prstGeom>
          <a:noFill/>
          <a:ln w="57150">
            <a:solidFill>
              <a:srgbClr val="000000"/>
            </a:solidFill>
            <a:round/>
            <a:headEnd/>
            <a:tailEnd type="triangle" w="med" len="med"/>
          </a:ln>
          <a:effectLst/>
        </p:spPr>
      </p:cxnSp>
      <p:cxnSp>
        <p:nvCxnSpPr>
          <p:cNvPr id="33" name="AutoShape 11"/>
          <p:cNvCxnSpPr>
            <a:cxnSpLocks noChangeShapeType="1"/>
            <a:stCxn id="30" idx="0"/>
            <a:endCxn id="26" idx="2"/>
          </p:cNvCxnSpPr>
          <p:nvPr/>
        </p:nvCxnSpPr>
        <p:spPr bwMode="auto">
          <a:xfrm flipH="1" flipV="1">
            <a:off x="6245611" y="4466144"/>
            <a:ext cx="1588" cy="385124"/>
          </a:xfrm>
          <a:prstGeom prst="straightConnector1">
            <a:avLst/>
          </a:prstGeom>
          <a:noFill/>
          <a:ln w="28575" cap="rnd">
            <a:solidFill>
              <a:srgbClr val="000000"/>
            </a:solidFill>
            <a:prstDash val="sysDot"/>
            <a:round/>
            <a:headEnd/>
            <a:tailEnd type="triangle" w="med" len="med"/>
          </a:ln>
          <a:effectLst/>
        </p:spPr>
      </p:cxnSp>
      <p:sp>
        <p:nvSpPr>
          <p:cNvPr id="6" name="Rectangle 5"/>
          <p:cNvSpPr/>
          <p:nvPr/>
        </p:nvSpPr>
        <p:spPr>
          <a:xfrm>
            <a:off x="1712948" y="1216806"/>
            <a:ext cx="8899884" cy="830997"/>
          </a:xfrm>
          <a:prstGeom prst="rect">
            <a:avLst/>
          </a:prstGeom>
          <a:noFill/>
          <a:ln w="12700">
            <a:solidFill>
              <a:srgbClr val="000000"/>
            </a:solidFill>
          </a:ln>
        </p:spPr>
        <p:txBody>
          <a:bodyPr wrap="square">
            <a:spAutoFit/>
          </a:bodyPr>
          <a:lstStyle/>
          <a:p>
            <a:pPr lvl="1" fontAlgn="base">
              <a:spcBef>
                <a:spcPct val="20000"/>
              </a:spcBef>
              <a:spcAft>
                <a:spcPct val="0"/>
              </a:spcAft>
            </a:pPr>
            <a:r>
              <a:rPr lang="en-US" sz="2400" b="1" kern="0" dirty="0" smtClean="0">
                <a:solidFill>
                  <a:srgbClr val="000000"/>
                </a:solidFill>
                <a:latin typeface="Arial"/>
              </a:rPr>
              <a:t>A </a:t>
            </a:r>
            <a:r>
              <a:rPr lang="en-US" sz="2400" b="1" i="1" u="sng" kern="0" dirty="0">
                <a:solidFill>
                  <a:srgbClr val="000000"/>
                </a:solidFill>
                <a:latin typeface="Arial"/>
              </a:rPr>
              <a:t>Process</a:t>
            </a:r>
            <a:r>
              <a:rPr lang="en-US" sz="2400" b="1" kern="0" dirty="0">
                <a:solidFill>
                  <a:srgbClr val="000000"/>
                </a:solidFill>
                <a:latin typeface="Arial"/>
              </a:rPr>
              <a:t> is a set of coordinated </a:t>
            </a:r>
            <a:r>
              <a:rPr lang="en-US" sz="2400" b="1" kern="0" dirty="0">
                <a:solidFill>
                  <a:srgbClr val="333399"/>
                </a:solidFill>
                <a:latin typeface="Arial"/>
              </a:rPr>
              <a:t>activities</a:t>
            </a:r>
            <a:r>
              <a:rPr lang="en-US" sz="2400" b="1" kern="0" dirty="0">
                <a:solidFill>
                  <a:srgbClr val="000000"/>
                </a:solidFill>
                <a:latin typeface="Arial"/>
              </a:rPr>
              <a:t> relying on various </a:t>
            </a:r>
            <a:r>
              <a:rPr lang="en-US" sz="2400" b="1" kern="0" dirty="0">
                <a:solidFill>
                  <a:srgbClr val="333399"/>
                </a:solidFill>
                <a:latin typeface="Arial"/>
              </a:rPr>
              <a:t>resources</a:t>
            </a:r>
            <a:r>
              <a:rPr lang="en-US" sz="2400" b="1" kern="0" dirty="0">
                <a:solidFill>
                  <a:srgbClr val="000000"/>
                </a:solidFill>
                <a:latin typeface="Arial"/>
              </a:rPr>
              <a:t> to transform </a:t>
            </a:r>
            <a:r>
              <a:rPr lang="en-US" sz="2400" b="1" kern="0" dirty="0">
                <a:solidFill>
                  <a:srgbClr val="333399"/>
                </a:solidFill>
                <a:latin typeface="Arial"/>
              </a:rPr>
              <a:t>inputs</a:t>
            </a:r>
            <a:r>
              <a:rPr lang="en-US" sz="2400" b="1" kern="0" dirty="0">
                <a:solidFill>
                  <a:srgbClr val="000000"/>
                </a:solidFill>
                <a:latin typeface="Arial"/>
              </a:rPr>
              <a:t> into </a:t>
            </a:r>
            <a:r>
              <a:rPr lang="en-US" sz="2400" b="1" kern="0" dirty="0">
                <a:solidFill>
                  <a:srgbClr val="333399"/>
                </a:solidFill>
                <a:latin typeface="Arial"/>
              </a:rPr>
              <a:t>outputs</a:t>
            </a:r>
          </a:p>
        </p:txBody>
      </p:sp>
      <p:sp>
        <p:nvSpPr>
          <p:cNvPr id="34" name="Text Box 6"/>
          <p:cNvSpPr txBox="1">
            <a:spLocks noChangeArrowheads="1"/>
          </p:cNvSpPr>
          <p:nvPr/>
        </p:nvSpPr>
        <p:spPr bwMode="auto">
          <a:xfrm>
            <a:off x="8049932" y="3531032"/>
            <a:ext cx="2837852" cy="1200329"/>
          </a:xfrm>
          <a:prstGeom prst="rect">
            <a:avLst/>
          </a:prstGeom>
          <a:noFill/>
          <a:ln w="15875">
            <a:solidFill>
              <a:srgbClr val="000000"/>
            </a:solidFill>
            <a:miter lim="800000"/>
            <a:headEnd/>
            <a:tailEnd/>
          </a:ln>
          <a:effectLst/>
        </p:spPr>
        <p:txBody>
          <a:bodyPr wrap="square">
            <a:spAutoFit/>
          </a:bodyPr>
          <a:lstStyle/>
          <a:p>
            <a:pPr fontAlgn="base">
              <a:spcBef>
                <a:spcPct val="0"/>
              </a:spcBef>
              <a:spcAft>
                <a:spcPct val="0"/>
              </a:spcAft>
            </a:pPr>
            <a:r>
              <a:rPr lang="en-US" sz="2400" b="1" dirty="0" smtClean="0">
                <a:solidFill>
                  <a:srgbClr val="000000"/>
                </a:solidFill>
                <a:latin typeface="Arial" charset="0"/>
              </a:rPr>
              <a:t>Output:</a:t>
            </a:r>
            <a:br>
              <a:rPr lang="en-US" sz="2400" b="1" dirty="0" smtClean="0">
                <a:solidFill>
                  <a:srgbClr val="000000"/>
                </a:solidFill>
                <a:latin typeface="Arial" charset="0"/>
              </a:rPr>
            </a:br>
            <a:r>
              <a:rPr lang="en-US" sz="2400" b="1" dirty="0" smtClean="0">
                <a:solidFill>
                  <a:srgbClr val="000000"/>
                </a:solidFill>
                <a:latin typeface="Arial" charset="0"/>
              </a:rPr>
              <a:t/>
            </a:r>
            <a:br>
              <a:rPr lang="en-US" sz="2400" b="1" dirty="0" smtClean="0">
                <a:solidFill>
                  <a:srgbClr val="000000"/>
                </a:solidFill>
                <a:latin typeface="Arial" charset="0"/>
              </a:rPr>
            </a:br>
            <a:r>
              <a:rPr lang="en-US" sz="2400" b="1" dirty="0" smtClean="0">
                <a:solidFill>
                  <a:srgbClr val="000000"/>
                </a:solidFill>
                <a:latin typeface="Arial" charset="0"/>
              </a:rPr>
              <a:t>- Actions (levers)</a:t>
            </a:r>
          </a:p>
        </p:txBody>
      </p:sp>
      <p:sp>
        <p:nvSpPr>
          <p:cNvPr id="35" name="Text Box 5"/>
          <p:cNvSpPr txBox="1">
            <a:spLocks noChangeArrowheads="1"/>
          </p:cNvSpPr>
          <p:nvPr/>
        </p:nvSpPr>
        <p:spPr bwMode="auto">
          <a:xfrm>
            <a:off x="256826" y="3519501"/>
            <a:ext cx="4080149" cy="1200329"/>
          </a:xfrm>
          <a:prstGeom prst="rect">
            <a:avLst/>
          </a:prstGeom>
          <a:noFill/>
          <a:ln w="15875">
            <a:solidFill>
              <a:srgbClr val="000000"/>
            </a:solidFill>
            <a:miter lim="800000"/>
            <a:headEnd/>
            <a:tailEnd/>
          </a:ln>
          <a:effectLst/>
        </p:spPr>
        <p:txBody>
          <a:bodyPr wrap="square">
            <a:spAutoFit/>
          </a:bodyPr>
          <a:lstStyle/>
          <a:p>
            <a:pPr fontAlgn="base">
              <a:spcBef>
                <a:spcPct val="0"/>
              </a:spcBef>
              <a:spcAft>
                <a:spcPct val="0"/>
              </a:spcAft>
            </a:pPr>
            <a:r>
              <a:rPr lang="en-US" sz="2400" b="1" dirty="0" smtClean="0">
                <a:solidFill>
                  <a:srgbClr val="000000"/>
                </a:solidFill>
                <a:latin typeface="Arial" charset="0"/>
              </a:rPr>
              <a:t>Input (signals):</a:t>
            </a:r>
            <a:br>
              <a:rPr lang="en-US" sz="2400" b="1" dirty="0" smtClean="0">
                <a:solidFill>
                  <a:srgbClr val="000000"/>
                </a:solidFill>
                <a:latin typeface="Arial" charset="0"/>
              </a:rPr>
            </a:br>
            <a:r>
              <a:rPr lang="en-US" sz="2400" b="1" dirty="0" smtClean="0">
                <a:solidFill>
                  <a:srgbClr val="000000"/>
                </a:solidFill>
                <a:latin typeface="Arial" charset="0"/>
              </a:rPr>
              <a:t/>
            </a:r>
            <a:br>
              <a:rPr lang="en-US" sz="2400" b="1" dirty="0" smtClean="0">
                <a:solidFill>
                  <a:srgbClr val="000000"/>
                </a:solidFill>
                <a:latin typeface="Arial" charset="0"/>
              </a:rPr>
            </a:br>
            <a:r>
              <a:rPr lang="en-US" sz="2400" b="1" dirty="0" smtClean="0">
                <a:solidFill>
                  <a:srgbClr val="000000"/>
                </a:solidFill>
                <a:latin typeface="Arial" charset="0"/>
              </a:rPr>
              <a:t>- Data, predictions, </a:t>
            </a:r>
            <a:r>
              <a:rPr lang="en-US" sz="2400" b="1" dirty="0" err="1" smtClean="0">
                <a:solidFill>
                  <a:srgbClr val="000000"/>
                </a:solidFill>
                <a:latin typeface="Arial" charset="0"/>
              </a:rPr>
              <a:t>etc</a:t>
            </a:r>
            <a:endParaRPr lang="en-US" sz="2400" b="1" dirty="0">
              <a:solidFill>
                <a:srgbClr val="000000"/>
              </a:solidFill>
              <a:latin typeface="Arial" charset="0"/>
            </a:endParaRPr>
          </a:p>
        </p:txBody>
      </p:sp>
      <p:sp>
        <p:nvSpPr>
          <p:cNvPr id="36" name="Text Box 8"/>
          <p:cNvSpPr txBox="1">
            <a:spLocks noChangeArrowheads="1"/>
          </p:cNvSpPr>
          <p:nvPr/>
        </p:nvSpPr>
        <p:spPr bwMode="auto">
          <a:xfrm>
            <a:off x="5158878" y="4740204"/>
            <a:ext cx="4868640" cy="1200329"/>
          </a:xfrm>
          <a:prstGeom prst="rect">
            <a:avLst/>
          </a:prstGeom>
          <a:noFill/>
          <a:ln w="15875">
            <a:solidFill>
              <a:srgbClr val="000000"/>
            </a:solidFill>
            <a:miter lim="800000"/>
            <a:headEnd/>
            <a:tailEnd/>
          </a:ln>
          <a:effectLst/>
        </p:spPr>
        <p:txBody>
          <a:bodyPr wrap="none">
            <a:spAutoFit/>
          </a:bodyPr>
          <a:lstStyle/>
          <a:p>
            <a:pPr fontAlgn="base">
              <a:spcBef>
                <a:spcPct val="0"/>
              </a:spcBef>
              <a:spcAft>
                <a:spcPct val="0"/>
              </a:spcAft>
            </a:pPr>
            <a:r>
              <a:rPr lang="en-US" sz="2400" b="1" dirty="0" smtClean="0">
                <a:solidFill>
                  <a:srgbClr val="000000"/>
                </a:solidFill>
                <a:latin typeface="Arial" charset="0"/>
              </a:rPr>
              <a:t>Resources:</a:t>
            </a:r>
            <a:br>
              <a:rPr lang="en-US" sz="2400" b="1" dirty="0" smtClean="0">
                <a:solidFill>
                  <a:srgbClr val="000000"/>
                </a:solidFill>
                <a:latin typeface="Arial" charset="0"/>
              </a:rPr>
            </a:br>
            <a:r>
              <a:rPr lang="en-US" sz="2400" b="1" dirty="0" smtClean="0">
                <a:solidFill>
                  <a:srgbClr val="000000"/>
                </a:solidFill>
                <a:latin typeface="Arial" charset="0"/>
              </a:rPr>
              <a:t/>
            </a:r>
            <a:br>
              <a:rPr lang="en-US" sz="2400" b="1" dirty="0" smtClean="0">
                <a:solidFill>
                  <a:srgbClr val="000000"/>
                </a:solidFill>
                <a:latin typeface="Arial" charset="0"/>
              </a:rPr>
            </a:br>
            <a:r>
              <a:rPr lang="en-US" sz="2400" b="1" dirty="0" smtClean="0">
                <a:solidFill>
                  <a:srgbClr val="000000"/>
                </a:solidFill>
                <a:latin typeface="Arial" charset="0"/>
              </a:rPr>
              <a:t>- DBs, tools, human experts, </a:t>
            </a:r>
            <a:r>
              <a:rPr lang="en-US" sz="2400" b="1" dirty="0" err="1" smtClean="0">
                <a:solidFill>
                  <a:srgbClr val="000000"/>
                </a:solidFill>
                <a:latin typeface="Arial" charset="0"/>
              </a:rPr>
              <a:t>etc</a:t>
            </a:r>
            <a:endParaRPr lang="en-US" sz="2400" b="1" dirty="0">
              <a:solidFill>
                <a:srgbClr val="000000"/>
              </a:solidFill>
              <a:latin typeface="Arial" charset="0"/>
            </a:endParaRPr>
          </a:p>
        </p:txBody>
      </p:sp>
      <p:sp>
        <p:nvSpPr>
          <p:cNvPr id="37" name="Text Box 7"/>
          <p:cNvSpPr txBox="1">
            <a:spLocks noChangeArrowheads="1"/>
          </p:cNvSpPr>
          <p:nvPr/>
        </p:nvSpPr>
        <p:spPr bwMode="auto">
          <a:xfrm>
            <a:off x="4009752" y="2275809"/>
            <a:ext cx="6867586" cy="1200329"/>
          </a:xfrm>
          <a:prstGeom prst="rect">
            <a:avLst/>
          </a:prstGeom>
          <a:noFill/>
          <a:ln w="15875">
            <a:solidFill>
              <a:srgbClr val="000000"/>
            </a:solidFill>
            <a:miter lim="800000"/>
            <a:headEnd/>
            <a:tailEnd/>
          </a:ln>
          <a:effectLst/>
        </p:spPr>
        <p:txBody>
          <a:bodyPr wrap="none">
            <a:spAutoFit/>
          </a:bodyPr>
          <a:lstStyle/>
          <a:p>
            <a:pPr fontAlgn="base">
              <a:spcBef>
                <a:spcPct val="0"/>
              </a:spcBef>
              <a:spcAft>
                <a:spcPct val="0"/>
              </a:spcAft>
            </a:pPr>
            <a:r>
              <a:rPr lang="en-US" sz="2400" b="1" dirty="0" smtClean="0">
                <a:solidFill>
                  <a:srgbClr val="000000"/>
                </a:solidFill>
                <a:latin typeface="Arial" charset="0"/>
              </a:rPr>
              <a:t>Activities (who, when, how, what):</a:t>
            </a:r>
            <a:br>
              <a:rPr lang="en-US" sz="2400" b="1" dirty="0" smtClean="0">
                <a:solidFill>
                  <a:srgbClr val="000000"/>
                </a:solidFill>
                <a:latin typeface="Arial" charset="0"/>
              </a:rPr>
            </a:br>
            <a:r>
              <a:rPr lang="en-US" sz="2400" b="1" dirty="0" smtClean="0">
                <a:solidFill>
                  <a:srgbClr val="000000"/>
                </a:solidFill>
                <a:latin typeface="Arial" charset="0"/>
              </a:rPr>
              <a:t/>
            </a:r>
            <a:br>
              <a:rPr lang="en-US" sz="2400" b="1" dirty="0" smtClean="0">
                <a:solidFill>
                  <a:srgbClr val="000000"/>
                </a:solidFill>
                <a:latin typeface="Arial" charset="0"/>
              </a:rPr>
            </a:br>
            <a:r>
              <a:rPr lang="en-US" sz="2400" b="1" dirty="0" smtClean="0">
                <a:solidFill>
                  <a:srgbClr val="000000"/>
                </a:solidFill>
                <a:latin typeface="Arial" charset="0"/>
              </a:rPr>
              <a:t>- Meetings, discussions, analyses, algorithms</a:t>
            </a:r>
            <a:endParaRPr lang="en-US" sz="2400" b="1" dirty="0">
              <a:solidFill>
                <a:srgbClr val="000000"/>
              </a:solidFill>
              <a:latin typeface="Arial" charset="0"/>
            </a:endParaRPr>
          </a:p>
        </p:txBody>
      </p:sp>
    </p:spTree>
    <p:extLst>
      <p:ext uri="{BB962C8B-B14F-4D97-AF65-F5344CB8AC3E}">
        <p14:creationId xmlns:p14="http://schemas.microsoft.com/office/powerpoint/2010/main" val="2246301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hidden"/>
                                      </p:to>
                                    </p:set>
                                  </p:childTnLst>
                                </p:cTn>
                              </p:par>
                              <p:par>
                                <p:cTn id="7" presetID="1" presetClass="entr" presetSubtype="0" fill="hold" grpId="0" nodeType="withEffect">
                                  <p:stCondLst>
                                    <p:cond delay="0"/>
                                  </p:stCondLst>
                                  <p:childTnLst>
                                    <p:set>
                                      <p:cBhvr>
                                        <p:cTn id="8" dur="1" fill="hold">
                                          <p:stCondLst>
                                            <p:cond delay="0"/>
                                          </p:stCondLst>
                                        </p:cTn>
                                        <p:tgtEl>
                                          <p:spTgt spid="3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0" nodeType="clickEffect">
                                  <p:stCondLst>
                                    <p:cond delay="0"/>
                                  </p:stCondLst>
                                  <p:childTnLst>
                                    <p:set>
                                      <p:cBhvr>
                                        <p:cTn id="12" dur="1" fill="hold">
                                          <p:stCondLst>
                                            <p:cond delay="0"/>
                                          </p:stCondLst>
                                        </p:cTn>
                                        <p:tgtEl>
                                          <p:spTgt spid="28"/>
                                        </p:tgtEl>
                                        <p:attrNameLst>
                                          <p:attrName>style.visibility</p:attrName>
                                        </p:attrNameLst>
                                      </p:cBhvr>
                                      <p:to>
                                        <p:strVal val="hidden"/>
                                      </p:to>
                                    </p:set>
                                  </p:childTnLst>
                                </p:cTn>
                              </p:par>
                              <p:par>
                                <p:cTn id="13" presetID="1"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hidden"/>
                                      </p:to>
                                    </p:set>
                                  </p:childTnLst>
                                </p:cTn>
                              </p:par>
                              <p:par>
                                <p:cTn id="19" presetID="1" presetClass="entr" presetSubtype="0"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29"/>
                                        </p:tgtEl>
                                        <p:attrNameLst>
                                          <p:attrName>style.visibility</p:attrName>
                                        </p:attrNameLst>
                                      </p:cBhvr>
                                      <p:to>
                                        <p:strVal val="hidden"/>
                                      </p:to>
                                    </p:set>
                                  </p:childTnLst>
                                </p:cTn>
                              </p:par>
                              <p:par>
                                <p:cTn id="25" presetID="1" presetClass="entr" presetSubtype="0" fill="hold" grpId="0" nodeType="with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29" grpId="0"/>
      <p:bldP spid="30" grpId="0"/>
      <p:bldP spid="34" grpId="0" animBg="1"/>
      <p:bldP spid="35" grpId="0" animBg="1"/>
      <p:bldP spid="36" grpId="0" animBg="1"/>
      <p:bldP spid="37"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1740"/>
            <a:ext cx="12192000" cy="699247"/>
          </a:xfrm>
        </p:spPr>
        <p:txBody>
          <a:bodyPr/>
          <a:lstStyle/>
          <a:p>
            <a:pPr algn="ctr"/>
            <a:r>
              <a:rPr lang="en-US" dirty="0" smtClean="0">
                <a:latin typeface="Arial" panose="020B0604020202020204" pitchFamily="34" charset="0"/>
                <a:cs typeface="Arial" panose="020B0604020202020204" pitchFamily="34" charset="0"/>
              </a:rPr>
              <a:t>Discharge </a:t>
            </a:r>
            <a:r>
              <a:rPr lang="en-US" dirty="0">
                <a:latin typeface="Arial" panose="020B0604020202020204" pitchFamily="34" charset="0"/>
                <a:cs typeface="Arial" panose="020B0604020202020204" pitchFamily="34" charset="0"/>
              </a:rPr>
              <a:t>Prediction Motivation</a:t>
            </a:r>
          </a:p>
        </p:txBody>
      </p:sp>
      <p:sp>
        <p:nvSpPr>
          <p:cNvPr id="7" name="Content Placeholder 6"/>
          <p:cNvSpPr txBox="1">
            <a:spLocks noGrp="1"/>
          </p:cNvSpPr>
          <p:nvPr>
            <p:ph idx="1"/>
          </p:nvPr>
        </p:nvSpPr>
        <p:spPr>
          <a:xfrm>
            <a:off x="2177499" y="1606582"/>
            <a:ext cx="842682" cy="4801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marL="0" indent="0" algn="ctr">
              <a:buNone/>
            </a:pPr>
            <a:r>
              <a:rPr lang="en-US" dirty="0">
                <a:solidFill>
                  <a:prstClr val="white"/>
                </a:solidFill>
              </a:rPr>
              <a:t>OR</a:t>
            </a:r>
          </a:p>
        </p:txBody>
      </p:sp>
      <p:sp>
        <p:nvSpPr>
          <p:cNvPr id="5" name="TextBox 4"/>
          <p:cNvSpPr txBox="1"/>
          <p:nvPr/>
        </p:nvSpPr>
        <p:spPr>
          <a:xfrm>
            <a:off x="2500791" y="857909"/>
            <a:ext cx="1685365" cy="400110"/>
          </a:xfrm>
          <a:prstGeom prst="rect">
            <a:avLst/>
          </a:prstGeom>
          <a:noFill/>
        </p:spPr>
        <p:txBody>
          <a:bodyPr wrap="square" rtlCol="0">
            <a:spAutoFit/>
          </a:bodyPr>
          <a:lstStyle/>
          <a:p>
            <a:r>
              <a:rPr lang="en-US" sz="2000" dirty="0">
                <a:solidFill>
                  <a:srgbClr val="9BBB59">
                    <a:lumMod val="75000"/>
                  </a:srgbClr>
                </a:solidFill>
              </a:rPr>
              <a:t>Admissions</a:t>
            </a:r>
          </a:p>
        </p:txBody>
      </p:sp>
      <p:sp>
        <p:nvSpPr>
          <p:cNvPr id="6" name="Right Brace 5"/>
          <p:cNvSpPr/>
          <p:nvPr/>
        </p:nvSpPr>
        <p:spPr>
          <a:xfrm rot="16200000">
            <a:off x="2966795" y="-68771"/>
            <a:ext cx="491299" cy="3227294"/>
          </a:xfrm>
          <a:prstGeom prst="righ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solidFill>
                <a:prstClr val="black"/>
              </a:solidFill>
            </a:endParaRPr>
          </a:p>
        </p:txBody>
      </p:sp>
      <p:cxnSp>
        <p:nvCxnSpPr>
          <p:cNvPr id="8" name="Elbow Connector 7"/>
          <p:cNvCxnSpPr/>
          <p:nvPr/>
        </p:nvCxnSpPr>
        <p:spPr>
          <a:xfrm rot="5400000" flipH="1" flipV="1">
            <a:off x="1336249" y="2041340"/>
            <a:ext cx="978428" cy="704072"/>
          </a:xfrm>
          <a:prstGeom prst="bentConnector2">
            <a:avLst/>
          </a:prstGeom>
          <a:ln>
            <a:prstDash val="sysDot"/>
            <a:tailEnd type="triangle"/>
          </a:ln>
        </p:spPr>
        <p:style>
          <a:lnRef idx="2">
            <a:schemeClr val="accent2"/>
          </a:lnRef>
          <a:fillRef idx="0">
            <a:schemeClr val="accent2"/>
          </a:fillRef>
          <a:effectRef idx="1">
            <a:schemeClr val="accent2"/>
          </a:effectRef>
          <a:fontRef idx="minor">
            <a:schemeClr val="tx1"/>
          </a:fontRef>
        </p:style>
      </p:cxnSp>
      <p:sp>
        <p:nvSpPr>
          <p:cNvPr id="9" name="TextBox 8"/>
          <p:cNvSpPr txBox="1"/>
          <p:nvPr/>
        </p:nvSpPr>
        <p:spPr>
          <a:xfrm>
            <a:off x="2164728" y="2546342"/>
            <a:ext cx="980817"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dirty="0">
                <a:solidFill>
                  <a:prstClr val="white"/>
                </a:solidFill>
              </a:rPr>
              <a:t>PACU</a:t>
            </a:r>
          </a:p>
        </p:txBody>
      </p:sp>
      <p:sp>
        <p:nvSpPr>
          <p:cNvPr id="10" name="TextBox 9"/>
          <p:cNvSpPr txBox="1"/>
          <p:nvPr/>
        </p:nvSpPr>
        <p:spPr>
          <a:xfrm>
            <a:off x="3389646" y="2570848"/>
            <a:ext cx="101726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dirty="0">
                <a:solidFill>
                  <a:prstClr val="white"/>
                </a:solidFill>
              </a:rPr>
              <a:t>ICU</a:t>
            </a:r>
          </a:p>
        </p:txBody>
      </p:sp>
      <p:sp>
        <p:nvSpPr>
          <p:cNvPr id="12" name="TextBox 11"/>
          <p:cNvSpPr txBox="1"/>
          <p:nvPr/>
        </p:nvSpPr>
        <p:spPr>
          <a:xfrm>
            <a:off x="1518001" y="3172728"/>
            <a:ext cx="60960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dirty="0">
                <a:solidFill>
                  <a:prstClr val="white"/>
                </a:solidFill>
              </a:rPr>
              <a:t>ED</a:t>
            </a:r>
          </a:p>
        </p:txBody>
      </p:sp>
      <p:cxnSp>
        <p:nvCxnSpPr>
          <p:cNvPr id="13" name="Elbow Connector 12"/>
          <p:cNvCxnSpPr/>
          <p:nvPr/>
        </p:nvCxnSpPr>
        <p:spPr>
          <a:xfrm rot="10800000">
            <a:off x="1423420" y="3342219"/>
            <a:ext cx="813123" cy="1384807"/>
          </a:xfrm>
          <a:prstGeom prst="bentConnector3">
            <a:avLst>
              <a:gd name="adj1" fmla="val 154507"/>
            </a:avLst>
          </a:prstGeom>
          <a:ln>
            <a:prstDash val="sysDot"/>
            <a:tailEnd type="triangle"/>
          </a:ln>
        </p:spPr>
        <p:style>
          <a:lnRef idx="2">
            <a:schemeClr val="accent2"/>
          </a:lnRef>
          <a:fillRef idx="0">
            <a:schemeClr val="accent2"/>
          </a:fillRef>
          <a:effectRef idx="1">
            <a:schemeClr val="accent2"/>
          </a:effectRef>
          <a:fontRef idx="minor">
            <a:schemeClr val="tx1"/>
          </a:fontRef>
        </p:style>
      </p:cxnSp>
      <p:sp>
        <p:nvSpPr>
          <p:cNvPr id="15" name="TextBox 14"/>
          <p:cNvSpPr txBox="1"/>
          <p:nvPr/>
        </p:nvSpPr>
        <p:spPr>
          <a:xfrm>
            <a:off x="1510265" y="3720188"/>
            <a:ext cx="710374"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dirty="0">
                <a:solidFill>
                  <a:prstClr val="white"/>
                </a:solidFill>
              </a:rPr>
              <a:t>Floor</a:t>
            </a:r>
          </a:p>
        </p:txBody>
      </p:sp>
      <p:sp>
        <p:nvSpPr>
          <p:cNvPr id="16" name="TextBox 15"/>
          <p:cNvSpPr txBox="1"/>
          <p:nvPr/>
        </p:nvSpPr>
        <p:spPr>
          <a:xfrm>
            <a:off x="2187388" y="4551994"/>
            <a:ext cx="1001097"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dirty="0">
                <a:solidFill>
                  <a:prstClr val="white"/>
                </a:solidFill>
              </a:rPr>
              <a:t>Hospital Transfer</a:t>
            </a:r>
          </a:p>
        </p:txBody>
      </p:sp>
      <p:sp>
        <p:nvSpPr>
          <p:cNvPr id="17" name="Right Brace 16"/>
          <p:cNvSpPr/>
          <p:nvPr/>
        </p:nvSpPr>
        <p:spPr>
          <a:xfrm rot="10800000">
            <a:off x="568158" y="2803878"/>
            <a:ext cx="474809" cy="2153511"/>
          </a:xfrm>
          <a:prstGeom prst="righ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solidFill>
                <a:prstClr val="black"/>
              </a:solidFill>
            </a:endParaRPr>
          </a:p>
        </p:txBody>
      </p:sp>
      <p:sp>
        <p:nvSpPr>
          <p:cNvPr id="18" name="TextBox 17"/>
          <p:cNvSpPr txBox="1"/>
          <p:nvPr/>
        </p:nvSpPr>
        <p:spPr>
          <a:xfrm rot="16200000">
            <a:off x="-377223" y="3908655"/>
            <a:ext cx="1376963" cy="369332"/>
          </a:xfrm>
          <a:prstGeom prst="rect">
            <a:avLst/>
          </a:prstGeom>
          <a:noFill/>
        </p:spPr>
        <p:txBody>
          <a:bodyPr wrap="square" rtlCol="0">
            <a:spAutoFit/>
          </a:bodyPr>
          <a:lstStyle/>
          <a:p>
            <a:r>
              <a:rPr lang="en-US" dirty="0">
                <a:solidFill>
                  <a:srgbClr val="9BBB59">
                    <a:lumMod val="75000"/>
                  </a:srgbClr>
                </a:solidFill>
              </a:rPr>
              <a:t>Admissions</a:t>
            </a:r>
          </a:p>
        </p:txBody>
      </p:sp>
      <p:sp>
        <p:nvSpPr>
          <p:cNvPr id="19" name="TextBox 18"/>
          <p:cNvSpPr txBox="1"/>
          <p:nvPr/>
        </p:nvSpPr>
        <p:spPr>
          <a:xfrm>
            <a:off x="2526644" y="3227360"/>
            <a:ext cx="685800"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a:solidFill>
                  <a:prstClr val="white"/>
                </a:solidFill>
              </a:rPr>
              <a:t>W07</a:t>
            </a:r>
          </a:p>
        </p:txBody>
      </p:sp>
      <p:sp>
        <p:nvSpPr>
          <p:cNvPr id="20" name="Rectangle 19"/>
          <p:cNvSpPr/>
          <p:nvPr/>
        </p:nvSpPr>
        <p:spPr>
          <a:xfrm>
            <a:off x="2495390" y="3221892"/>
            <a:ext cx="1828800" cy="491663"/>
          </a:xfrm>
          <a:prstGeom prst="rect">
            <a:avLst/>
          </a:prstGeom>
          <a:no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prstClr val="white"/>
              </a:solidFill>
            </a:endParaRPr>
          </a:p>
        </p:txBody>
      </p:sp>
      <p:sp>
        <p:nvSpPr>
          <p:cNvPr id="21" name="TextBox 20"/>
          <p:cNvSpPr txBox="1"/>
          <p:nvPr/>
        </p:nvSpPr>
        <p:spPr>
          <a:xfrm>
            <a:off x="3596631" y="3266076"/>
            <a:ext cx="685800"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a:solidFill>
                  <a:prstClr val="white"/>
                </a:solidFill>
              </a:rPr>
              <a:t>E07</a:t>
            </a:r>
          </a:p>
        </p:txBody>
      </p:sp>
      <p:sp>
        <p:nvSpPr>
          <p:cNvPr id="24" name="Rectangle 23"/>
          <p:cNvSpPr/>
          <p:nvPr/>
        </p:nvSpPr>
        <p:spPr>
          <a:xfrm>
            <a:off x="2401991" y="3835033"/>
            <a:ext cx="1880439" cy="409676"/>
          </a:xfrm>
          <a:prstGeom prst="rect">
            <a:avLst/>
          </a:prstGeom>
          <a:no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solidFill>
                <a:prstClr val="white"/>
              </a:solidFill>
            </a:endParaRPr>
          </a:p>
        </p:txBody>
      </p:sp>
      <p:sp>
        <p:nvSpPr>
          <p:cNvPr id="25" name="TextBox 24"/>
          <p:cNvSpPr txBox="1"/>
          <p:nvPr/>
        </p:nvSpPr>
        <p:spPr>
          <a:xfrm>
            <a:off x="2548131" y="3849956"/>
            <a:ext cx="685800"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a:solidFill>
                  <a:prstClr val="white"/>
                </a:solidFill>
              </a:rPr>
              <a:t>W06</a:t>
            </a:r>
          </a:p>
        </p:txBody>
      </p:sp>
      <p:sp>
        <p:nvSpPr>
          <p:cNvPr id="26" name="TextBox 25"/>
          <p:cNvSpPr txBox="1"/>
          <p:nvPr/>
        </p:nvSpPr>
        <p:spPr>
          <a:xfrm>
            <a:off x="3595664" y="3861281"/>
            <a:ext cx="685800"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a:solidFill>
                  <a:prstClr val="white"/>
                </a:solidFill>
              </a:rPr>
              <a:t>E06</a:t>
            </a:r>
          </a:p>
        </p:txBody>
      </p:sp>
      <p:cxnSp>
        <p:nvCxnSpPr>
          <p:cNvPr id="27" name="Straight Arrow Connector 26"/>
          <p:cNvCxnSpPr>
            <a:endCxn id="9" idx="0"/>
          </p:cNvCxnSpPr>
          <p:nvPr/>
        </p:nvCxnSpPr>
        <p:spPr>
          <a:xfrm>
            <a:off x="2655136" y="2152915"/>
            <a:ext cx="1" cy="393427"/>
          </a:xfrm>
          <a:prstGeom prst="straightConnector1">
            <a:avLst/>
          </a:prstGeom>
          <a:ln>
            <a:prstDash val="sysDot"/>
            <a:tailEnd type="triangle"/>
          </a:ln>
        </p:spPr>
        <p:style>
          <a:lnRef idx="2">
            <a:schemeClr val="accent2"/>
          </a:lnRef>
          <a:fillRef idx="0">
            <a:schemeClr val="accent2"/>
          </a:fillRef>
          <a:effectRef idx="1">
            <a:schemeClr val="accent2"/>
          </a:effectRef>
          <a:fontRef idx="minor">
            <a:schemeClr val="tx1"/>
          </a:fontRef>
        </p:style>
      </p:cxnSp>
      <p:cxnSp>
        <p:nvCxnSpPr>
          <p:cNvPr id="30" name="Straight Arrow Connector 29"/>
          <p:cNvCxnSpPr/>
          <p:nvPr/>
        </p:nvCxnSpPr>
        <p:spPr>
          <a:xfrm>
            <a:off x="2687936" y="3009802"/>
            <a:ext cx="0" cy="191464"/>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34" name="Straight Arrow Connector 33"/>
          <p:cNvCxnSpPr/>
          <p:nvPr/>
        </p:nvCxnSpPr>
        <p:spPr>
          <a:xfrm>
            <a:off x="3898276" y="3009802"/>
            <a:ext cx="0" cy="162926"/>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36" name="Straight Arrow Connector 35"/>
          <p:cNvCxnSpPr/>
          <p:nvPr/>
        </p:nvCxnSpPr>
        <p:spPr>
          <a:xfrm>
            <a:off x="2220639" y="3428777"/>
            <a:ext cx="214604"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38" name="Straight Arrow Connector 37"/>
          <p:cNvCxnSpPr/>
          <p:nvPr/>
        </p:nvCxnSpPr>
        <p:spPr>
          <a:xfrm flipV="1">
            <a:off x="2752216" y="4287841"/>
            <a:ext cx="0" cy="22102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3" name="Straight Arrow Connector 42"/>
          <p:cNvCxnSpPr/>
          <p:nvPr/>
        </p:nvCxnSpPr>
        <p:spPr>
          <a:xfrm flipV="1">
            <a:off x="3938564" y="4325432"/>
            <a:ext cx="0" cy="208384"/>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45" name="TextBox 44"/>
          <p:cNvSpPr txBox="1"/>
          <p:nvPr/>
        </p:nvSpPr>
        <p:spPr>
          <a:xfrm>
            <a:off x="3609553" y="4551994"/>
            <a:ext cx="685800" cy="646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dirty="0">
                <a:solidFill>
                  <a:prstClr val="white"/>
                </a:solidFill>
              </a:rPr>
              <a:t>Front Door</a:t>
            </a:r>
          </a:p>
        </p:txBody>
      </p:sp>
      <p:cxnSp>
        <p:nvCxnSpPr>
          <p:cNvPr id="46" name="Straight Arrow Connector 45"/>
          <p:cNvCxnSpPr/>
          <p:nvPr/>
        </p:nvCxnSpPr>
        <p:spPr>
          <a:xfrm>
            <a:off x="4536449" y="3720188"/>
            <a:ext cx="403148" cy="4082"/>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47" name="TextBox 46"/>
          <p:cNvSpPr txBox="1"/>
          <p:nvPr/>
        </p:nvSpPr>
        <p:spPr>
          <a:xfrm>
            <a:off x="5037433" y="3240798"/>
            <a:ext cx="775996"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dirty="0">
                <a:solidFill>
                  <a:prstClr val="white"/>
                </a:solidFill>
              </a:rPr>
              <a:t>Home</a:t>
            </a:r>
          </a:p>
        </p:txBody>
      </p:sp>
      <p:sp>
        <p:nvSpPr>
          <p:cNvPr id="48" name="TextBox 47"/>
          <p:cNvSpPr txBox="1"/>
          <p:nvPr/>
        </p:nvSpPr>
        <p:spPr>
          <a:xfrm>
            <a:off x="5044099" y="3798250"/>
            <a:ext cx="1086390" cy="36933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pPr algn="ctr"/>
            <a:r>
              <a:rPr lang="en-US" dirty="0">
                <a:solidFill>
                  <a:prstClr val="white"/>
                </a:solidFill>
              </a:rPr>
              <a:t>Facility</a:t>
            </a:r>
          </a:p>
        </p:txBody>
      </p:sp>
      <p:sp>
        <p:nvSpPr>
          <p:cNvPr id="49" name="Right Brace 48"/>
          <p:cNvSpPr/>
          <p:nvPr/>
        </p:nvSpPr>
        <p:spPr>
          <a:xfrm>
            <a:off x="6130489" y="2862837"/>
            <a:ext cx="493607" cy="2012256"/>
          </a:xfrm>
          <a:prstGeom prst="righ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solidFill>
                <a:prstClr val="black"/>
              </a:solidFill>
            </a:endParaRPr>
          </a:p>
        </p:txBody>
      </p:sp>
      <p:sp>
        <p:nvSpPr>
          <p:cNvPr id="50" name="TextBox 49"/>
          <p:cNvSpPr txBox="1"/>
          <p:nvPr/>
        </p:nvSpPr>
        <p:spPr>
          <a:xfrm>
            <a:off x="2700777" y="5513844"/>
            <a:ext cx="1376963" cy="369332"/>
          </a:xfrm>
          <a:prstGeom prst="rect">
            <a:avLst/>
          </a:prstGeom>
          <a:noFill/>
        </p:spPr>
        <p:txBody>
          <a:bodyPr wrap="square" rtlCol="0">
            <a:spAutoFit/>
          </a:bodyPr>
          <a:lstStyle/>
          <a:p>
            <a:r>
              <a:rPr lang="en-US" dirty="0">
                <a:solidFill>
                  <a:srgbClr val="9BBB59">
                    <a:lumMod val="75000"/>
                  </a:srgbClr>
                </a:solidFill>
              </a:rPr>
              <a:t>Admissions</a:t>
            </a:r>
          </a:p>
        </p:txBody>
      </p:sp>
      <p:sp>
        <p:nvSpPr>
          <p:cNvPr id="51" name="Right Brace 50"/>
          <p:cNvSpPr/>
          <p:nvPr/>
        </p:nvSpPr>
        <p:spPr>
          <a:xfrm rot="16200000" flipH="1">
            <a:off x="3241724" y="4446442"/>
            <a:ext cx="193774" cy="1842966"/>
          </a:xfrm>
          <a:prstGeom prst="rightBrace">
            <a:avLst/>
          </a:prstGeom>
        </p:spPr>
        <p:style>
          <a:lnRef idx="2">
            <a:schemeClr val="accent3"/>
          </a:lnRef>
          <a:fillRef idx="0">
            <a:schemeClr val="accent3"/>
          </a:fillRef>
          <a:effectRef idx="1">
            <a:schemeClr val="accent3"/>
          </a:effectRef>
          <a:fontRef idx="minor">
            <a:schemeClr val="tx1"/>
          </a:fontRef>
        </p:style>
        <p:txBody>
          <a:bodyPr rtlCol="0" anchor="ctr"/>
          <a:lstStyle/>
          <a:p>
            <a:pPr algn="ctr"/>
            <a:endParaRPr lang="en-US">
              <a:solidFill>
                <a:prstClr val="black"/>
              </a:solidFill>
            </a:endParaRPr>
          </a:p>
        </p:txBody>
      </p:sp>
      <p:sp>
        <p:nvSpPr>
          <p:cNvPr id="52" name="TextBox 51"/>
          <p:cNvSpPr txBox="1"/>
          <p:nvPr/>
        </p:nvSpPr>
        <p:spPr>
          <a:xfrm rot="5400000">
            <a:off x="6276741" y="3767660"/>
            <a:ext cx="1307641" cy="369332"/>
          </a:xfrm>
          <a:prstGeom prst="rect">
            <a:avLst/>
          </a:prstGeom>
          <a:noFill/>
        </p:spPr>
        <p:txBody>
          <a:bodyPr wrap="square" rtlCol="0">
            <a:spAutoFit/>
          </a:bodyPr>
          <a:lstStyle/>
          <a:p>
            <a:r>
              <a:rPr lang="en-US" dirty="0">
                <a:solidFill>
                  <a:srgbClr val="9BBB59">
                    <a:lumMod val="75000"/>
                  </a:srgbClr>
                </a:solidFill>
              </a:rPr>
              <a:t>Discharges</a:t>
            </a:r>
          </a:p>
        </p:txBody>
      </p:sp>
      <p:sp>
        <p:nvSpPr>
          <p:cNvPr id="53" name="TextBox 52"/>
          <p:cNvSpPr txBox="1"/>
          <p:nvPr/>
        </p:nvSpPr>
        <p:spPr>
          <a:xfrm>
            <a:off x="5083065" y="732496"/>
            <a:ext cx="5410663" cy="1354217"/>
          </a:xfrm>
          <a:prstGeom prst="rect">
            <a:avLst/>
          </a:prstGeom>
          <a:solidFill>
            <a:schemeClr val="bg1"/>
          </a:solidFill>
          <a:ln w="19050">
            <a:solidFill>
              <a:schemeClr val="tx1"/>
            </a:solidFill>
          </a:ln>
        </p:spPr>
        <p:txBody>
          <a:bodyPr wrap="square" numCol="1" rtlCol="0">
            <a:spAutoFit/>
          </a:bodyPr>
          <a:lstStyle/>
          <a:p>
            <a:pPr>
              <a:spcAft>
                <a:spcPts val="600"/>
              </a:spcAft>
            </a:pPr>
            <a:r>
              <a:rPr lang="en-US" b="1" u="sng" dirty="0">
                <a:solidFill>
                  <a:schemeClr val="accent3">
                    <a:lumMod val="75000"/>
                  </a:schemeClr>
                </a:solidFill>
                <a:latin typeface="Arial" panose="020B0604020202020204" pitchFamily="34" charset="0"/>
                <a:ea typeface="ＭＳ Ｐゴシック" pitchFamily="34" charset="-128"/>
                <a:cs typeface="Arial" panose="020B0604020202020204" pitchFamily="34" charset="0"/>
              </a:rPr>
              <a:t>Discharge Forecast and Awareness</a:t>
            </a:r>
            <a:r>
              <a:rPr lang="en-US" b="1" dirty="0">
                <a:solidFill>
                  <a:schemeClr val="accent3">
                    <a:lumMod val="75000"/>
                  </a:schemeClr>
                </a:solidFill>
                <a:latin typeface="Arial" panose="020B0604020202020204" pitchFamily="34" charset="0"/>
                <a:ea typeface="ＭＳ Ｐゴシック" pitchFamily="34" charset="-128"/>
                <a:cs typeface="Arial" panose="020B0604020202020204" pitchFamily="34" charset="0"/>
              </a:rPr>
              <a:t>:</a:t>
            </a:r>
          </a:p>
          <a:p>
            <a:pPr marL="285750" indent="-285750">
              <a:spcAft>
                <a:spcPts val="600"/>
              </a:spcAft>
              <a:buFont typeface="Arial" panose="020B0604020202020204" pitchFamily="34" charset="0"/>
              <a:buChar char="•"/>
            </a:pPr>
            <a:r>
              <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rPr>
              <a:t>Self (non-standardized) reporting of clinical teams &amp; </a:t>
            </a:r>
            <a:r>
              <a:rPr lang="en-US" b="1" dirty="0" smtClean="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rPr>
              <a:t>floors</a:t>
            </a:r>
            <a:endPar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endParaRPr>
          </a:p>
          <a:p>
            <a:pPr marL="285750" indent="-285750">
              <a:spcAft>
                <a:spcPts val="600"/>
              </a:spcAft>
              <a:buFont typeface="Arial" panose="020B0604020202020204" pitchFamily="34" charset="0"/>
              <a:buChar char="•"/>
            </a:pPr>
            <a:r>
              <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rPr>
              <a:t>No awareness to barriers</a:t>
            </a:r>
          </a:p>
        </p:txBody>
      </p:sp>
      <p:sp>
        <p:nvSpPr>
          <p:cNvPr id="54" name="TextBox 53"/>
          <p:cNvSpPr txBox="1"/>
          <p:nvPr/>
        </p:nvSpPr>
        <p:spPr>
          <a:xfrm>
            <a:off x="7127877" y="2171274"/>
            <a:ext cx="4905025" cy="2139047"/>
          </a:xfrm>
          <a:prstGeom prst="rect">
            <a:avLst/>
          </a:prstGeom>
          <a:solidFill>
            <a:schemeClr val="bg1"/>
          </a:solidFill>
          <a:ln w="19050">
            <a:solidFill>
              <a:schemeClr val="tx1"/>
            </a:solidFill>
          </a:ln>
        </p:spPr>
        <p:txBody>
          <a:bodyPr wrap="square" numCol="1" rtlCol="0">
            <a:spAutoFit/>
          </a:bodyPr>
          <a:lstStyle/>
          <a:p>
            <a:pPr>
              <a:spcAft>
                <a:spcPts val="600"/>
              </a:spcAft>
            </a:pPr>
            <a:r>
              <a:rPr lang="en-US" b="1" u="sng" dirty="0">
                <a:solidFill>
                  <a:schemeClr val="accent3">
                    <a:lumMod val="75000"/>
                  </a:schemeClr>
                </a:solidFill>
                <a:latin typeface="Arial" panose="020B0604020202020204" pitchFamily="34" charset="0"/>
                <a:ea typeface="ＭＳ Ｐゴシック" pitchFamily="34" charset="-128"/>
                <a:cs typeface="Arial" panose="020B0604020202020204" pitchFamily="34" charset="0"/>
              </a:rPr>
              <a:t>Consequences</a:t>
            </a:r>
            <a:r>
              <a:rPr lang="en-US" b="1" dirty="0">
                <a:solidFill>
                  <a:schemeClr val="accent3">
                    <a:lumMod val="75000"/>
                  </a:schemeClr>
                </a:solidFill>
                <a:latin typeface="Arial" panose="020B0604020202020204" pitchFamily="34" charset="0"/>
                <a:ea typeface="ＭＳ Ｐゴシック" pitchFamily="34" charset="-128"/>
                <a:cs typeface="Arial" panose="020B0604020202020204" pitchFamily="34" charset="0"/>
              </a:rPr>
              <a:t>:</a:t>
            </a:r>
          </a:p>
          <a:p>
            <a:pPr marL="285750" indent="-285750">
              <a:spcAft>
                <a:spcPts val="600"/>
              </a:spcAft>
              <a:buFont typeface="Arial" panose="020B0604020202020204" pitchFamily="34" charset="0"/>
              <a:buChar char="•"/>
            </a:pPr>
            <a:r>
              <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rPr>
              <a:t>Hard to anticipate capacity </a:t>
            </a:r>
            <a:r>
              <a:rPr lang="en-US" b="1" dirty="0" smtClean="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rPr>
              <a:t>crises</a:t>
            </a:r>
            <a:endPar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endParaRPr>
          </a:p>
          <a:p>
            <a:pPr marL="285750" indent="-285750">
              <a:spcAft>
                <a:spcPts val="600"/>
              </a:spcAft>
              <a:buFont typeface="Arial" panose="020B0604020202020204" pitchFamily="34" charset="0"/>
              <a:buChar char="•"/>
            </a:pPr>
            <a:endPar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endParaRPr>
          </a:p>
          <a:p>
            <a:pPr marL="285750" indent="-285750">
              <a:spcAft>
                <a:spcPts val="600"/>
              </a:spcAft>
              <a:buFont typeface="Arial" panose="020B0604020202020204" pitchFamily="34" charset="0"/>
              <a:buChar char="•"/>
            </a:pPr>
            <a:r>
              <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rPr>
              <a:t>Crowding and extended LOS</a:t>
            </a:r>
          </a:p>
          <a:p>
            <a:pPr>
              <a:spcAft>
                <a:spcPts val="600"/>
              </a:spcAft>
            </a:pPr>
            <a:endPar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endParaRPr>
          </a:p>
          <a:p>
            <a:pPr marL="285750" indent="-285750">
              <a:spcAft>
                <a:spcPts val="600"/>
              </a:spcAft>
              <a:buFont typeface="Arial" panose="020B0604020202020204" pitchFamily="34" charset="0"/>
              <a:buChar char="•"/>
            </a:pPr>
            <a:r>
              <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rPr>
              <a:t>Operational disruptions  (Code Help)</a:t>
            </a:r>
          </a:p>
        </p:txBody>
      </p:sp>
      <p:sp>
        <p:nvSpPr>
          <p:cNvPr id="55" name="TextBox 54"/>
          <p:cNvSpPr txBox="1"/>
          <p:nvPr/>
        </p:nvSpPr>
        <p:spPr>
          <a:xfrm>
            <a:off x="6534993" y="4482744"/>
            <a:ext cx="5625243" cy="1431161"/>
          </a:xfrm>
          <a:prstGeom prst="rect">
            <a:avLst/>
          </a:prstGeom>
          <a:solidFill>
            <a:schemeClr val="bg1"/>
          </a:solidFill>
          <a:ln w="19050">
            <a:solidFill>
              <a:schemeClr val="tx1"/>
            </a:solidFill>
          </a:ln>
        </p:spPr>
        <p:txBody>
          <a:bodyPr wrap="square" numCol="1" rtlCol="0">
            <a:spAutoFit/>
          </a:bodyPr>
          <a:lstStyle/>
          <a:p>
            <a:pPr>
              <a:spcAft>
                <a:spcPts val="600"/>
              </a:spcAft>
            </a:pPr>
            <a:r>
              <a:rPr lang="en-US" b="1" u="sng" dirty="0">
                <a:solidFill>
                  <a:schemeClr val="accent3">
                    <a:lumMod val="75000"/>
                  </a:schemeClr>
                </a:solidFill>
                <a:latin typeface="Arial" panose="020B0604020202020204" pitchFamily="34" charset="0"/>
                <a:ea typeface="ＭＳ Ｐゴシック" pitchFamily="34" charset="-128"/>
                <a:cs typeface="Arial" panose="020B0604020202020204" pitchFamily="34" charset="0"/>
              </a:rPr>
              <a:t>Admission Forecast and Awareness</a:t>
            </a:r>
            <a:r>
              <a:rPr lang="en-US" b="1" dirty="0">
                <a:solidFill>
                  <a:schemeClr val="accent3">
                    <a:lumMod val="75000"/>
                  </a:schemeClr>
                </a:solidFill>
                <a:latin typeface="Arial" panose="020B0604020202020204" pitchFamily="34" charset="0"/>
                <a:ea typeface="ＭＳ Ｐゴシック" pitchFamily="34" charset="-128"/>
                <a:cs typeface="Arial" panose="020B0604020202020204" pitchFamily="34" charset="0"/>
              </a:rPr>
              <a:t>:</a:t>
            </a:r>
          </a:p>
          <a:p>
            <a:pPr marL="285750" indent="-285750">
              <a:spcAft>
                <a:spcPts val="600"/>
              </a:spcAft>
              <a:buFont typeface="Arial" panose="020B0604020202020204" pitchFamily="34" charset="0"/>
              <a:buChar char="•"/>
            </a:pPr>
            <a:r>
              <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rPr>
              <a:t>Elective schedule (in advance)</a:t>
            </a:r>
          </a:p>
          <a:p>
            <a:pPr marL="285750" indent="-285750">
              <a:spcAft>
                <a:spcPts val="600"/>
              </a:spcAft>
              <a:buFont typeface="Arial" panose="020B0604020202020204" pitchFamily="34" charset="0"/>
              <a:buChar char="•"/>
            </a:pPr>
            <a:endPar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endParaRPr>
          </a:p>
          <a:p>
            <a:pPr marL="285750" indent="-285750">
              <a:spcAft>
                <a:spcPts val="600"/>
              </a:spcAft>
              <a:buFont typeface="Arial" panose="020B0604020202020204" pitchFamily="34" charset="0"/>
              <a:buChar char="•"/>
            </a:pPr>
            <a:r>
              <a:rPr lang="en-US" b="1" dirty="0">
                <a:solidFill>
                  <a:schemeClr val="tx1">
                    <a:lumMod val="75000"/>
                    <a:lumOff val="25000"/>
                  </a:schemeClr>
                </a:solidFill>
                <a:latin typeface="Arial" panose="020B0604020202020204" pitchFamily="34" charset="0"/>
                <a:ea typeface="ＭＳ Ｐゴシック" pitchFamily="34" charset="-128"/>
                <a:cs typeface="Arial" panose="020B0604020202020204" pitchFamily="34" charset="0"/>
              </a:rPr>
              <a:t>Bed requests (cumulate throughout the day)</a:t>
            </a:r>
          </a:p>
        </p:txBody>
      </p:sp>
      <p:cxnSp>
        <p:nvCxnSpPr>
          <p:cNvPr id="56" name="Elbow Connector 55"/>
          <p:cNvCxnSpPr>
            <a:endCxn id="10" idx="0"/>
          </p:cNvCxnSpPr>
          <p:nvPr/>
        </p:nvCxnSpPr>
        <p:spPr>
          <a:xfrm>
            <a:off x="3057016" y="1886396"/>
            <a:ext cx="841260" cy="684452"/>
          </a:xfrm>
          <a:prstGeom prst="bentConnector2">
            <a:avLst/>
          </a:prstGeom>
          <a:ln>
            <a:prstDash val="sysDot"/>
            <a:tailEnd type="triangle"/>
          </a:ln>
        </p:spPr>
        <p:style>
          <a:lnRef idx="2">
            <a:schemeClr val="accent2"/>
          </a:lnRef>
          <a:fillRef idx="0">
            <a:schemeClr val="accent2"/>
          </a:fillRef>
          <a:effectRef idx="1">
            <a:schemeClr val="accent2"/>
          </a:effectRef>
          <a:fontRef idx="minor">
            <a:schemeClr val="tx1"/>
          </a:fontRef>
        </p:style>
      </p:cxnSp>
      <p:cxnSp>
        <p:nvCxnSpPr>
          <p:cNvPr id="39" name="Straight Arrow Connector 38"/>
          <p:cNvCxnSpPr/>
          <p:nvPr/>
        </p:nvCxnSpPr>
        <p:spPr>
          <a:xfrm>
            <a:off x="2280786" y="3982916"/>
            <a:ext cx="214604"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60850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8" grpId="0" animBg="1"/>
      <p:bldP spid="49" grpId="0" animBg="1"/>
      <p:bldP spid="52" grpId="0"/>
      <p:bldP spid="53" grpId="0" animBg="1"/>
      <p:bldP spid="54" grpId="0" animBg="1"/>
      <p:bldP spid="5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1740"/>
            <a:ext cx="12192000" cy="699247"/>
          </a:xfrm>
        </p:spPr>
        <p:txBody>
          <a:bodyPr/>
          <a:lstStyle/>
          <a:p>
            <a:pPr algn="ctr"/>
            <a:r>
              <a:rPr lang="en-US" dirty="0" smtClean="0">
                <a:latin typeface="Arial" panose="020B0604020202020204" pitchFamily="34" charset="0"/>
                <a:cs typeface="Arial" panose="020B0604020202020204" pitchFamily="34" charset="0"/>
              </a:rPr>
              <a:t>Hospital Floors at MGH</a:t>
            </a:r>
            <a:endParaRPr lang="en-US" dirty="0">
              <a:latin typeface="Arial" panose="020B0604020202020204" pitchFamily="34" charset="0"/>
              <a:cs typeface="Arial" panose="020B0604020202020204" pitchFamily="34" charset="0"/>
            </a:endParaRPr>
          </a:p>
        </p:txBody>
      </p:sp>
      <p:sp>
        <p:nvSpPr>
          <p:cNvPr id="108" name="TextBox 10"/>
          <p:cNvSpPr txBox="1"/>
          <p:nvPr/>
        </p:nvSpPr>
        <p:spPr>
          <a:xfrm>
            <a:off x="2538780" y="5584186"/>
            <a:ext cx="5554023" cy="349006"/>
          </a:xfrm>
          <a:prstGeom prst="rect">
            <a:avLst/>
          </a:prstGeom>
          <a:noFill/>
        </p:spPr>
        <p:txBody>
          <a:bodyPr wrap="square" rtlCol="0">
            <a:spAutoFit/>
          </a:bodyPr>
          <a:lstStyle>
            <a:defPPr>
              <a:defRPr lang="en-US"/>
            </a:defPPr>
            <a:lvl1pPr algn="l" rtl="0" fontAlgn="base">
              <a:spcBef>
                <a:spcPct val="0"/>
              </a:spcBef>
              <a:spcAft>
                <a:spcPct val="0"/>
              </a:spcAft>
              <a:defRPr sz="2400" b="1" kern="1200">
                <a:solidFill>
                  <a:schemeClr val="tx1"/>
                </a:solidFill>
                <a:latin typeface="Arial" charset="0"/>
                <a:ea typeface="+mn-ea"/>
                <a:cs typeface="+mn-cs"/>
              </a:defRPr>
            </a:lvl1pPr>
            <a:lvl2pPr marL="457200" algn="l" rtl="0" fontAlgn="base">
              <a:spcBef>
                <a:spcPct val="0"/>
              </a:spcBef>
              <a:spcAft>
                <a:spcPct val="0"/>
              </a:spcAft>
              <a:defRPr sz="2400" b="1" kern="1200">
                <a:solidFill>
                  <a:schemeClr val="tx1"/>
                </a:solidFill>
                <a:latin typeface="Arial" charset="0"/>
                <a:ea typeface="+mn-ea"/>
                <a:cs typeface="+mn-cs"/>
              </a:defRPr>
            </a:lvl2pPr>
            <a:lvl3pPr marL="914400" algn="l" rtl="0" fontAlgn="base">
              <a:spcBef>
                <a:spcPct val="0"/>
              </a:spcBef>
              <a:spcAft>
                <a:spcPct val="0"/>
              </a:spcAft>
              <a:defRPr sz="2400" b="1" kern="1200">
                <a:solidFill>
                  <a:schemeClr val="tx1"/>
                </a:solidFill>
                <a:latin typeface="Arial" charset="0"/>
                <a:ea typeface="+mn-ea"/>
                <a:cs typeface="+mn-cs"/>
              </a:defRPr>
            </a:lvl3pPr>
            <a:lvl4pPr marL="1371600" algn="l" rtl="0" fontAlgn="base">
              <a:spcBef>
                <a:spcPct val="0"/>
              </a:spcBef>
              <a:spcAft>
                <a:spcPct val="0"/>
              </a:spcAft>
              <a:defRPr sz="2400" b="1" kern="1200">
                <a:solidFill>
                  <a:schemeClr val="tx1"/>
                </a:solidFill>
                <a:latin typeface="Arial" charset="0"/>
                <a:ea typeface="+mn-ea"/>
                <a:cs typeface="+mn-cs"/>
              </a:defRPr>
            </a:lvl4pPr>
            <a:lvl5pPr marL="1828800" algn="l" rtl="0" fontAlgn="base">
              <a:spcBef>
                <a:spcPct val="0"/>
              </a:spcBef>
              <a:spcAft>
                <a:spcPct val="0"/>
              </a:spcAft>
              <a:defRPr sz="2400" b="1" kern="1200">
                <a:solidFill>
                  <a:schemeClr val="tx1"/>
                </a:solidFill>
                <a:latin typeface="Arial" charset="0"/>
                <a:ea typeface="+mn-ea"/>
                <a:cs typeface="+mn-cs"/>
              </a:defRPr>
            </a:lvl5pPr>
            <a:lvl6pPr marL="2286000" algn="l" defTabSz="914400" rtl="0" eaLnBrk="1" latinLnBrk="0" hangingPunct="1">
              <a:defRPr sz="2400" b="1" kern="1200">
                <a:solidFill>
                  <a:schemeClr val="tx1"/>
                </a:solidFill>
                <a:latin typeface="Arial" charset="0"/>
                <a:ea typeface="+mn-ea"/>
                <a:cs typeface="+mn-cs"/>
              </a:defRPr>
            </a:lvl6pPr>
            <a:lvl7pPr marL="2743200" algn="l" defTabSz="914400" rtl="0" eaLnBrk="1" latinLnBrk="0" hangingPunct="1">
              <a:defRPr sz="2400" b="1" kern="1200">
                <a:solidFill>
                  <a:schemeClr val="tx1"/>
                </a:solidFill>
                <a:latin typeface="Arial" charset="0"/>
                <a:ea typeface="+mn-ea"/>
                <a:cs typeface="+mn-cs"/>
              </a:defRPr>
            </a:lvl7pPr>
            <a:lvl8pPr marL="3200400" algn="l" defTabSz="914400" rtl="0" eaLnBrk="1" latinLnBrk="0" hangingPunct="1">
              <a:defRPr sz="2400" b="1" kern="1200">
                <a:solidFill>
                  <a:schemeClr val="tx1"/>
                </a:solidFill>
                <a:latin typeface="Arial" charset="0"/>
                <a:ea typeface="+mn-ea"/>
                <a:cs typeface="+mn-cs"/>
              </a:defRPr>
            </a:lvl8pPr>
            <a:lvl9pPr marL="3657600" algn="l" defTabSz="914400" rtl="0" eaLnBrk="1" latinLnBrk="0" hangingPunct="1">
              <a:defRPr sz="2400" b="1" kern="1200">
                <a:solidFill>
                  <a:schemeClr val="tx1"/>
                </a:solidFill>
                <a:latin typeface="Arial" charset="0"/>
                <a:ea typeface="+mn-ea"/>
                <a:cs typeface="+mn-cs"/>
              </a:defRPr>
            </a:lvl9pPr>
          </a:lstStyle>
          <a:p>
            <a:pPr marL="0" marR="0" lvl="0" indent="0" algn="l" defTabSz="914400" rtl="0" eaLnBrk="1" fontAlgn="base" latinLnBrk="0" hangingPunct="1">
              <a:lnSpc>
                <a:spcPct val="139000"/>
              </a:lnSpc>
              <a:spcBef>
                <a:spcPct val="30000"/>
              </a:spcBef>
              <a:spcAft>
                <a:spcPct val="0"/>
              </a:spcAft>
              <a:buClrTx/>
              <a:buSzPct val="100000"/>
              <a:buFontTx/>
              <a:buNone/>
              <a:tabLst/>
              <a:defRPr/>
            </a:pPr>
            <a:r>
              <a:rPr kumimoji="0" lang="en-US" sz="1200" b="0" i="1" u="none" strike="noStrike" kern="1200" cap="none" spc="0" normalizeH="0" baseline="0" noProof="0" dirty="0">
                <a:ln>
                  <a:noFill/>
                </a:ln>
                <a:solidFill>
                  <a:prstClr val="black">
                    <a:lumMod val="50000"/>
                    <a:lumOff val="50000"/>
                  </a:prstClr>
                </a:solidFill>
                <a:effectLst/>
                <a:uLnTx/>
                <a:uFillTx/>
                <a:latin typeface="Calibri" pitchFamily="34" charset="0"/>
                <a:ea typeface="ＭＳ Ｐゴシック" pitchFamily="34" charset="-128"/>
                <a:cs typeface="+mn-cs"/>
              </a:rPr>
              <a:t>Sources: Bed grid (Admitting). October 1, 2019</a:t>
            </a:r>
          </a:p>
        </p:txBody>
      </p:sp>
      <p:grpSp>
        <p:nvGrpSpPr>
          <p:cNvPr id="109" name="Group 108">
            <a:extLst>
              <a:ext uri="{FF2B5EF4-FFF2-40B4-BE49-F238E27FC236}">
                <a16:creationId xmlns:a16="http://schemas.microsoft.com/office/drawing/2014/main" id="{A481CA43-B9B5-4B90-B4CD-9DC298CE7B65}"/>
              </a:ext>
            </a:extLst>
          </p:cNvPr>
          <p:cNvGrpSpPr/>
          <p:nvPr/>
        </p:nvGrpSpPr>
        <p:grpSpPr>
          <a:xfrm>
            <a:off x="2285805" y="1247148"/>
            <a:ext cx="1159152" cy="4343400"/>
            <a:chOff x="381000" y="1066800"/>
            <a:chExt cx="1159152" cy="4343400"/>
          </a:xfrm>
        </p:grpSpPr>
        <p:sp>
          <p:nvSpPr>
            <p:cNvPr id="152" name="Rectangle 151">
              <a:extLst>
                <a:ext uri="{FF2B5EF4-FFF2-40B4-BE49-F238E27FC236}">
                  <a16:creationId xmlns:a16="http://schemas.microsoft.com/office/drawing/2014/main" id="{DC766AA2-75F3-4121-8F76-9D6BF36B4197}"/>
                </a:ext>
              </a:extLst>
            </p:cNvPr>
            <p:cNvSpPr/>
            <p:nvPr/>
          </p:nvSpPr>
          <p:spPr>
            <a:xfrm>
              <a:off x="381000" y="1066800"/>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Ph 22</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Gyn (11), Flex Surg. (8)</a:t>
              </a:r>
            </a:p>
          </p:txBody>
        </p:sp>
        <p:sp>
          <p:nvSpPr>
            <p:cNvPr id="153" name="Rectangle 152">
              <a:extLst>
                <a:ext uri="{FF2B5EF4-FFF2-40B4-BE49-F238E27FC236}">
                  <a16:creationId xmlns:a16="http://schemas.microsoft.com/office/drawing/2014/main" id="{A61F223B-D69E-4A55-9DD8-773FE4FCBE2B}"/>
                </a:ext>
              </a:extLst>
            </p:cNvPr>
            <p:cNvSpPr/>
            <p:nvPr/>
          </p:nvSpPr>
          <p:spPr>
            <a:xfrm>
              <a:off x="381000" y="1615782"/>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Ph 21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Medicine (20)</a:t>
              </a:r>
            </a:p>
          </p:txBody>
        </p:sp>
        <p:sp>
          <p:nvSpPr>
            <p:cNvPr id="154" name="Rectangle 153">
              <a:extLst>
                <a:ext uri="{FF2B5EF4-FFF2-40B4-BE49-F238E27FC236}">
                  <a16:creationId xmlns:a16="http://schemas.microsoft.com/office/drawing/2014/main" id="{E3CFF232-B5E5-40B9-95B8-616CC0FCD5B5}"/>
                </a:ext>
              </a:extLst>
            </p:cNvPr>
            <p:cNvSpPr/>
            <p:nvPr/>
          </p:nvSpPr>
          <p:spPr>
            <a:xfrm>
              <a:off x="381000" y="2164764"/>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Ph 20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PH Medicine (20)</a:t>
              </a:r>
            </a:p>
          </p:txBody>
        </p:sp>
        <p:sp>
          <p:nvSpPr>
            <p:cNvPr id="155" name="Rectangle 154">
              <a:extLst>
                <a:ext uri="{FF2B5EF4-FFF2-40B4-BE49-F238E27FC236}">
                  <a16:creationId xmlns:a16="http://schemas.microsoft.com/office/drawing/2014/main" id="{FF6AF836-8DFD-40F3-A872-4D924821D931}"/>
                </a:ext>
              </a:extLst>
            </p:cNvPr>
            <p:cNvSpPr/>
            <p:nvPr/>
          </p:nvSpPr>
          <p:spPr>
            <a:xfrm>
              <a:off x="381000" y="2713746"/>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19</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Thoracic (15)</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Vascular (15)</a:t>
              </a:r>
            </a:p>
          </p:txBody>
        </p:sp>
        <p:sp>
          <p:nvSpPr>
            <p:cNvPr id="156" name="Rectangle 155">
              <a:extLst>
                <a:ext uri="{FF2B5EF4-FFF2-40B4-BE49-F238E27FC236}">
                  <a16:creationId xmlns:a16="http://schemas.microsoft.com/office/drawing/2014/main" id="{AD9BACB0-3E4F-4FEA-9F79-0C75241D3151}"/>
                </a:ext>
              </a:extLst>
            </p:cNvPr>
            <p:cNvSpPr/>
            <p:nvPr/>
          </p:nvSpPr>
          <p:spPr>
            <a:xfrm>
              <a:off x="381000" y="3262728"/>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18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Pedi (24)</a:t>
              </a:r>
            </a:p>
          </p:txBody>
        </p:sp>
        <p:sp>
          <p:nvSpPr>
            <p:cNvPr id="157" name="Rectangle 156">
              <a:extLst>
                <a:ext uri="{FF2B5EF4-FFF2-40B4-BE49-F238E27FC236}">
                  <a16:creationId xmlns:a16="http://schemas.microsoft.com/office/drawing/2014/main" id="{9EF681B9-772D-41E9-A372-D522BBE2E4EC}"/>
                </a:ext>
              </a:extLst>
            </p:cNvPr>
            <p:cNvSpPr/>
            <p:nvPr/>
          </p:nvSpPr>
          <p:spPr>
            <a:xfrm>
              <a:off x="381000" y="3811710"/>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17</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Pedi (20)</a:t>
              </a:r>
            </a:p>
          </p:txBody>
        </p:sp>
        <p:sp>
          <p:nvSpPr>
            <p:cNvPr id="158" name="Rectangle 157">
              <a:extLst>
                <a:ext uri="{FF2B5EF4-FFF2-40B4-BE49-F238E27FC236}">
                  <a16:creationId xmlns:a16="http://schemas.microsoft.com/office/drawing/2014/main" id="{CF5E60C9-E43D-4694-9421-0795D529CCDE}"/>
                </a:ext>
              </a:extLst>
            </p:cNvPr>
            <p:cNvSpPr/>
            <p:nvPr/>
          </p:nvSpPr>
          <p:spPr>
            <a:xfrm>
              <a:off x="381000" y="4360692"/>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16</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Oncology (26)</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Medicine (10)</a:t>
              </a:r>
            </a:p>
          </p:txBody>
        </p:sp>
        <p:sp>
          <p:nvSpPr>
            <p:cNvPr id="159" name="Rectangle 158">
              <a:extLst>
                <a:ext uri="{FF2B5EF4-FFF2-40B4-BE49-F238E27FC236}">
                  <a16:creationId xmlns:a16="http://schemas.microsoft.com/office/drawing/2014/main" id="{E501FBC1-3D77-43FB-9C53-9520526A8031}"/>
                </a:ext>
              </a:extLst>
            </p:cNvPr>
            <p:cNvSpPr/>
            <p:nvPr/>
          </p:nvSpPr>
          <p:spPr>
            <a:xfrm>
              <a:off x="381000" y="4909677"/>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14</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Plastics (12) OMF (2) Burn (7)</a:t>
              </a:r>
            </a:p>
          </p:txBody>
        </p:sp>
      </p:grpSp>
      <p:grpSp>
        <p:nvGrpSpPr>
          <p:cNvPr id="110" name="Group 109">
            <a:extLst>
              <a:ext uri="{FF2B5EF4-FFF2-40B4-BE49-F238E27FC236}">
                <a16:creationId xmlns:a16="http://schemas.microsoft.com/office/drawing/2014/main" id="{12AF101F-EF50-4577-8C4F-1EF36F95D8CA}"/>
              </a:ext>
            </a:extLst>
          </p:cNvPr>
          <p:cNvGrpSpPr/>
          <p:nvPr/>
        </p:nvGrpSpPr>
        <p:grpSpPr>
          <a:xfrm>
            <a:off x="3511010" y="1248723"/>
            <a:ext cx="1159152" cy="4340809"/>
            <a:chOff x="1586720" y="1068375"/>
            <a:chExt cx="1159152" cy="4340809"/>
          </a:xfrm>
        </p:grpSpPr>
        <p:sp>
          <p:nvSpPr>
            <p:cNvPr id="144" name="Rectangle 143">
              <a:extLst>
                <a:ext uri="{FF2B5EF4-FFF2-40B4-BE49-F238E27FC236}">
                  <a16:creationId xmlns:a16="http://schemas.microsoft.com/office/drawing/2014/main" id="{C46A0EEB-F96A-4F04-AFD0-545FC2ADC3B8}"/>
                </a:ext>
              </a:extLst>
            </p:cNvPr>
            <p:cNvSpPr/>
            <p:nvPr/>
          </p:nvSpPr>
          <p:spPr>
            <a:xfrm>
              <a:off x="1586720" y="1068375"/>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13</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OB Antepartum (13) OB (6)</a:t>
              </a:r>
            </a:p>
          </p:txBody>
        </p:sp>
        <p:sp>
          <p:nvSpPr>
            <p:cNvPr id="145" name="Rectangle 144">
              <a:extLst>
                <a:ext uri="{FF2B5EF4-FFF2-40B4-BE49-F238E27FC236}">
                  <a16:creationId xmlns:a16="http://schemas.microsoft.com/office/drawing/2014/main" id="{209BA3FA-5069-47CF-B3E0-8292C496E416}"/>
                </a:ext>
              </a:extLst>
            </p:cNvPr>
            <p:cNvSpPr/>
            <p:nvPr/>
          </p:nvSpPr>
          <p:spPr>
            <a:xfrm>
              <a:off x="1586720" y="1616987"/>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12</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Medicine (36)</a:t>
              </a:r>
            </a:p>
          </p:txBody>
        </p:sp>
        <p:sp>
          <p:nvSpPr>
            <p:cNvPr id="146" name="Rectangle 145">
              <a:extLst>
                <a:ext uri="{FF2B5EF4-FFF2-40B4-BE49-F238E27FC236}">
                  <a16:creationId xmlns:a16="http://schemas.microsoft.com/office/drawing/2014/main" id="{656E87F2-9172-4BD3-B09D-F4825D99F34C}"/>
                </a:ext>
              </a:extLst>
            </p:cNvPr>
            <p:cNvSpPr/>
            <p:nvPr/>
          </p:nvSpPr>
          <p:spPr>
            <a:xfrm>
              <a:off x="1586720" y="2165599"/>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11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Cardiac Int (36)</a:t>
              </a:r>
            </a:p>
          </p:txBody>
        </p:sp>
        <p:sp>
          <p:nvSpPr>
            <p:cNvPr id="147" name="Rectangle 146">
              <a:extLst>
                <a:ext uri="{FF2B5EF4-FFF2-40B4-BE49-F238E27FC236}">
                  <a16:creationId xmlns:a16="http://schemas.microsoft.com/office/drawing/2014/main" id="{C49A961F-3F90-41BF-B96D-3960B33E7BE4}"/>
                </a:ext>
              </a:extLst>
            </p:cNvPr>
            <p:cNvSpPr/>
            <p:nvPr/>
          </p:nvSpPr>
          <p:spPr>
            <a:xfrm>
              <a:off x="1586720" y="2714211"/>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10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Cardiac SDU (36)</a:t>
              </a:r>
            </a:p>
          </p:txBody>
        </p:sp>
        <p:sp>
          <p:nvSpPr>
            <p:cNvPr id="148" name="Rectangle 147">
              <a:extLst>
                <a:ext uri="{FF2B5EF4-FFF2-40B4-BE49-F238E27FC236}">
                  <a16:creationId xmlns:a16="http://schemas.microsoft.com/office/drawing/2014/main" id="{2F140ADD-6A37-42B2-A4B8-8AFBDEEB791B}"/>
                </a:ext>
              </a:extLst>
            </p:cNvPr>
            <p:cNvSpPr/>
            <p:nvPr/>
          </p:nvSpPr>
          <p:spPr>
            <a:xfrm>
              <a:off x="1586720" y="3262823"/>
              <a:ext cx="1159152" cy="500523"/>
            </a:xfrm>
            <a:prstGeom prst="rect">
              <a:avLst/>
            </a:prstGeom>
            <a:solidFill>
              <a:srgbClr val="D16349"/>
            </a:solidFill>
            <a:ln w="12700" cap="flat" cmpd="sng" algn="ctr">
              <a:solidFill>
                <a:srgbClr val="D16349">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9</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Heart Center ICU (36)</a:t>
              </a:r>
            </a:p>
          </p:txBody>
        </p:sp>
        <p:sp>
          <p:nvSpPr>
            <p:cNvPr id="149" name="Rectangle 148">
              <a:extLst>
                <a:ext uri="{FF2B5EF4-FFF2-40B4-BE49-F238E27FC236}">
                  <a16:creationId xmlns:a16="http://schemas.microsoft.com/office/drawing/2014/main" id="{8C99CFFF-AD84-43D7-B734-299494823311}"/>
                </a:ext>
              </a:extLst>
            </p:cNvPr>
            <p:cNvSpPr/>
            <p:nvPr/>
          </p:nvSpPr>
          <p:spPr>
            <a:xfrm>
              <a:off x="1586720" y="3811435"/>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Cardiac Surg (30) Intervention (6)</a:t>
              </a:r>
            </a:p>
          </p:txBody>
        </p:sp>
        <p:sp>
          <p:nvSpPr>
            <p:cNvPr id="150" name="Rectangle 149">
              <a:extLst>
                <a:ext uri="{FF2B5EF4-FFF2-40B4-BE49-F238E27FC236}">
                  <a16:creationId xmlns:a16="http://schemas.microsoft.com/office/drawing/2014/main" id="{5226C320-9C95-4A51-B68E-F46CE7E9A161}"/>
                </a:ext>
              </a:extLst>
            </p:cNvPr>
            <p:cNvSpPr/>
            <p:nvPr/>
          </p:nvSpPr>
          <p:spPr>
            <a:xfrm>
              <a:off x="1586720" y="4360047"/>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7</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Gen Surg (34) Urology (2)</a:t>
              </a:r>
            </a:p>
          </p:txBody>
        </p:sp>
        <p:sp>
          <p:nvSpPr>
            <p:cNvPr id="151" name="Rectangle 150">
              <a:extLst>
                <a:ext uri="{FF2B5EF4-FFF2-40B4-BE49-F238E27FC236}">
                  <a16:creationId xmlns:a16="http://schemas.microsoft.com/office/drawing/2014/main" id="{1949933D-8F9E-4769-85A3-58BFA6A3694A}"/>
                </a:ext>
              </a:extLst>
            </p:cNvPr>
            <p:cNvSpPr/>
            <p:nvPr/>
          </p:nvSpPr>
          <p:spPr>
            <a:xfrm>
              <a:off x="1586720" y="4908661"/>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6</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Orthopedics (27) Urology (9)</a:t>
              </a:r>
            </a:p>
          </p:txBody>
        </p:sp>
      </p:grpSp>
      <p:grpSp>
        <p:nvGrpSpPr>
          <p:cNvPr id="111" name="Group 110">
            <a:extLst>
              <a:ext uri="{FF2B5EF4-FFF2-40B4-BE49-F238E27FC236}">
                <a16:creationId xmlns:a16="http://schemas.microsoft.com/office/drawing/2014/main" id="{53D3E571-811F-48AC-BC3E-A0F483FC73CD}"/>
              </a:ext>
            </a:extLst>
          </p:cNvPr>
          <p:cNvGrpSpPr/>
          <p:nvPr/>
        </p:nvGrpSpPr>
        <p:grpSpPr>
          <a:xfrm>
            <a:off x="8411829" y="4536997"/>
            <a:ext cx="1159152" cy="1052478"/>
            <a:chOff x="6507024" y="4356649"/>
            <a:chExt cx="1159152" cy="1052478"/>
          </a:xfrm>
        </p:grpSpPr>
        <p:sp>
          <p:nvSpPr>
            <p:cNvPr id="142" name="Rectangle 141">
              <a:extLst>
                <a:ext uri="{FF2B5EF4-FFF2-40B4-BE49-F238E27FC236}">
                  <a16:creationId xmlns:a16="http://schemas.microsoft.com/office/drawing/2014/main" id="{A8AE895C-7312-4E6A-8361-AF48A0BCB7FA}"/>
                </a:ext>
              </a:extLst>
            </p:cNvPr>
            <p:cNvSpPr/>
            <p:nvPr/>
          </p:nvSpPr>
          <p:spPr>
            <a:xfrm>
              <a:off x="6507024" y="4356649"/>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err="1">
                  <a:ln>
                    <a:noFill/>
                  </a:ln>
                  <a:solidFill>
                    <a:prstClr val="white"/>
                  </a:solidFill>
                  <a:effectLst/>
                  <a:uLnTx/>
                  <a:uFillTx/>
                  <a:latin typeface="Calibri" panose="020F0502020204030204" pitchFamily="34" charset="0"/>
                  <a:ea typeface="+mn-ea"/>
                  <a:cs typeface="+mn-cs"/>
                </a:rPr>
                <a:t>Lunder</a:t>
              </a: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10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Oncology (32)</a:t>
              </a:r>
            </a:p>
          </p:txBody>
        </p:sp>
        <p:sp>
          <p:nvSpPr>
            <p:cNvPr id="143" name="Rectangle 142">
              <a:extLst>
                <a:ext uri="{FF2B5EF4-FFF2-40B4-BE49-F238E27FC236}">
                  <a16:creationId xmlns:a16="http://schemas.microsoft.com/office/drawing/2014/main" id="{2A5F8150-32B2-4BCE-BB7A-D3A3073B1651}"/>
                </a:ext>
              </a:extLst>
            </p:cNvPr>
            <p:cNvSpPr/>
            <p:nvPr/>
          </p:nvSpPr>
          <p:spPr>
            <a:xfrm>
              <a:off x="6507024" y="4908604"/>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err="1">
                  <a:ln>
                    <a:noFill/>
                  </a:ln>
                  <a:solidFill>
                    <a:prstClr val="white"/>
                  </a:solidFill>
                  <a:effectLst/>
                  <a:uLnTx/>
                  <a:uFillTx/>
                  <a:latin typeface="Calibri" panose="020F0502020204030204" pitchFamily="34" charset="0"/>
                  <a:ea typeface="+mn-ea"/>
                  <a:cs typeface="+mn-cs"/>
                </a:rPr>
                <a:t>Lunder</a:t>
              </a: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9</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Oncology (32)</a:t>
              </a:r>
            </a:p>
          </p:txBody>
        </p:sp>
      </p:grpSp>
      <p:grpSp>
        <p:nvGrpSpPr>
          <p:cNvPr id="112" name="Group 111">
            <a:extLst>
              <a:ext uri="{FF2B5EF4-FFF2-40B4-BE49-F238E27FC236}">
                <a16:creationId xmlns:a16="http://schemas.microsoft.com/office/drawing/2014/main" id="{C8058DA8-73C0-4583-9BB6-55BEA72C377B}"/>
              </a:ext>
            </a:extLst>
          </p:cNvPr>
          <p:cNvGrpSpPr/>
          <p:nvPr/>
        </p:nvGrpSpPr>
        <p:grpSpPr>
          <a:xfrm>
            <a:off x="4736215" y="1245792"/>
            <a:ext cx="1159152" cy="4338394"/>
            <a:chOff x="2812660" y="1065444"/>
            <a:chExt cx="1159152" cy="4338394"/>
          </a:xfrm>
        </p:grpSpPr>
        <p:sp>
          <p:nvSpPr>
            <p:cNvPr id="134" name="Rectangle 133">
              <a:extLst>
                <a:ext uri="{FF2B5EF4-FFF2-40B4-BE49-F238E27FC236}">
                  <a16:creationId xmlns:a16="http://schemas.microsoft.com/office/drawing/2014/main" id="{9184D641-8FE8-4493-8C97-E16CE08C232F}"/>
                </a:ext>
              </a:extLst>
            </p:cNvPr>
            <p:cNvSpPr/>
            <p:nvPr/>
          </p:nvSpPr>
          <p:spPr>
            <a:xfrm>
              <a:off x="2812660" y="4903315"/>
              <a:ext cx="1159152" cy="500523"/>
            </a:xfrm>
            <a:prstGeom prst="rect">
              <a:avLst/>
            </a:prstGeom>
            <a:solidFill>
              <a:srgbClr val="D16349"/>
            </a:solidFill>
            <a:ln w="12700" cap="flat" cmpd="sng" algn="ctr">
              <a:solidFill>
                <a:srgbClr val="D16349">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Ellison 4</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Surgical ICU (20)</a:t>
              </a:r>
            </a:p>
          </p:txBody>
        </p:sp>
        <p:sp>
          <p:nvSpPr>
            <p:cNvPr id="135" name="Rectangle 134">
              <a:extLst>
                <a:ext uri="{FF2B5EF4-FFF2-40B4-BE49-F238E27FC236}">
                  <a16:creationId xmlns:a16="http://schemas.microsoft.com/office/drawing/2014/main" id="{ED5E7E8B-2C09-44B5-BEFD-14D9076A1CCF}"/>
                </a:ext>
              </a:extLst>
            </p:cNvPr>
            <p:cNvSpPr/>
            <p:nvPr/>
          </p:nvSpPr>
          <p:spPr>
            <a:xfrm>
              <a:off x="2812660" y="1065444"/>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Blake 13</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OB (21)</a:t>
              </a:r>
            </a:p>
          </p:txBody>
        </p:sp>
        <p:sp>
          <p:nvSpPr>
            <p:cNvPr id="136" name="Rectangle 135">
              <a:extLst>
                <a:ext uri="{FF2B5EF4-FFF2-40B4-BE49-F238E27FC236}">
                  <a16:creationId xmlns:a16="http://schemas.microsoft.com/office/drawing/2014/main" id="{E5179491-CA7F-4290-88F6-2B9799BADD4F}"/>
                </a:ext>
              </a:extLst>
            </p:cNvPr>
            <p:cNvSpPr/>
            <p:nvPr/>
          </p:nvSpPr>
          <p:spPr>
            <a:xfrm>
              <a:off x="2812660" y="2161978"/>
              <a:ext cx="1159152" cy="500523"/>
            </a:xfrm>
            <a:prstGeom prst="rect">
              <a:avLst/>
            </a:prstGeom>
            <a:solidFill>
              <a:srgbClr val="8CADAE"/>
            </a:solidFill>
            <a:ln w="12700" cap="flat" cmpd="sng" algn="ctr">
              <a:solidFill>
                <a:srgbClr val="8CADAE">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Blake 11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Psychiatry</a:t>
              </a:r>
            </a:p>
          </p:txBody>
        </p:sp>
        <p:sp>
          <p:nvSpPr>
            <p:cNvPr id="137" name="Rectangle 136">
              <a:extLst>
                <a:ext uri="{FF2B5EF4-FFF2-40B4-BE49-F238E27FC236}">
                  <a16:creationId xmlns:a16="http://schemas.microsoft.com/office/drawing/2014/main" id="{B82F908C-CD2C-4266-8AD4-1A5F617B85A9}"/>
                </a:ext>
              </a:extLst>
            </p:cNvPr>
            <p:cNvSpPr/>
            <p:nvPr/>
          </p:nvSpPr>
          <p:spPr>
            <a:xfrm>
              <a:off x="2812660" y="4355046"/>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Blake 6</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Transplant (21)</a:t>
              </a:r>
            </a:p>
          </p:txBody>
        </p:sp>
        <p:sp>
          <p:nvSpPr>
            <p:cNvPr id="138" name="Rectangle 137">
              <a:extLst>
                <a:ext uri="{FF2B5EF4-FFF2-40B4-BE49-F238E27FC236}">
                  <a16:creationId xmlns:a16="http://schemas.microsoft.com/office/drawing/2014/main" id="{6B4CE0A4-8990-4576-BE29-E647CB8A2B30}"/>
                </a:ext>
              </a:extLst>
            </p:cNvPr>
            <p:cNvSpPr/>
            <p:nvPr/>
          </p:nvSpPr>
          <p:spPr>
            <a:xfrm>
              <a:off x="2812660" y="1613711"/>
              <a:ext cx="1159152" cy="500523"/>
            </a:xfrm>
            <a:prstGeom prst="rect">
              <a:avLst/>
            </a:prstGeom>
            <a:solidFill>
              <a:srgbClr val="D16349"/>
            </a:solidFill>
            <a:ln w="12700" cap="flat" cmpd="sng" algn="ctr">
              <a:solidFill>
                <a:srgbClr val="D16349">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Blake 12</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 Surg ICU (18)</a:t>
              </a:r>
            </a:p>
          </p:txBody>
        </p:sp>
        <p:sp>
          <p:nvSpPr>
            <p:cNvPr id="139" name="Rectangle 138">
              <a:extLst>
                <a:ext uri="{FF2B5EF4-FFF2-40B4-BE49-F238E27FC236}">
                  <a16:creationId xmlns:a16="http://schemas.microsoft.com/office/drawing/2014/main" id="{F101C5DD-BA8C-4090-AEB3-DD249AF02B4D}"/>
                </a:ext>
              </a:extLst>
            </p:cNvPr>
            <p:cNvSpPr/>
            <p:nvPr/>
          </p:nvSpPr>
          <p:spPr>
            <a:xfrm>
              <a:off x="2812660" y="3258512"/>
              <a:ext cx="1159152" cy="500523"/>
            </a:xfrm>
            <a:prstGeom prst="rect">
              <a:avLst/>
            </a:prstGeom>
            <a:solidFill>
              <a:srgbClr val="D16349"/>
            </a:solidFill>
            <a:ln w="12700" cap="flat" cmpd="sng" algn="ctr">
              <a:solidFill>
                <a:srgbClr val="D16349">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Blake 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Heart Center ICU (18)</a:t>
              </a:r>
            </a:p>
          </p:txBody>
        </p:sp>
        <p:sp>
          <p:nvSpPr>
            <p:cNvPr id="140" name="Rectangle 139">
              <a:extLst>
                <a:ext uri="{FF2B5EF4-FFF2-40B4-BE49-F238E27FC236}">
                  <a16:creationId xmlns:a16="http://schemas.microsoft.com/office/drawing/2014/main" id="{F720C483-EADA-4CAF-965B-A65B48DABB50}"/>
                </a:ext>
              </a:extLst>
            </p:cNvPr>
            <p:cNvSpPr/>
            <p:nvPr/>
          </p:nvSpPr>
          <p:spPr>
            <a:xfrm>
              <a:off x="2812660" y="3806779"/>
              <a:ext cx="1159152" cy="500523"/>
            </a:xfrm>
            <a:prstGeom prst="rect">
              <a:avLst/>
            </a:prstGeom>
            <a:solidFill>
              <a:srgbClr val="D16349"/>
            </a:solidFill>
            <a:ln w="12700" cap="flat" cmpd="sng" algn="ctr">
              <a:solidFill>
                <a:srgbClr val="D16349">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Blake 7</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Medical ICU (18)</a:t>
              </a:r>
            </a:p>
          </p:txBody>
        </p:sp>
        <p:sp>
          <p:nvSpPr>
            <p:cNvPr id="141" name="Rectangle 140">
              <a:extLst>
                <a:ext uri="{FF2B5EF4-FFF2-40B4-BE49-F238E27FC236}">
                  <a16:creationId xmlns:a16="http://schemas.microsoft.com/office/drawing/2014/main" id="{BE82014F-088F-48EB-887C-40DADE150215}"/>
                </a:ext>
              </a:extLst>
            </p:cNvPr>
            <p:cNvSpPr/>
            <p:nvPr/>
          </p:nvSpPr>
          <p:spPr>
            <a:xfrm>
              <a:off x="2812660" y="2710245"/>
              <a:ext cx="1159152" cy="500523"/>
            </a:xfrm>
            <a:prstGeom prst="rect">
              <a:avLst/>
            </a:prstGeom>
            <a:solidFill>
              <a:srgbClr val="D16349"/>
            </a:solidFill>
            <a:ln w="12700" cap="flat" cmpd="sng" algn="ctr">
              <a:solidFill>
                <a:srgbClr val="D16349">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Blake 10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NICU (14)</a:t>
              </a:r>
            </a:p>
          </p:txBody>
        </p:sp>
      </p:grpSp>
      <p:grpSp>
        <p:nvGrpSpPr>
          <p:cNvPr id="113" name="Group 112">
            <a:extLst>
              <a:ext uri="{FF2B5EF4-FFF2-40B4-BE49-F238E27FC236}">
                <a16:creationId xmlns:a16="http://schemas.microsoft.com/office/drawing/2014/main" id="{119BAC80-9EE8-4279-9B2A-0692F0BA2004}"/>
              </a:ext>
            </a:extLst>
          </p:cNvPr>
          <p:cNvGrpSpPr/>
          <p:nvPr/>
        </p:nvGrpSpPr>
        <p:grpSpPr>
          <a:xfrm>
            <a:off x="5961420" y="1245792"/>
            <a:ext cx="1159152" cy="4338394"/>
            <a:chOff x="4038600" y="1065444"/>
            <a:chExt cx="1159152" cy="4338394"/>
          </a:xfrm>
        </p:grpSpPr>
        <p:sp>
          <p:nvSpPr>
            <p:cNvPr id="126" name="Rectangle 125">
              <a:extLst>
                <a:ext uri="{FF2B5EF4-FFF2-40B4-BE49-F238E27FC236}">
                  <a16:creationId xmlns:a16="http://schemas.microsoft.com/office/drawing/2014/main" id="{5BE0F7BF-D63C-4AA5-B255-DC2AE72358A0}"/>
                </a:ext>
              </a:extLst>
            </p:cNvPr>
            <p:cNvSpPr/>
            <p:nvPr/>
          </p:nvSpPr>
          <p:spPr>
            <a:xfrm>
              <a:off x="4038600" y="1065444"/>
              <a:ext cx="1159152" cy="500523"/>
            </a:xfrm>
            <a:prstGeom prst="rect">
              <a:avLst/>
            </a:prstGeom>
            <a:solidFill>
              <a:srgbClr val="8FB08C"/>
            </a:solidFill>
            <a:ln w="12700" cap="flat" cmpd="sng" algn="ctr">
              <a:solidFill>
                <a:srgbClr val="8FB08C">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Blake 14</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Labor &amp; Delivery</a:t>
              </a:r>
            </a:p>
          </p:txBody>
        </p:sp>
        <p:sp>
          <p:nvSpPr>
            <p:cNvPr id="127" name="Rectangle 126">
              <a:extLst>
                <a:ext uri="{FF2B5EF4-FFF2-40B4-BE49-F238E27FC236}">
                  <a16:creationId xmlns:a16="http://schemas.microsoft.com/office/drawing/2014/main" id="{CF2BE6FA-8F62-4AD0-99A6-4BC6B7A3DF1D}"/>
                </a:ext>
              </a:extLst>
            </p:cNvPr>
            <p:cNvSpPr/>
            <p:nvPr/>
          </p:nvSpPr>
          <p:spPr>
            <a:xfrm>
              <a:off x="4038600" y="2710245"/>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White 10</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Medicine (25)</a:t>
              </a:r>
            </a:p>
          </p:txBody>
        </p:sp>
        <p:sp>
          <p:nvSpPr>
            <p:cNvPr id="128" name="Rectangle 127">
              <a:extLst>
                <a:ext uri="{FF2B5EF4-FFF2-40B4-BE49-F238E27FC236}">
                  <a16:creationId xmlns:a16="http://schemas.microsoft.com/office/drawing/2014/main" id="{65A80769-5BE9-4759-9BC5-1C99A89B63C0}"/>
                </a:ext>
              </a:extLst>
            </p:cNvPr>
            <p:cNvSpPr/>
            <p:nvPr/>
          </p:nvSpPr>
          <p:spPr>
            <a:xfrm>
              <a:off x="4038600" y="3806779"/>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White 7</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General Surg (27)</a:t>
              </a:r>
            </a:p>
          </p:txBody>
        </p:sp>
        <p:sp>
          <p:nvSpPr>
            <p:cNvPr id="129" name="Rectangle 128">
              <a:extLst>
                <a:ext uri="{FF2B5EF4-FFF2-40B4-BE49-F238E27FC236}">
                  <a16:creationId xmlns:a16="http://schemas.microsoft.com/office/drawing/2014/main" id="{3B6A4D63-EE0C-48D0-B9A6-B1A35A728233}"/>
                </a:ext>
              </a:extLst>
            </p:cNvPr>
            <p:cNvSpPr/>
            <p:nvPr/>
          </p:nvSpPr>
          <p:spPr>
            <a:xfrm>
              <a:off x="4038600" y="1613711"/>
              <a:ext cx="1159152" cy="500523"/>
            </a:xfrm>
            <a:prstGeom prst="rect">
              <a:avLst/>
            </a:prstGeom>
            <a:solidFill>
              <a:srgbClr val="8FB08C"/>
            </a:solidFill>
            <a:ln w="12700" cap="flat" cmpd="sng" algn="ctr">
              <a:solidFill>
                <a:srgbClr val="8FB08C">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White 13</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ED </a:t>
              </a:r>
              <a:r>
                <a:rPr kumimoji="0" lang="en-US" sz="1000" b="0" i="0" u="none" strike="noStrike" kern="1200" cap="none" spc="0" normalizeH="0" baseline="0" noProof="0" dirty="0" err="1">
                  <a:ln>
                    <a:noFill/>
                  </a:ln>
                  <a:solidFill>
                    <a:prstClr val="white"/>
                  </a:solidFill>
                  <a:effectLst/>
                  <a:uLnTx/>
                  <a:uFillTx/>
                  <a:latin typeface="Calibri" panose="020F0502020204030204" pitchFamily="34" charset="0"/>
                  <a:ea typeface="+mn-ea"/>
                  <a:cs typeface="+mn-cs"/>
                </a:rPr>
                <a:t>Obs</a:t>
              </a: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(10)</a:t>
              </a:r>
            </a:p>
          </p:txBody>
        </p:sp>
        <p:sp>
          <p:nvSpPr>
            <p:cNvPr id="130" name="Rectangle 129">
              <a:extLst>
                <a:ext uri="{FF2B5EF4-FFF2-40B4-BE49-F238E27FC236}">
                  <a16:creationId xmlns:a16="http://schemas.microsoft.com/office/drawing/2014/main" id="{B8B5CC2E-7149-4FD5-A342-ABAC4DCA312B}"/>
                </a:ext>
              </a:extLst>
            </p:cNvPr>
            <p:cNvSpPr/>
            <p:nvPr/>
          </p:nvSpPr>
          <p:spPr>
            <a:xfrm>
              <a:off x="4038600" y="2161978"/>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White 11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Medicine 24</a:t>
              </a:r>
            </a:p>
          </p:txBody>
        </p:sp>
        <p:sp>
          <p:nvSpPr>
            <p:cNvPr id="131" name="Rectangle 130">
              <a:extLst>
                <a:ext uri="{FF2B5EF4-FFF2-40B4-BE49-F238E27FC236}">
                  <a16:creationId xmlns:a16="http://schemas.microsoft.com/office/drawing/2014/main" id="{DC2AF423-3476-45EC-B4EE-4B6357EA7005}"/>
                </a:ext>
              </a:extLst>
            </p:cNvPr>
            <p:cNvSpPr/>
            <p:nvPr/>
          </p:nvSpPr>
          <p:spPr>
            <a:xfrm>
              <a:off x="4038600" y="3258512"/>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White 9</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Medicine 26</a:t>
              </a:r>
            </a:p>
          </p:txBody>
        </p:sp>
        <p:sp>
          <p:nvSpPr>
            <p:cNvPr id="132" name="Rectangle 131">
              <a:extLst>
                <a:ext uri="{FF2B5EF4-FFF2-40B4-BE49-F238E27FC236}">
                  <a16:creationId xmlns:a16="http://schemas.microsoft.com/office/drawing/2014/main" id="{0430FE0F-8711-4461-827A-81BCB9B0CA90}"/>
                </a:ext>
              </a:extLst>
            </p:cNvPr>
            <p:cNvSpPr/>
            <p:nvPr/>
          </p:nvSpPr>
          <p:spPr>
            <a:xfrm>
              <a:off x="4038600" y="4355046"/>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White 6</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Orthopedics (30)</a:t>
              </a:r>
            </a:p>
          </p:txBody>
        </p:sp>
        <p:sp>
          <p:nvSpPr>
            <p:cNvPr id="133" name="Rectangle 132">
              <a:extLst>
                <a:ext uri="{FF2B5EF4-FFF2-40B4-BE49-F238E27FC236}">
                  <a16:creationId xmlns:a16="http://schemas.microsoft.com/office/drawing/2014/main" id="{91507D95-187E-458C-9992-F63006B62CEF}"/>
                </a:ext>
              </a:extLst>
            </p:cNvPr>
            <p:cNvSpPr/>
            <p:nvPr/>
          </p:nvSpPr>
          <p:spPr>
            <a:xfrm>
              <a:off x="4038600" y="4903315"/>
              <a:ext cx="1159152" cy="500523"/>
            </a:xfrm>
            <a:prstGeom prst="rect">
              <a:avLst/>
            </a:prstGeom>
            <a:solidFill>
              <a:srgbClr val="D16349"/>
            </a:solidFill>
            <a:ln w="12700" cap="flat" cmpd="sng" algn="ctr">
              <a:solidFill>
                <a:srgbClr val="D16349">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Gray 6</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PICU (13)</a:t>
              </a:r>
            </a:p>
          </p:txBody>
        </p:sp>
      </p:grpSp>
      <p:grpSp>
        <p:nvGrpSpPr>
          <p:cNvPr id="114" name="Group 113">
            <a:extLst>
              <a:ext uri="{FF2B5EF4-FFF2-40B4-BE49-F238E27FC236}">
                <a16:creationId xmlns:a16="http://schemas.microsoft.com/office/drawing/2014/main" id="{0BE0210A-B117-4499-B3A5-55B999260B71}"/>
              </a:ext>
            </a:extLst>
          </p:cNvPr>
          <p:cNvGrpSpPr/>
          <p:nvPr/>
        </p:nvGrpSpPr>
        <p:grpSpPr>
          <a:xfrm>
            <a:off x="7186625" y="1245792"/>
            <a:ext cx="1159152" cy="4343683"/>
            <a:chOff x="5292390" y="1065444"/>
            <a:chExt cx="1159152" cy="4343683"/>
          </a:xfrm>
        </p:grpSpPr>
        <p:sp>
          <p:nvSpPr>
            <p:cNvPr id="118" name="Rectangle 117">
              <a:extLst>
                <a:ext uri="{FF2B5EF4-FFF2-40B4-BE49-F238E27FC236}">
                  <a16:creationId xmlns:a16="http://schemas.microsoft.com/office/drawing/2014/main" id="{A7C113DF-2A8E-4B27-A7F1-327F61372DC8}"/>
                </a:ext>
              </a:extLst>
            </p:cNvPr>
            <p:cNvSpPr/>
            <p:nvPr/>
          </p:nvSpPr>
          <p:spPr>
            <a:xfrm>
              <a:off x="5292390" y="2712513"/>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Gray 14</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Medicine (27)</a:t>
              </a:r>
            </a:p>
          </p:txBody>
        </p:sp>
        <p:sp>
          <p:nvSpPr>
            <p:cNvPr id="119" name="Rectangle 118">
              <a:extLst>
                <a:ext uri="{FF2B5EF4-FFF2-40B4-BE49-F238E27FC236}">
                  <a16:creationId xmlns:a16="http://schemas.microsoft.com/office/drawing/2014/main" id="{A8165945-17A1-4035-8AA8-04A63081E7A5}"/>
                </a:ext>
              </a:extLst>
            </p:cNvPr>
            <p:cNvSpPr/>
            <p:nvPr/>
          </p:nvSpPr>
          <p:spPr>
            <a:xfrm>
              <a:off x="5292390" y="3261536"/>
              <a:ext cx="1159152" cy="500523"/>
            </a:xfrm>
            <a:prstGeom prst="rect">
              <a:avLst/>
            </a:prstGeom>
            <a:solidFill>
              <a:srgbClr val="8CADAE"/>
            </a:solidFill>
            <a:ln w="12700" cap="flat" cmpd="sng" algn="ctr">
              <a:solidFill>
                <a:srgbClr val="8CADAE">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Gray 13</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RACU (12)</a:t>
              </a:r>
            </a:p>
          </p:txBody>
        </p:sp>
        <p:sp>
          <p:nvSpPr>
            <p:cNvPr id="120" name="Rectangle 119">
              <a:extLst>
                <a:ext uri="{FF2B5EF4-FFF2-40B4-BE49-F238E27FC236}">
                  <a16:creationId xmlns:a16="http://schemas.microsoft.com/office/drawing/2014/main" id="{9A867BAB-7EC0-454E-89AD-EC0489E66BBB}"/>
                </a:ext>
              </a:extLst>
            </p:cNvPr>
            <p:cNvSpPr/>
            <p:nvPr/>
          </p:nvSpPr>
          <p:spPr>
            <a:xfrm>
              <a:off x="5292390" y="3810559"/>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Gray 11</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Medicine (26)</a:t>
              </a:r>
            </a:p>
          </p:txBody>
        </p:sp>
        <p:sp>
          <p:nvSpPr>
            <p:cNvPr id="121" name="Rectangle 120">
              <a:extLst>
                <a:ext uri="{FF2B5EF4-FFF2-40B4-BE49-F238E27FC236}">
                  <a16:creationId xmlns:a16="http://schemas.microsoft.com/office/drawing/2014/main" id="{AF98EA3B-2913-4B84-868B-3B5FD6FE60F2}"/>
                </a:ext>
              </a:extLst>
            </p:cNvPr>
            <p:cNvSpPr/>
            <p:nvPr/>
          </p:nvSpPr>
          <p:spPr>
            <a:xfrm>
              <a:off x="5292390" y="4908604"/>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Gray 7</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Short Stay Unit (18)</a:t>
              </a:r>
            </a:p>
          </p:txBody>
        </p:sp>
        <p:sp>
          <p:nvSpPr>
            <p:cNvPr id="122" name="Rectangle 121">
              <a:extLst>
                <a:ext uri="{FF2B5EF4-FFF2-40B4-BE49-F238E27FC236}">
                  <a16:creationId xmlns:a16="http://schemas.microsoft.com/office/drawing/2014/main" id="{317CC4FA-06BB-4680-B8C6-190B193C93ED}"/>
                </a:ext>
              </a:extLst>
            </p:cNvPr>
            <p:cNvSpPr/>
            <p:nvPr/>
          </p:nvSpPr>
          <p:spPr>
            <a:xfrm>
              <a:off x="5292390" y="4359582"/>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Gray 9</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Medicine (18)</a:t>
              </a:r>
            </a:p>
          </p:txBody>
        </p:sp>
        <p:sp>
          <p:nvSpPr>
            <p:cNvPr id="123" name="Rectangle 122">
              <a:extLst>
                <a:ext uri="{FF2B5EF4-FFF2-40B4-BE49-F238E27FC236}">
                  <a16:creationId xmlns:a16="http://schemas.microsoft.com/office/drawing/2014/main" id="{7F0ADF99-9966-4AE2-B78E-17259FCE5125}"/>
                </a:ext>
              </a:extLst>
            </p:cNvPr>
            <p:cNvSpPr/>
            <p:nvPr/>
          </p:nvSpPr>
          <p:spPr>
            <a:xfrm>
              <a:off x="5292390" y="1065444"/>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err="1">
                  <a:ln>
                    <a:noFill/>
                  </a:ln>
                  <a:solidFill>
                    <a:prstClr val="white"/>
                  </a:solidFill>
                  <a:effectLst/>
                  <a:uLnTx/>
                  <a:uFillTx/>
                  <a:latin typeface="Calibri" panose="020F0502020204030204" pitchFamily="34" charset="0"/>
                  <a:ea typeface="+mn-ea"/>
                  <a:cs typeface="+mn-cs"/>
                </a:rPr>
                <a:t>Lunder</a:t>
              </a: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8</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Neurosciences (32)</a:t>
              </a:r>
            </a:p>
          </p:txBody>
        </p:sp>
        <p:sp>
          <p:nvSpPr>
            <p:cNvPr id="124" name="Rectangle 123">
              <a:extLst>
                <a:ext uri="{FF2B5EF4-FFF2-40B4-BE49-F238E27FC236}">
                  <a16:creationId xmlns:a16="http://schemas.microsoft.com/office/drawing/2014/main" id="{04D2FB8D-1234-4B2B-B342-B0430BF1B420}"/>
                </a:ext>
              </a:extLst>
            </p:cNvPr>
            <p:cNvSpPr/>
            <p:nvPr/>
          </p:nvSpPr>
          <p:spPr>
            <a:xfrm>
              <a:off x="5292390" y="1614467"/>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err="1">
                  <a:ln>
                    <a:noFill/>
                  </a:ln>
                  <a:solidFill>
                    <a:prstClr val="white"/>
                  </a:solidFill>
                  <a:effectLst/>
                  <a:uLnTx/>
                  <a:uFillTx/>
                  <a:latin typeface="Calibri" panose="020F0502020204030204" pitchFamily="34" charset="0"/>
                  <a:ea typeface="+mn-ea"/>
                  <a:cs typeface="+mn-cs"/>
                </a:rPr>
                <a:t>Lunder</a:t>
              </a: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7</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Neurosciences (32)</a:t>
              </a:r>
            </a:p>
          </p:txBody>
        </p:sp>
        <p:sp>
          <p:nvSpPr>
            <p:cNvPr id="125" name="Rectangle 124">
              <a:extLst>
                <a:ext uri="{FF2B5EF4-FFF2-40B4-BE49-F238E27FC236}">
                  <a16:creationId xmlns:a16="http://schemas.microsoft.com/office/drawing/2014/main" id="{CDFB5779-65F2-410E-95C1-081E7B1D5EF6}"/>
                </a:ext>
              </a:extLst>
            </p:cNvPr>
            <p:cNvSpPr/>
            <p:nvPr/>
          </p:nvSpPr>
          <p:spPr>
            <a:xfrm>
              <a:off x="5292390" y="2163490"/>
              <a:ext cx="1159152" cy="500523"/>
            </a:xfrm>
            <a:prstGeom prst="rect">
              <a:avLst/>
            </a:prstGeom>
            <a:solidFill>
              <a:srgbClr val="D16349"/>
            </a:solidFill>
            <a:ln w="12700" cap="flat" cmpd="sng" algn="ctr">
              <a:solidFill>
                <a:srgbClr val="D16349">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1" i="0" u="none" strike="noStrike" kern="1200" cap="none" spc="0" normalizeH="0" baseline="0" noProof="0" dirty="0" err="1">
                  <a:ln>
                    <a:noFill/>
                  </a:ln>
                  <a:solidFill>
                    <a:prstClr val="white"/>
                  </a:solidFill>
                  <a:effectLst/>
                  <a:uLnTx/>
                  <a:uFillTx/>
                  <a:latin typeface="Calibri" panose="020F0502020204030204" pitchFamily="34" charset="0"/>
                  <a:ea typeface="+mn-ea"/>
                  <a:cs typeface="+mn-cs"/>
                </a:rPr>
                <a:t>Lunder</a:t>
              </a:r>
              <a:r>
                <a:rPr kumimoji="0" lang="en-US" sz="10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6</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0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Neuro ICU (22)</a:t>
              </a:r>
            </a:p>
          </p:txBody>
        </p:sp>
      </p:grpSp>
      <p:sp>
        <p:nvSpPr>
          <p:cNvPr id="115" name="Rectangle 114">
            <a:extLst>
              <a:ext uri="{FF2B5EF4-FFF2-40B4-BE49-F238E27FC236}">
                <a16:creationId xmlns:a16="http://schemas.microsoft.com/office/drawing/2014/main" id="{CCBA1BC3-B576-4DBE-8E78-25C75B1F52BF}"/>
              </a:ext>
            </a:extLst>
          </p:cNvPr>
          <p:cNvSpPr/>
          <p:nvPr/>
        </p:nvSpPr>
        <p:spPr>
          <a:xfrm>
            <a:off x="8656986" y="1878903"/>
            <a:ext cx="1159152" cy="500523"/>
          </a:xfrm>
          <a:prstGeom prst="rect">
            <a:avLst/>
          </a:prstGeom>
          <a:solidFill>
            <a:srgbClr val="D16349"/>
          </a:solidFill>
          <a:ln w="12700" cap="flat" cmpd="sng" algn="ctr">
            <a:solidFill>
              <a:srgbClr val="D16349">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ICU</a:t>
            </a:r>
            <a:endParaRPr kumimoji="0" lang="en-US"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endParaRPr>
          </a:p>
        </p:txBody>
      </p:sp>
      <p:sp>
        <p:nvSpPr>
          <p:cNvPr id="116" name="Rectangle 115">
            <a:extLst>
              <a:ext uri="{FF2B5EF4-FFF2-40B4-BE49-F238E27FC236}">
                <a16:creationId xmlns:a16="http://schemas.microsoft.com/office/drawing/2014/main" id="{9C20C64E-D288-448E-A6C5-16E8053D017F}"/>
              </a:ext>
            </a:extLst>
          </p:cNvPr>
          <p:cNvSpPr/>
          <p:nvPr/>
        </p:nvSpPr>
        <p:spPr>
          <a:xfrm>
            <a:off x="8656986" y="1245791"/>
            <a:ext cx="1159152" cy="500523"/>
          </a:xfrm>
          <a:prstGeom prst="rect">
            <a:avLst/>
          </a:prstGeom>
          <a:solidFill>
            <a:srgbClr val="8CADAE"/>
          </a:solidFill>
          <a:ln w="12700" cap="flat" cmpd="sng" algn="ctr">
            <a:solidFill>
              <a:srgbClr val="8CADAE">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General Care</a:t>
            </a:r>
            <a:endParaRPr kumimoji="0" lang="en-US"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endParaRPr>
          </a:p>
        </p:txBody>
      </p:sp>
      <p:sp>
        <p:nvSpPr>
          <p:cNvPr id="117" name="Rectangle 116">
            <a:extLst>
              <a:ext uri="{FF2B5EF4-FFF2-40B4-BE49-F238E27FC236}">
                <a16:creationId xmlns:a16="http://schemas.microsoft.com/office/drawing/2014/main" id="{7711FC96-B496-4E06-A4BF-0E96C6843B47}"/>
              </a:ext>
            </a:extLst>
          </p:cNvPr>
          <p:cNvSpPr/>
          <p:nvPr/>
        </p:nvSpPr>
        <p:spPr>
          <a:xfrm>
            <a:off x="8656986" y="2512015"/>
            <a:ext cx="1159152" cy="500523"/>
          </a:xfrm>
          <a:prstGeom prst="rect">
            <a:avLst/>
          </a:prstGeom>
          <a:solidFill>
            <a:srgbClr val="8FB08C"/>
          </a:solidFill>
          <a:ln w="12700" cap="flat" cmpd="sng" algn="ctr">
            <a:solidFill>
              <a:srgbClr val="8FB08C">
                <a:shade val="50000"/>
              </a:srgbClr>
            </a:solidFill>
            <a:prstDash val="solid"/>
          </a:ln>
          <a:effectLst/>
        </p:spPr>
        <p:txBody>
          <a:bodyPr rtlCol="0" anchor="ctr"/>
          <a:lstStyle>
            <a:defPPr>
              <a:defRPr lang="en-US"/>
            </a:defPPr>
            <a:lvl1pPr algn="l" rtl="0" fontAlgn="base">
              <a:spcBef>
                <a:spcPct val="0"/>
              </a:spcBef>
              <a:spcAft>
                <a:spcPct val="0"/>
              </a:spcAft>
              <a:defRPr sz="2400" b="1" kern="1200">
                <a:solidFill>
                  <a:schemeClr val="lt1"/>
                </a:solidFill>
                <a:latin typeface="+mn-lt"/>
                <a:ea typeface="+mn-ea"/>
                <a:cs typeface="+mn-cs"/>
              </a:defRPr>
            </a:lvl1pPr>
            <a:lvl2pPr marL="457200" algn="l" rtl="0" fontAlgn="base">
              <a:spcBef>
                <a:spcPct val="0"/>
              </a:spcBef>
              <a:spcAft>
                <a:spcPct val="0"/>
              </a:spcAft>
              <a:defRPr sz="2400" b="1" kern="1200">
                <a:solidFill>
                  <a:schemeClr val="lt1"/>
                </a:solidFill>
                <a:latin typeface="+mn-lt"/>
                <a:ea typeface="+mn-ea"/>
                <a:cs typeface="+mn-cs"/>
              </a:defRPr>
            </a:lvl2pPr>
            <a:lvl3pPr marL="914400" algn="l" rtl="0" fontAlgn="base">
              <a:spcBef>
                <a:spcPct val="0"/>
              </a:spcBef>
              <a:spcAft>
                <a:spcPct val="0"/>
              </a:spcAft>
              <a:defRPr sz="2400" b="1" kern="1200">
                <a:solidFill>
                  <a:schemeClr val="lt1"/>
                </a:solidFill>
                <a:latin typeface="+mn-lt"/>
                <a:ea typeface="+mn-ea"/>
                <a:cs typeface="+mn-cs"/>
              </a:defRPr>
            </a:lvl3pPr>
            <a:lvl4pPr marL="1371600" algn="l" rtl="0" fontAlgn="base">
              <a:spcBef>
                <a:spcPct val="0"/>
              </a:spcBef>
              <a:spcAft>
                <a:spcPct val="0"/>
              </a:spcAft>
              <a:defRPr sz="2400" b="1" kern="1200">
                <a:solidFill>
                  <a:schemeClr val="lt1"/>
                </a:solidFill>
                <a:latin typeface="+mn-lt"/>
                <a:ea typeface="+mn-ea"/>
                <a:cs typeface="+mn-cs"/>
              </a:defRPr>
            </a:lvl4pPr>
            <a:lvl5pPr marL="1828800" algn="l" rtl="0" fontAlgn="base">
              <a:spcBef>
                <a:spcPct val="0"/>
              </a:spcBef>
              <a:spcAft>
                <a:spcPct val="0"/>
              </a:spcAft>
              <a:defRPr sz="2400" b="1" kern="1200">
                <a:solidFill>
                  <a:schemeClr val="lt1"/>
                </a:solidFill>
                <a:latin typeface="+mn-lt"/>
                <a:ea typeface="+mn-ea"/>
                <a:cs typeface="+mn-cs"/>
              </a:defRPr>
            </a:lvl5pPr>
            <a:lvl6pPr marL="2286000" algn="l" defTabSz="914400" rtl="0" eaLnBrk="1" latinLnBrk="0" hangingPunct="1">
              <a:defRPr sz="2400" b="1" kern="1200">
                <a:solidFill>
                  <a:schemeClr val="lt1"/>
                </a:solidFill>
                <a:latin typeface="+mn-lt"/>
                <a:ea typeface="+mn-ea"/>
                <a:cs typeface="+mn-cs"/>
              </a:defRPr>
            </a:lvl6pPr>
            <a:lvl7pPr marL="2743200" algn="l" defTabSz="914400" rtl="0" eaLnBrk="1" latinLnBrk="0" hangingPunct="1">
              <a:defRPr sz="2400" b="1" kern="1200">
                <a:solidFill>
                  <a:schemeClr val="lt1"/>
                </a:solidFill>
                <a:latin typeface="+mn-lt"/>
                <a:ea typeface="+mn-ea"/>
                <a:cs typeface="+mn-cs"/>
              </a:defRPr>
            </a:lvl7pPr>
            <a:lvl8pPr marL="3200400" algn="l" defTabSz="914400" rtl="0" eaLnBrk="1" latinLnBrk="0" hangingPunct="1">
              <a:defRPr sz="2400" b="1" kern="1200">
                <a:solidFill>
                  <a:schemeClr val="lt1"/>
                </a:solidFill>
                <a:latin typeface="+mn-lt"/>
                <a:ea typeface="+mn-ea"/>
                <a:cs typeface="+mn-cs"/>
              </a:defRPr>
            </a:lvl8pPr>
            <a:lvl9pPr marL="3657600" algn="l" defTabSz="914400" rtl="0" eaLnBrk="1" latinLnBrk="0" hangingPunct="1">
              <a:defRPr sz="2400" b="1" kern="1200">
                <a:solidFill>
                  <a:schemeClr val="lt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Other</a:t>
            </a:r>
            <a:endParaRPr kumimoji="0" lang="en-US" sz="14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1858766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728" y="0"/>
            <a:ext cx="11265767" cy="1325563"/>
          </a:xfrm>
        </p:spPr>
        <p:txBody>
          <a:bodyPr/>
          <a:lstStyle/>
          <a:p>
            <a:pPr algn="ctr"/>
            <a:r>
              <a:rPr lang="en-US" dirty="0" smtClean="0">
                <a:latin typeface="Arial" panose="020B0604020202020204" pitchFamily="34" charset="0"/>
                <a:cs typeface="Arial" panose="020B0604020202020204" pitchFamily="34" charset="0"/>
              </a:rPr>
              <a:t>Predicting Discharges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18743" y="1911930"/>
            <a:ext cx="11350752" cy="4351338"/>
          </a:xfrm>
        </p:spPr>
        <p:txBody>
          <a:bodyPr/>
          <a:lstStyle/>
          <a:p>
            <a:r>
              <a:rPr lang="en-US" sz="2400" u="sng" dirty="0">
                <a:latin typeface="Arial" panose="020B0604020202020204" pitchFamily="34" charset="0"/>
                <a:cs typeface="Arial" panose="020B0604020202020204" pitchFamily="34" charset="0"/>
              </a:rPr>
              <a:t>Goal</a:t>
            </a:r>
            <a:r>
              <a:rPr lang="en-US" sz="2400" dirty="0">
                <a:latin typeface="Arial" panose="020B0604020202020204" pitchFamily="34" charset="0"/>
                <a:cs typeface="Arial" panose="020B0604020202020204" pitchFamily="34" charset="0"/>
              </a:rPr>
              <a:t>: To facilitate the bed assignment process by proactively identifying patients that are likely to be discharged from the hospital in the next 24 hours </a:t>
            </a:r>
            <a:r>
              <a:rPr lang="en-US" sz="2400" dirty="0" smtClean="0">
                <a:latin typeface="Arial" panose="020B0604020202020204" pitchFamily="34" charset="0"/>
                <a:cs typeface="Arial" panose="020B0604020202020204" pitchFamily="34" charset="0"/>
              </a:rPr>
              <a:t>(enable new </a:t>
            </a:r>
            <a:r>
              <a:rPr lang="en-US" sz="2400" dirty="0">
                <a:latin typeface="Arial" panose="020B0604020202020204" pitchFamily="34" charset="0"/>
                <a:cs typeface="Arial" panose="020B0604020202020204" pitchFamily="34" charset="0"/>
              </a:rPr>
              <a:t>system design)</a:t>
            </a:r>
          </a:p>
          <a:p>
            <a:endParaRPr lang="en-US" sz="2400" dirty="0">
              <a:latin typeface="Arial" panose="020B0604020202020204" pitchFamily="34" charset="0"/>
              <a:cs typeface="Arial" panose="020B0604020202020204" pitchFamily="34" charset="0"/>
            </a:endParaRPr>
          </a:p>
          <a:p>
            <a:r>
              <a:rPr lang="en-US" sz="2400" u="sng" dirty="0">
                <a:latin typeface="Arial" panose="020B0604020202020204" pitchFamily="34" charset="0"/>
                <a:cs typeface="Arial" panose="020B0604020202020204" pitchFamily="34" charset="0"/>
              </a:rPr>
              <a:t>Approach</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Machine </a:t>
            </a:r>
            <a:r>
              <a:rPr lang="en-US" sz="2400" dirty="0">
                <a:latin typeface="Arial" panose="020B0604020202020204" pitchFamily="34" charset="0"/>
                <a:cs typeface="Arial" panose="020B0604020202020204" pitchFamily="34" charset="0"/>
              </a:rPr>
              <a:t>Learning algorithm </a:t>
            </a:r>
            <a:r>
              <a:rPr lang="en-US" sz="2400" dirty="0" smtClean="0">
                <a:latin typeface="Arial" panose="020B0604020202020204" pitchFamily="34" charset="0"/>
                <a:cs typeface="Arial" panose="020B0604020202020204" pitchFamily="34" charset="0"/>
              </a:rPr>
              <a:t>that </a:t>
            </a:r>
            <a:r>
              <a:rPr lang="en-US" sz="2400" dirty="0">
                <a:latin typeface="Arial" panose="020B0604020202020204" pitchFamily="34" charset="0"/>
                <a:cs typeface="Arial" panose="020B0604020202020204" pitchFamily="34" charset="0"/>
              </a:rPr>
              <a:t>outputs a </a:t>
            </a:r>
            <a:r>
              <a:rPr lang="en-US" sz="2400" dirty="0" smtClean="0">
                <a:latin typeface="Arial" panose="020B0604020202020204" pitchFamily="34" charset="0"/>
                <a:cs typeface="Arial" panose="020B0604020202020204" pitchFamily="34" charset="0"/>
              </a:rPr>
              <a:t>ranked list </a:t>
            </a:r>
            <a:r>
              <a:rPr lang="en-US" sz="2400" dirty="0">
                <a:latin typeface="Arial" panose="020B0604020202020204" pitchFamily="34" charset="0"/>
                <a:cs typeface="Arial" panose="020B0604020202020204" pitchFamily="34" charset="0"/>
              </a:rPr>
              <a:t>of </a:t>
            </a:r>
            <a:r>
              <a:rPr lang="en-US" sz="2400" dirty="0" smtClean="0">
                <a:latin typeface="Arial" panose="020B0604020202020204" pitchFamily="34" charset="0"/>
                <a:cs typeface="Arial" panose="020B0604020202020204" pitchFamily="34" charset="0"/>
              </a:rPr>
              <a:t>patients likely to be discharged in next 24h, as well as their respective barriers for discharge</a:t>
            </a:r>
            <a:r>
              <a:rPr lang="en-US" sz="2400" dirty="0">
                <a:latin typeface="Arial" panose="020B0604020202020204" pitchFamily="34" charset="0"/>
                <a:cs typeface="Arial" panose="020B0604020202020204" pitchFamily="34" charset="0"/>
              </a:rPr>
              <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Focuses on patients who had Surgical </a:t>
            </a:r>
            <a:r>
              <a:rPr lang="en-US" sz="2400" dirty="0" smtClean="0">
                <a:latin typeface="Arial" panose="020B0604020202020204" pitchFamily="34" charset="0"/>
                <a:cs typeface="Arial" panose="020B0604020202020204" pitchFamily="34" charset="0"/>
              </a:rPr>
              <a:t>Procedures (extend to medicine patients)</a:t>
            </a:r>
            <a:endParaRPr lang="en-US" sz="2400" dirty="0">
              <a:latin typeface="Arial" panose="020B0604020202020204" pitchFamily="34" charset="0"/>
              <a:cs typeface="Arial" panose="020B0604020202020204" pitchFamily="34" charset="0"/>
            </a:endParaRPr>
          </a:p>
          <a:p>
            <a:endParaRPr lang="en-US" dirty="0"/>
          </a:p>
          <a:p>
            <a:endParaRPr lang="en-US" dirty="0"/>
          </a:p>
          <a:p>
            <a:endParaRPr lang="en-US" dirty="0"/>
          </a:p>
        </p:txBody>
      </p:sp>
      <p:sp>
        <p:nvSpPr>
          <p:cNvPr id="5" name="TextBox 4"/>
          <p:cNvSpPr txBox="1"/>
          <p:nvPr/>
        </p:nvSpPr>
        <p:spPr>
          <a:xfrm>
            <a:off x="803801" y="1133999"/>
            <a:ext cx="9683856" cy="323165"/>
          </a:xfrm>
          <a:prstGeom prst="rect">
            <a:avLst/>
          </a:prstGeom>
          <a:noFill/>
          <a:ln w="15875">
            <a:noFill/>
          </a:ln>
        </p:spPr>
        <p:txBody>
          <a:bodyPr wrap="square" rtlCol="0">
            <a:spAutoFit/>
          </a:bodyPr>
          <a:lstStyle/>
          <a:p>
            <a:pPr>
              <a:spcAft>
                <a:spcPts val="600"/>
              </a:spcAft>
              <a:buNone/>
            </a:pPr>
            <a:r>
              <a:rPr lang="en-US" sz="1500" dirty="0" smtClean="0">
                <a:latin typeface="Arial" panose="020B0604020202020204" pitchFamily="34" charset="0"/>
                <a:cs typeface="Arial" panose="020B0604020202020204" pitchFamily="34" charset="0"/>
              </a:rPr>
              <a:t>Joint work with Taghi Khaniyev, Kyan Safavi, Jonathan </a:t>
            </a:r>
            <a:r>
              <a:rPr lang="en-US" sz="1500" dirty="0" err="1" smtClean="0">
                <a:latin typeface="Arial" panose="020B0604020202020204" pitchFamily="34" charset="0"/>
                <a:cs typeface="Arial" panose="020B0604020202020204" pitchFamily="34" charset="0"/>
              </a:rPr>
              <a:t>Zanger</a:t>
            </a:r>
            <a:r>
              <a:rPr lang="en-US" sz="1500" dirty="0" smtClean="0">
                <a:latin typeface="Arial" panose="020B0604020202020204" pitchFamily="34" charset="0"/>
                <a:cs typeface="Arial" panose="020B0604020202020204" pitchFamily="34" charset="0"/>
              </a:rPr>
              <a:t>, Peter Dunn and </a:t>
            </a:r>
            <a:r>
              <a:rPr lang="en-US" sz="1500" dirty="0">
                <a:latin typeface="Arial" panose="020B0604020202020204" pitchFamily="34" charset="0"/>
                <a:cs typeface="Arial" panose="020B0604020202020204" pitchFamily="34" charset="0"/>
              </a:rPr>
              <a:t>Bethany </a:t>
            </a:r>
            <a:r>
              <a:rPr lang="en-US" sz="1500" dirty="0" smtClean="0">
                <a:latin typeface="Arial" panose="020B0604020202020204" pitchFamily="34" charset="0"/>
                <a:cs typeface="Arial" panose="020B0604020202020204" pitchFamily="34" charset="0"/>
              </a:rPr>
              <a:t>Daily</a:t>
            </a:r>
            <a:endParaRPr lang="en-US" sz="1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94170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3728" y="0"/>
            <a:ext cx="11265767" cy="1325563"/>
          </a:xfrm>
        </p:spPr>
        <p:txBody>
          <a:bodyPr/>
          <a:lstStyle/>
          <a:p>
            <a:pPr algn="ctr"/>
            <a:r>
              <a:rPr lang="en-US" dirty="0" smtClean="0">
                <a:latin typeface="Arial" panose="020B0604020202020204" pitchFamily="34" charset="0"/>
                <a:cs typeface="Arial" panose="020B0604020202020204" pitchFamily="34" charset="0"/>
              </a:rPr>
              <a:t>Clinical &amp; Logistical Readiness</a:t>
            </a:r>
            <a:endParaRPr lang="en-US" dirty="0">
              <a:latin typeface="Arial" panose="020B0604020202020204" pitchFamily="34" charset="0"/>
              <a:cs typeface="Arial" panose="020B0604020202020204" pitchFamily="34" charset="0"/>
            </a:endParaRPr>
          </a:p>
        </p:txBody>
      </p:sp>
      <p:cxnSp>
        <p:nvCxnSpPr>
          <p:cNvPr id="6" name="Straight Connector 5"/>
          <p:cNvCxnSpPr/>
          <p:nvPr/>
        </p:nvCxnSpPr>
        <p:spPr>
          <a:xfrm flipV="1">
            <a:off x="2015067" y="4038600"/>
            <a:ext cx="6688666" cy="42333"/>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015067" y="4080933"/>
            <a:ext cx="0" cy="313267"/>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703733" y="4030131"/>
            <a:ext cx="0" cy="313267"/>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1329265" y="4404843"/>
            <a:ext cx="1710267" cy="400110"/>
          </a:xfrm>
          <a:prstGeom prst="rect">
            <a:avLst/>
          </a:prstGeom>
          <a:noFill/>
          <a:ln w="12700">
            <a:solidFill>
              <a:schemeClr val="tx1"/>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Admission</a:t>
            </a:r>
            <a:endParaRPr lang="en-US" sz="2000" b="1" dirty="0">
              <a:latin typeface="Arial" panose="020B0604020202020204" pitchFamily="34" charset="0"/>
              <a:cs typeface="Arial" panose="020B0604020202020204" pitchFamily="34" charset="0"/>
            </a:endParaRPr>
          </a:p>
        </p:txBody>
      </p:sp>
      <p:sp>
        <p:nvSpPr>
          <p:cNvPr id="11" name="TextBox 10"/>
          <p:cNvSpPr txBox="1"/>
          <p:nvPr/>
        </p:nvSpPr>
        <p:spPr>
          <a:xfrm>
            <a:off x="7848599" y="4362508"/>
            <a:ext cx="1710267" cy="400110"/>
          </a:xfrm>
          <a:prstGeom prst="rect">
            <a:avLst/>
          </a:prstGeom>
          <a:noFill/>
          <a:ln w="12700">
            <a:solidFill>
              <a:schemeClr val="tx1"/>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Discharge</a:t>
            </a:r>
            <a:endParaRPr lang="en-US" sz="2000" b="1" dirty="0">
              <a:latin typeface="Arial" panose="020B0604020202020204" pitchFamily="34" charset="0"/>
              <a:cs typeface="Arial" panose="020B0604020202020204" pitchFamily="34" charset="0"/>
            </a:endParaRPr>
          </a:p>
        </p:txBody>
      </p:sp>
      <p:grpSp>
        <p:nvGrpSpPr>
          <p:cNvPr id="14" name="Group 13"/>
          <p:cNvGrpSpPr/>
          <p:nvPr/>
        </p:nvGrpSpPr>
        <p:grpSpPr>
          <a:xfrm>
            <a:off x="2184398" y="2649759"/>
            <a:ext cx="6036735" cy="1346963"/>
            <a:chOff x="2184398" y="2649759"/>
            <a:chExt cx="6036735" cy="1346963"/>
          </a:xfrm>
        </p:grpSpPr>
        <p:sp>
          <p:nvSpPr>
            <p:cNvPr id="12" name="TextBox 11"/>
            <p:cNvSpPr txBox="1"/>
            <p:nvPr/>
          </p:nvSpPr>
          <p:spPr>
            <a:xfrm>
              <a:off x="2709335" y="3107796"/>
              <a:ext cx="4919132" cy="430887"/>
            </a:xfrm>
            <a:prstGeom prst="rect">
              <a:avLst/>
            </a:prstGeom>
            <a:noFill/>
          </p:spPr>
          <p:txBody>
            <a:bodyPr wrap="square" rtlCol="0">
              <a:spAutoFit/>
            </a:bodyPr>
            <a:lstStyle/>
            <a:p>
              <a:pPr algn="ctr"/>
              <a:r>
                <a:rPr lang="en-US" sz="2200" b="1" dirty="0" smtClean="0"/>
                <a:t>Diagnostic, therapeutics, </a:t>
              </a:r>
              <a:r>
                <a:rPr lang="en-US" sz="2200" b="1" dirty="0" err="1" smtClean="0"/>
                <a:t>etc</a:t>
              </a:r>
              <a:r>
                <a:rPr lang="en-US" sz="2200" b="1" dirty="0" smtClean="0"/>
                <a:t> </a:t>
              </a:r>
              <a:endParaRPr lang="en-US" sz="2200" b="1" dirty="0"/>
            </a:p>
          </p:txBody>
        </p:sp>
        <p:sp>
          <p:nvSpPr>
            <p:cNvPr id="13" name="Oval 12"/>
            <p:cNvSpPr/>
            <p:nvPr/>
          </p:nvSpPr>
          <p:spPr>
            <a:xfrm>
              <a:off x="2184398" y="2649759"/>
              <a:ext cx="6036735" cy="134696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16" name="Straight Arrow Connector 15"/>
          <p:cNvCxnSpPr/>
          <p:nvPr/>
        </p:nvCxnSpPr>
        <p:spPr>
          <a:xfrm>
            <a:off x="8695267" y="2686771"/>
            <a:ext cx="8466" cy="1211041"/>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7272866" y="1888932"/>
            <a:ext cx="2844801" cy="769441"/>
          </a:xfrm>
          <a:prstGeom prst="rect">
            <a:avLst/>
          </a:prstGeom>
          <a:noFill/>
          <a:ln w="12700">
            <a:solidFill>
              <a:schemeClr val="tx1"/>
            </a:solidFill>
          </a:ln>
        </p:spPr>
        <p:txBody>
          <a:bodyPr wrap="square" rtlCol="0">
            <a:spAutoFit/>
          </a:bodyPr>
          <a:lstStyle/>
          <a:p>
            <a:pPr algn="ctr"/>
            <a:r>
              <a:rPr lang="en-US" sz="2200" b="1" dirty="0" smtClean="0">
                <a:latin typeface="Arial" panose="020B0604020202020204" pitchFamily="34" charset="0"/>
                <a:cs typeface="Arial" panose="020B0604020202020204" pitchFamily="34" charset="0"/>
              </a:rPr>
              <a:t>Clinical &amp; logistical readiness</a:t>
            </a:r>
            <a:endParaRPr lang="en-US" sz="2200" b="1" dirty="0">
              <a:latin typeface="Arial" panose="020B0604020202020204" pitchFamily="34" charset="0"/>
              <a:cs typeface="Arial" panose="020B0604020202020204" pitchFamily="34" charset="0"/>
            </a:endParaRPr>
          </a:p>
        </p:txBody>
      </p:sp>
      <p:sp>
        <p:nvSpPr>
          <p:cNvPr id="19" name="TextBox 18"/>
          <p:cNvSpPr txBox="1"/>
          <p:nvPr/>
        </p:nvSpPr>
        <p:spPr>
          <a:xfrm>
            <a:off x="2015067" y="4921700"/>
            <a:ext cx="6900333" cy="430887"/>
          </a:xfrm>
          <a:prstGeom prst="rect">
            <a:avLst/>
          </a:prstGeom>
          <a:solidFill>
            <a:srgbClr val="FFC000"/>
          </a:solidFill>
        </p:spPr>
        <p:txBody>
          <a:bodyPr wrap="square" rtlCol="0">
            <a:spAutoFit/>
          </a:bodyPr>
          <a:lstStyle/>
          <a:p>
            <a:pPr algn="ctr"/>
            <a:r>
              <a:rPr lang="en-US" sz="2200" b="1" dirty="0" smtClean="0">
                <a:latin typeface="Arial" panose="020B0604020202020204" pitchFamily="34" charset="0"/>
                <a:cs typeface="Arial" panose="020B0604020202020204" pitchFamily="34" charset="0"/>
              </a:rPr>
              <a:t>Common organizational language</a:t>
            </a:r>
            <a:endParaRPr lang="en-US" sz="2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289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6" y="0"/>
            <a:ext cx="10515600" cy="1325563"/>
          </a:xfrm>
        </p:spPr>
        <p:txBody>
          <a:bodyPr/>
          <a:lstStyle/>
          <a:p>
            <a:pPr algn="ctr"/>
            <a:r>
              <a:rPr lang="en-US" dirty="0" smtClean="0">
                <a:latin typeface="Arial" panose="020B0604020202020204" pitchFamily="34" charset="0"/>
                <a:cs typeface="Arial" panose="020B0604020202020204" pitchFamily="34" charset="0"/>
              </a:rPr>
              <a:t>Three Examples – 4 Questions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504" y="1300969"/>
            <a:ext cx="11595992" cy="4351338"/>
          </a:xfrm>
        </p:spPr>
        <p:txBody>
          <a:bodyPr>
            <a:normAutofit/>
          </a:bodyPr>
          <a:lstStyle/>
          <a:p>
            <a:r>
              <a:rPr lang="en-US" dirty="0" smtClean="0">
                <a:latin typeface="Arial" panose="020B0604020202020204" pitchFamily="34" charset="0"/>
                <a:cs typeface="Arial" panose="020B0604020202020204" pitchFamily="34" charset="0"/>
              </a:rPr>
              <a:t>What is the rationale of what they are trying to do?</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What are the AI elements and what are they supposed to do?</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What data is needed? How is it acquired?</a:t>
            </a:r>
          </a:p>
          <a:p>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What is the interface with humans? What is the interface with Expert Operators?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7435561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39906"/>
          </a:xfrm>
        </p:spPr>
        <p:txBody>
          <a:bodyPr/>
          <a:lstStyle/>
          <a:p>
            <a:pPr algn="ctr"/>
            <a:r>
              <a:rPr lang="en-US" dirty="0">
                <a:latin typeface="Arial" panose="020B0604020202020204" pitchFamily="34" charset="0"/>
                <a:cs typeface="Arial" panose="020B0604020202020204" pitchFamily="34" charset="0"/>
              </a:rPr>
              <a:t>Clinical Milestones of Surgical Recovery</a:t>
            </a:r>
          </a:p>
        </p:txBody>
      </p:sp>
      <p:sp>
        <p:nvSpPr>
          <p:cNvPr id="4" name="Content Placeholder 2"/>
          <p:cNvSpPr txBox="1">
            <a:spLocks/>
          </p:cNvSpPr>
          <p:nvPr/>
        </p:nvSpPr>
        <p:spPr>
          <a:xfrm>
            <a:off x="202601" y="1039907"/>
            <a:ext cx="5020235" cy="49805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lnSpc>
                <a:spcPct val="120000"/>
              </a:lnSpc>
            </a:pPr>
            <a:r>
              <a:rPr lang="en-US" sz="2400" dirty="0" smtClean="0">
                <a:latin typeface="Arial" panose="020B0604020202020204" pitchFamily="34" charset="0"/>
                <a:cs typeface="Arial" panose="020B0604020202020204" pitchFamily="34" charset="0"/>
              </a:rPr>
              <a:t>Events that correlates with patient progression toward discharge </a:t>
            </a:r>
          </a:p>
          <a:p>
            <a:pPr>
              <a:lnSpc>
                <a:spcPct val="120000"/>
              </a:lnSpc>
            </a:pPr>
            <a:endParaRPr lang="en-US" sz="2400" dirty="0" smtClean="0">
              <a:latin typeface="Arial" panose="020B0604020202020204" pitchFamily="34" charset="0"/>
              <a:cs typeface="Arial" panose="020B0604020202020204" pitchFamily="34" charset="0"/>
            </a:endParaRPr>
          </a:p>
          <a:p>
            <a:pPr>
              <a:lnSpc>
                <a:spcPct val="120000"/>
              </a:lnSpc>
            </a:pPr>
            <a:r>
              <a:rPr lang="en-US" sz="2400" dirty="0" smtClean="0">
                <a:latin typeface="Arial" panose="020B0604020202020204" pitchFamily="34" charset="0"/>
                <a:cs typeface="Arial" panose="020B0604020202020204" pitchFamily="34" charset="0"/>
              </a:rPr>
              <a:t>Intuitively: “checklist” of events expected to occur priori to  discharge</a:t>
            </a:r>
          </a:p>
          <a:p>
            <a:pPr>
              <a:lnSpc>
                <a:spcPct val="120000"/>
              </a:lnSpc>
            </a:pPr>
            <a:endParaRPr lang="en-US" sz="2400" dirty="0" smtClean="0">
              <a:latin typeface="Arial" panose="020B0604020202020204" pitchFamily="34" charset="0"/>
              <a:cs typeface="Arial" panose="020B0604020202020204" pitchFamily="34" charset="0"/>
            </a:endParaRPr>
          </a:p>
          <a:p>
            <a:pPr>
              <a:lnSpc>
                <a:spcPct val="120000"/>
              </a:lnSpc>
            </a:pPr>
            <a:r>
              <a:rPr lang="en-US" sz="2400" dirty="0" smtClean="0">
                <a:latin typeface="Arial" panose="020B0604020202020204" pitchFamily="34" charset="0"/>
                <a:cs typeface="Arial" panose="020B0604020202020204" pitchFamily="34" charset="0"/>
              </a:rPr>
              <a:t>Check = progress towards discharge (increased likelihood</a:t>
            </a:r>
            <a:r>
              <a:rPr lang="en-US" dirty="0" smtClean="0"/>
              <a:t>)</a:t>
            </a:r>
            <a:endParaRPr lang="en-US" dirty="0"/>
          </a:p>
        </p:txBody>
      </p:sp>
      <p:sp>
        <p:nvSpPr>
          <p:cNvPr id="26" name="Rectangle 25"/>
          <p:cNvSpPr/>
          <p:nvPr/>
        </p:nvSpPr>
        <p:spPr>
          <a:xfrm>
            <a:off x="7232904" y="868569"/>
            <a:ext cx="3447288" cy="481170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7344069" y="1045295"/>
            <a:ext cx="3224957" cy="4431983"/>
          </a:xfrm>
          <a:prstGeom prst="rect">
            <a:avLst/>
          </a:prstGeom>
          <a:noFill/>
        </p:spPr>
        <p:txBody>
          <a:bodyPr wrap="square" numCol="1" rtlCol="0">
            <a:spAutoFit/>
          </a:bodyPr>
          <a:lstStyle/>
          <a:p>
            <a:pPr algn="ctr">
              <a:spcAft>
                <a:spcPts val="600"/>
              </a:spcAft>
            </a:pPr>
            <a:r>
              <a:rPr lang="en-US" sz="1600" u="sng"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Esophagostomy Patient Milestones</a:t>
            </a:r>
          </a:p>
          <a:p>
            <a:pPr>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Vital signs stable</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Able to eat</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Nasogastric tube out</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Foley out</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PT evaluation</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Barium swallow test passed</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Off of IV narcotics</a:t>
            </a:r>
          </a:p>
        </p:txBody>
      </p:sp>
      <p:sp>
        <p:nvSpPr>
          <p:cNvPr id="28" name="Rectangle 27"/>
          <p:cNvSpPr/>
          <p:nvPr/>
        </p:nvSpPr>
        <p:spPr>
          <a:xfrm>
            <a:off x="7808976" y="1620400"/>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7808976" y="2222810"/>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7808976" y="2791325"/>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7808976" y="3378670"/>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7808976" y="3981080"/>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7808976" y="4558672"/>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7808976" y="5145951"/>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5" name="Picture 3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792212" y="1559298"/>
            <a:ext cx="455676" cy="382232"/>
          </a:xfrm>
          <a:prstGeom prst="rect">
            <a:avLst/>
          </a:prstGeom>
        </p:spPr>
      </p:pic>
      <p:pic>
        <p:nvPicPr>
          <p:cNvPr id="36" name="Picture 3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762479" y="2703562"/>
            <a:ext cx="455676" cy="404033"/>
          </a:xfrm>
          <a:prstGeom prst="rect">
            <a:avLst/>
          </a:prstGeom>
        </p:spPr>
      </p:pic>
      <p:pic>
        <p:nvPicPr>
          <p:cNvPr id="37" name="Picture 36"/>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793480" y="5057983"/>
            <a:ext cx="455676" cy="404033"/>
          </a:xfrm>
          <a:prstGeom prst="rect">
            <a:avLst/>
          </a:prstGeom>
        </p:spPr>
      </p:pic>
      <p:pic>
        <p:nvPicPr>
          <p:cNvPr id="38" name="Picture 37"/>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749772" y="3304843"/>
            <a:ext cx="455676" cy="404033"/>
          </a:xfrm>
          <a:prstGeom prst="rect">
            <a:avLst/>
          </a:prstGeom>
        </p:spPr>
      </p:pic>
    </p:spTree>
    <p:extLst>
      <p:ext uri="{BB962C8B-B14F-4D97-AF65-F5344CB8AC3E}">
        <p14:creationId xmlns:p14="http://schemas.microsoft.com/office/powerpoint/2010/main" val="216128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8"/>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p:bldP spid="28" grpId="0" animBg="1"/>
      <p:bldP spid="29" grpId="0" animBg="1"/>
      <p:bldP spid="30" grpId="0" animBg="1"/>
      <p:bldP spid="31" grpId="0" animBg="1"/>
      <p:bldP spid="32" grpId="0" animBg="1"/>
      <p:bldP spid="33" grpId="0" animBg="1"/>
      <p:bldP spid="3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9820"/>
            <a:ext cx="12192000" cy="878541"/>
          </a:xfrm>
        </p:spPr>
        <p:txBody>
          <a:bodyPr/>
          <a:lstStyle/>
          <a:p>
            <a:pPr algn="ctr"/>
            <a:r>
              <a:rPr lang="en-US" dirty="0">
                <a:latin typeface="Arial" panose="020B0604020202020204" pitchFamily="34" charset="0"/>
                <a:cs typeface="Arial" panose="020B0604020202020204" pitchFamily="34" charset="0"/>
              </a:rPr>
              <a:t>Barriers for Discharge</a:t>
            </a:r>
          </a:p>
        </p:txBody>
      </p:sp>
      <p:sp>
        <p:nvSpPr>
          <p:cNvPr id="4" name="Content Placeholder 2"/>
          <p:cNvSpPr>
            <a:spLocks noGrp="1"/>
          </p:cNvSpPr>
          <p:nvPr>
            <p:ph idx="1"/>
          </p:nvPr>
        </p:nvSpPr>
        <p:spPr>
          <a:xfrm>
            <a:off x="139700" y="877888"/>
            <a:ext cx="5995924" cy="5002212"/>
          </a:xfrm>
        </p:spPr>
        <p:txBody>
          <a:bodyPr>
            <a:noAutofit/>
          </a:bodyPr>
          <a:lstStyle/>
          <a:p>
            <a:pPr>
              <a:lnSpc>
                <a:spcPct val="120000"/>
              </a:lnSpc>
            </a:pPr>
            <a:r>
              <a:rPr lang="en-US" sz="2300" dirty="0">
                <a:latin typeface="Arial" panose="020B0604020202020204" pitchFamily="34" charset="0"/>
                <a:cs typeface="Arial" panose="020B0604020202020204" pitchFamily="34" charset="0"/>
              </a:rPr>
              <a:t>Delays in Milestones because of clinical or administrative reasons</a:t>
            </a:r>
            <a:br>
              <a:rPr lang="en-US" sz="2300" dirty="0">
                <a:latin typeface="Arial" panose="020B0604020202020204" pitchFamily="34" charset="0"/>
                <a:cs typeface="Arial" panose="020B0604020202020204" pitchFamily="34" charset="0"/>
              </a:rPr>
            </a:br>
            <a:endParaRPr lang="en-US" sz="2300" dirty="0">
              <a:latin typeface="Arial" panose="020B0604020202020204" pitchFamily="34" charset="0"/>
              <a:cs typeface="Arial" panose="020B0604020202020204" pitchFamily="34" charset="0"/>
            </a:endParaRPr>
          </a:p>
          <a:p>
            <a:pPr>
              <a:lnSpc>
                <a:spcPct val="120000"/>
              </a:lnSpc>
            </a:pPr>
            <a:r>
              <a:rPr lang="en-US" sz="2300" u="sng" dirty="0">
                <a:latin typeface="Arial" panose="020B0604020202020204" pitchFamily="34" charset="0"/>
                <a:cs typeface="Arial" panose="020B0604020202020204" pitchFamily="34" charset="0"/>
              </a:rPr>
              <a:t>Example 1</a:t>
            </a:r>
            <a:r>
              <a:rPr lang="en-US" sz="2300" dirty="0">
                <a:latin typeface="Arial" panose="020B0604020202020204" pitchFamily="34" charset="0"/>
                <a:cs typeface="Arial" panose="020B0604020202020204" pitchFamily="34" charset="0"/>
              </a:rPr>
              <a:t>: </a:t>
            </a:r>
            <a:r>
              <a:rPr lang="en-US" sz="2300" dirty="0" smtClean="0">
                <a:latin typeface="Arial" panose="020B0604020202020204" pitchFamily="34" charset="0"/>
                <a:cs typeface="Arial" panose="020B0604020202020204" pitchFamily="34" charset="0"/>
              </a:rPr>
              <a:t>Pending </a:t>
            </a:r>
            <a:r>
              <a:rPr lang="en-US" sz="2300" dirty="0">
                <a:latin typeface="Arial" panose="020B0604020202020204" pitchFamily="34" charset="0"/>
                <a:cs typeface="Arial" panose="020B0604020202020204" pitchFamily="34" charset="0"/>
              </a:rPr>
              <a:t>PT consult order that not yet occurred</a:t>
            </a:r>
          </a:p>
          <a:p>
            <a:pPr>
              <a:lnSpc>
                <a:spcPct val="120000"/>
              </a:lnSpc>
            </a:pPr>
            <a:endParaRPr lang="en-US" sz="2300" dirty="0">
              <a:latin typeface="Arial" panose="020B0604020202020204" pitchFamily="34" charset="0"/>
              <a:cs typeface="Arial" panose="020B0604020202020204" pitchFamily="34" charset="0"/>
            </a:endParaRPr>
          </a:p>
          <a:p>
            <a:pPr>
              <a:lnSpc>
                <a:spcPct val="120000"/>
              </a:lnSpc>
            </a:pPr>
            <a:r>
              <a:rPr lang="en-US" sz="2300" u="sng" dirty="0">
                <a:latin typeface="Arial" panose="020B0604020202020204" pitchFamily="34" charset="0"/>
                <a:cs typeface="Arial" panose="020B0604020202020204" pitchFamily="34" charset="0"/>
              </a:rPr>
              <a:t>Example 2</a:t>
            </a:r>
            <a:r>
              <a:rPr lang="en-US" sz="2300" dirty="0">
                <a:latin typeface="Arial" panose="020B0604020202020204" pitchFamily="34" charset="0"/>
                <a:cs typeface="Arial" panose="020B0604020202020204" pitchFamily="34" charset="0"/>
              </a:rPr>
              <a:t>: Abnormal clinical indicator</a:t>
            </a:r>
          </a:p>
          <a:p>
            <a:pPr>
              <a:lnSpc>
                <a:spcPct val="120000"/>
              </a:lnSpc>
            </a:pPr>
            <a:endParaRPr lang="en-US" sz="2300" dirty="0">
              <a:latin typeface="Arial" panose="020B0604020202020204" pitchFamily="34" charset="0"/>
              <a:cs typeface="Arial" panose="020B0604020202020204" pitchFamily="34" charset="0"/>
            </a:endParaRPr>
          </a:p>
          <a:p>
            <a:pPr>
              <a:lnSpc>
                <a:spcPct val="120000"/>
              </a:lnSpc>
            </a:pPr>
            <a:r>
              <a:rPr lang="en-US" sz="2300" u="sng" dirty="0">
                <a:latin typeface="Arial" panose="020B0604020202020204" pitchFamily="34" charset="0"/>
                <a:cs typeface="Arial" panose="020B0604020202020204" pitchFamily="34" charset="0"/>
              </a:rPr>
              <a:t>Example 3</a:t>
            </a:r>
            <a:r>
              <a:rPr lang="en-US" sz="2300" dirty="0">
                <a:latin typeface="Arial" panose="020B0604020202020204" pitchFamily="34" charset="0"/>
                <a:cs typeface="Arial" panose="020B0604020202020204" pitchFamily="34" charset="0"/>
              </a:rPr>
              <a:t>: Situation at the patient’s home</a:t>
            </a:r>
          </a:p>
          <a:p>
            <a:pPr>
              <a:lnSpc>
                <a:spcPct val="120000"/>
              </a:lnSpc>
            </a:pPr>
            <a:endParaRPr lang="en-US" sz="2300" dirty="0"/>
          </a:p>
        </p:txBody>
      </p:sp>
      <p:sp>
        <p:nvSpPr>
          <p:cNvPr id="14" name="Rectangle 13"/>
          <p:cNvSpPr/>
          <p:nvPr/>
        </p:nvSpPr>
        <p:spPr>
          <a:xfrm>
            <a:off x="7543800" y="994740"/>
            <a:ext cx="3447288" cy="481170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654965" y="1180543"/>
            <a:ext cx="3224957" cy="4431983"/>
          </a:xfrm>
          <a:prstGeom prst="rect">
            <a:avLst/>
          </a:prstGeom>
          <a:noFill/>
        </p:spPr>
        <p:txBody>
          <a:bodyPr wrap="square" numCol="1" rtlCol="0">
            <a:spAutoFit/>
          </a:bodyPr>
          <a:lstStyle/>
          <a:p>
            <a:pPr algn="ctr">
              <a:spcAft>
                <a:spcPts val="600"/>
              </a:spcAft>
            </a:pPr>
            <a:r>
              <a:rPr lang="en-US" sz="1600" u="sng"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Esophagostomy Patient Milestones</a:t>
            </a:r>
          </a:p>
          <a:p>
            <a:pPr>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Vital signs stable</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Able to eat</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Nasogastric tube out</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Foley out</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PT evaluation</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Barium swallow test passed</a:t>
            </a:r>
          </a:p>
          <a:p>
            <a:pPr lvl="2">
              <a:spcAft>
                <a:spcPts val="600"/>
              </a:spcAft>
            </a:pPr>
            <a:endPar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endParaRPr>
          </a:p>
          <a:p>
            <a:pPr lvl="2">
              <a:spcAft>
                <a:spcPts val="600"/>
              </a:spcAft>
            </a:pPr>
            <a:r>
              <a:rPr lang="en-US" sz="1400" i="1" dirty="0">
                <a:solidFill>
                  <a:schemeClr val="tx1">
                    <a:lumMod val="75000"/>
                    <a:lumOff val="25000"/>
                  </a:schemeClr>
                </a:solidFill>
                <a:latin typeface="Catamaran" panose="00000500000000000000" pitchFamily="2" charset="0"/>
                <a:ea typeface="ＭＳ Ｐゴシック" pitchFamily="34" charset="-128"/>
                <a:cs typeface="Catamaran" panose="00000500000000000000" pitchFamily="2" charset="0"/>
              </a:rPr>
              <a:t>Off of IV narcotics</a:t>
            </a:r>
          </a:p>
        </p:txBody>
      </p:sp>
      <p:sp>
        <p:nvSpPr>
          <p:cNvPr id="16" name="Rectangle 15"/>
          <p:cNvSpPr/>
          <p:nvPr/>
        </p:nvSpPr>
        <p:spPr>
          <a:xfrm>
            <a:off x="8119872" y="1755648"/>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8119872" y="2358058"/>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8119872" y="2926573"/>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8119872" y="3513918"/>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8119872" y="4116328"/>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119872" y="4684843"/>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8119872" y="5255679"/>
            <a:ext cx="320040" cy="320040"/>
          </a:xfrm>
          <a:prstGeom prst="rect">
            <a:avLst/>
          </a:prstGeom>
          <a:solidFill>
            <a:schemeClr val="bg1"/>
          </a:solidFill>
          <a:ln>
            <a:solidFill>
              <a:srgbClr val="5996B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121396" y="1692394"/>
            <a:ext cx="455676" cy="404033"/>
          </a:xfrm>
          <a:prstGeom prst="rect">
            <a:avLst/>
          </a:prstGeom>
        </p:spPr>
      </p:pic>
      <p:pic>
        <p:nvPicPr>
          <p:cNvPr id="24" name="Picture 23"/>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91663" y="2836659"/>
            <a:ext cx="455676" cy="404033"/>
          </a:xfrm>
          <a:prstGeom prst="rect">
            <a:avLst/>
          </a:prstGeom>
        </p:spPr>
      </p:pic>
      <p:pic>
        <p:nvPicPr>
          <p:cNvPr id="25" name="Picture 24"/>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122664" y="5182003"/>
            <a:ext cx="455676" cy="404033"/>
          </a:xfrm>
          <a:prstGeom prst="rect">
            <a:avLst/>
          </a:prstGeom>
        </p:spPr>
      </p:pic>
      <p:pic>
        <p:nvPicPr>
          <p:cNvPr id="26" name="Picture 2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078956" y="3437940"/>
            <a:ext cx="455676" cy="404033"/>
          </a:xfrm>
          <a:prstGeom prst="rect">
            <a:avLst/>
          </a:prstGeom>
        </p:spPr>
      </p:pic>
      <p:sp>
        <p:nvSpPr>
          <p:cNvPr id="27" name="Rectangle 26"/>
          <p:cNvSpPr/>
          <p:nvPr/>
        </p:nvSpPr>
        <p:spPr>
          <a:xfrm>
            <a:off x="8061067" y="4059452"/>
            <a:ext cx="352982" cy="584775"/>
          </a:xfrm>
          <a:prstGeom prst="rect">
            <a:avLst/>
          </a:prstGeom>
        </p:spPr>
        <p:txBody>
          <a:bodyPr wrap="none">
            <a:spAutoFit/>
          </a:bodyPr>
          <a:lstStyle/>
          <a:p>
            <a:r>
              <a:rPr lang="en-US" sz="3200" dirty="0">
                <a:solidFill>
                  <a:prstClr val="black"/>
                </a:solidFill>
                <a:latin typeface="Catamaran" panose="00000500000000000000" pitchFamily="2" charset="0"/>
                <a:cs typeface="Catamaran" panose="00000500000000000000" pitchFamily="2" charset="0"/>
              </a:rPr>
              <a:t>?</a:t>
            </a:r>
            <a:endParaRPr lang="en-US" dirty="0"/>
          </a:p>
        </p:txBody>
      </p:sp>
    </p:spTree>
    <p:extLst>
      <p:ext uri="{BB962C8B-B14F-4D97-AF65-F5344CB8AC3E}">
        <p14:creationId xmlns:p14="http://schemas.microsoft.com/office/powerpoint/2010/main" val="183463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568" y="41527"/>
            <a:ext cx="10394430" cy="662537"/>
          </a:xfrm>
        </p:spPr>
        <p:txBody>
          <a:bodyPr>
            <a:normAutofit fontScale="90000"/>
          </a:bodyPr>
          <a:lstStyle/>
          <a:p>
            <a:r>
              <a:rPr lang="en-US" dirty="0">
                <a:latin typeface="Arial" panose="020B0604020202020204" pitchFamily="34" charset="0"/>
                <a:cs typeface="Arial" panose="020B0604020202020204" pitchFamily="34" charset="0"/>
              </a:rPr>
              <a:t>Predicting Discharges: Model Features</a:t>
            </a:r>
          </a:p>
        </p:txBody>
      </p:sp>
      <p:pic>
        <p:nvPicPr>
          <p:cNvPr id="5" name="Content Placeholder 4"/>
          <p:cNvPicPr>
            <a:picLocks noGrp="1" noChangeAspect="1"/>
          </p:cNvPicPr>
          <p:nvPr>
            <p:ph idx="1"/>
          </p:nvPr>
        </p:nvPicPr>
        <p:blipFill>
          <a:blip r:embed="rId2"/>
          <a:stretch>
            <a:fillRect/>
          </a:stretch>
        </p:blipFill>
        <p:spPr>
          <a:xfrm>
            <a:off x="7395" y="677528"/>
            <a:ext cx="5527028" cy="5322906"/>
          </a:xfrm>
          <a:prstGeom prst="rect">
            <a:avLst/>
          </a:prstGeom>
        </p:spPr>
      </p:pic>
      <p:pic>
        <p:nvPicPr>
          <p:cNvPr id="6" name="Picture 5"/>
          <p:cNvPicPr>
            <a:picLocks noChangeAspect="1"/>
          </p:cNvPicPr>
          <p:nvPr/>
        </p:nvPicPr>
        <p:blipFill>
          <a:blip r:embed="rId3"/>
          <a:stretch>
            <a:fillRect/>
          </a:stretch>
        </p:blipFill>
        <p:spPr>
          <a:xfrm>
            <a:off x="201574" y="1119956"/>
            <a:ext cx="2645893" cy="853514"/>
          </a:xfrm>
          <a:prstGeom prst="rect">
            <a:avLst/>
          </a:prstGeom>
        </p:spPr>
      </p:pic>
      <p:pic>
        <p:nvPicPr>
          <p:cNvPr id="9" name="Picture 8"/>
          <p:cNvPicPr>
            <a:picLocks noChangeAspect="1"/>
          </p:cNvPicPr>
          <p:nvPr/>
        </p:nvPicPr>
        <p:blipFill>
          <a:blip r:embed="rId4"/>
          <a:stretch>
            <a:fillRect/>
          </a:stretch>
        </p:blipFill>
        <p:spPr>
          <a:xfrm>
            <a:off x="2815371" y="1113435"/>
            <a:ext cx="2719052" cy="853514"/>
          </a:xfrm>
          <a:prstGeom prst="rect">
            <a:avLst/>
          </a:prstGeom>
        </p:spPr>
      </p:pic>
      <p:pic>
        <p:nvPicPr>
          <p:cNvPr id="10" name="Picture 9"/>
          <p:cNvPicPr>
            <a:picLocks noChangeAspect="1"/>
          </p:cNvPicPr>
          <p:nvPr/>
        </p:nvPicPr>
        <p:blipFill>
          <a:blip r:embed="rId5"/>
          <a:stretch>
            <a:fillRect/>
          </a:stretch>
        </p:blipFill>
        <p:spPr>
          <a:xfrm>
            <a:off x="180588" y="1984549"/>
            <a:ext cx="2645893" cy="2499577"/>
          </a:xfrm>
          <a:prstGeom prst="rect">
            <a:avLst/>
          </a:prstGeom>
        </p:spPr>
      </p:pic>
      <p:pic>
        <p:nvPicPr>
          <p:cNvPr id="11" name="Picture 10"/>
          <p:cNvPicPr>
            <a:picLocks noChangeAspect="1"/>
          </p:cNvPicPr>
          <p:nvPr/>
        </p:nvPicPr>
        <p:blipFill>
          <a:blip r:embed="rId6"/>
          <a:stretch>
            <a:fillRect/>
          </a:stretch>
        </p:blipFill>
        <p:spPr>
          <a:xfrm>
            <a:off x="2831268" y="1981500"/>
            <a:ext cx="2651990" cy="2505673"/>
          </a:xfrm>
          <a:prstGeom prst="rect">
            <a:avLst/>
          </a:prstGeom>
        </p:spPr>
      </p:pic>
      <p:pic>
        <p:nvPicPr>
          <p:cNvPr id="12" name="Picture 11"/>
          <p:cNvPicPr>
            <a:picLocks noChangeAspect="1"/>
          </p:cNvPicPr>
          <p:nvPr/>
        </p:nvPicPr>
        <p:blipFill>
          <a:blip r:embed="rId7"/>
          <a:stretch>
            <a:fillRect/>
          </a:stretch>
        </p:blipFill>
        <p:spPr>
          <a:xfrm>
            <a:off x="208629" y="4383075"/>
            <a:ext cx="2559050" cy="1527175"/>
          </a:xfrm>
          <a:prstGeom prst="rect">
            <a:avLst/>
          </a:prstGeom>
        </p:spPr>
      </p:pic>
      <p:pic>
        <p:nvPicPr>
          <p:cNvPr id="13" name="Picture 12"/>
          <p:cNvPicPr>
            <a:picLocks noChangeAspect="1"/>
          </p:cNvPicPr>
          <p:nvPr/>
        </p:nvPicPr>
        <p:blipFill>
          <a:blip r:embed="rId8"/>
          <a:stretch>
            <a:fillRect/>
          </a:stretch>
        </p:blipFill>
        <p:spPr>
          <a:xfrm>
            <a:off x="2770909" y="4398386"/>
            <a:ext cx="2664183" cy="853514"/>
          </a:xfrm>
          <a:prstGeom prst="rect">
            <a:avLst/>
          </a:prstGeom>
        </p:spPr>
      </p:pic>
      <p:pic>
        <p:nvPicPr>
          <p:cNvPr id="14" name="Picture 13"/>
          <p:cNvPicPr>
            <a:picLocks noChangeAspect="1"/>
          </p:cNvPicPr>
          <p:nvPr/>
        </p:nvPicPr>
        <p:blipFill>
          <a:blip r:embed="rId9"/>
          <a:stretch>
            <a:fillRect/>
          </a:stretch>
        </p:blipFill>
        <p:spPr>
          <a:xfrm>
            <a:off x="2767679" y="5094430"/>
            <a:ext cx="2651990" cy="853514"/>
          </a:xfrm>
          <a:prstGeom prst="rect">
            <a:avLst/>
          </a:prstGeom>
        </p:spPr>
      </p:pic>
      <p:pic>
        <p:nvPicPr>
          <p:cNvPr id="15" name="Picture 14"/>
          <p:cNvPicPr>
            <a:picLocks noChangeAspect="1"/>
          </p:cNvPicPr>
          <p:nvPr/>
        </p:nvPicPr>
        <p:blipFill>
          <a:blip r:embed="rId10"/>
          <a:stretch>
            <a:fillRect/>
          </a:stretch>
        </p:blipFill>
        <p:spPr>
          <a:xfrm>
            <a:off x="8091965" y="596498"/>
            <a:ext cx="1615580" cy="1121761"/>
          </a:xfrm>
          <a:prstGeom prst="rect">
            <a:avLst/>
          </a:prstGeom>
        </p:spPr>
      </p:pic>
      <p:pic>
        <p:nvPicPr>
          <p:cNvPr id="17" name="Picture 16"/>
          <p:cNvPicPr>
            <a:picLocks noChangeAspect="1"/>
          </p:cNvPicPr>
          <p:nvPr/>
        </p:nvPicPr>
        <p:blipFill>
          <a:blip r:embed="rId11"/>
          <a:stretch>
            <a:fillRect/>
          </a:stretch>
        </p:blipFill>
        <p:spPr>
          <a:xfrm>
            <a:off x="7935633" y="4171217"/>
            <a:ext cx="1865538" cy="1950889"/>
          </a:xfrm>
          <a:prstGeom prst="rect">
            <a:avLst/>
          </a:prstGeom>
        </p:spPr>
      </p:pic>
      <p:pic>
        <p:nvPicPr>
          <p:cNvPr id="18" name="Picture 17"/>
          <p:cNvPicPr>
            <a:picLocks noChangeAspect="1"/>
          </p:cNvPicPr>
          <p:nvPr/>
        </p:nvPicPr>
        <p:blipFill>
          <a:blip r:embed="rId12"/>
          <a:stretch>
            <a:fillRect/>
          </a:stretch>
        </p:blipFill>
        <p:spPr>
          <a:xfrm>
            <a:off x="8621493" y="3543868"/>
            <a:ext cx="493819" cy="725487"/>
          </a:xfrm>
          <a:prstGeom prst="rect">
            <a:avLst/>
          </a:prstGeom>
        </p:spPr>
      </p:pic>
      <p:pic>
        <p:nvPicPr>
          <p:cNvPr id="19" name="Picture 18"/>
          <p:cNvPicPr>
            <a:picLocks noChangeAspect="1"/>
          </p:cNvPicPr>
          <p:nvPr/>
        </p:nvPicPr>
        <p:blipFill>
          <a:blip r:embed="rId13"/>
          <a:stretch>
            <a:fillRect/>
          </a:stretch>
        </p:blipFill>
        <p:spPr>
          <a:xfrm>
            <a:off x="8621492" y="1637229"/>
            <a:ext cx="493819" cy="719390"/>
          </a:xfrm>
          <a:prstGeom prst="rect">
            <a:avLst/>
          </a:prstGeom>
        </p:spPr>
      </p:pic>
      <p:pic>
        <p:nvPicPr>
          <p:cNvPr id="20" name="Picture 19"/>
          <p:cNvPicPr>
            <a:picLocks noChangeAspect="1"/>
          </p:cNvPicPr>
          <p:nvPr/>
        </p:nvPicPr>
        <p:blipFill>
          <a:blip r:embed="rId14"/>
          <a:stretch>
            <a:fillRect/>
          </a:stretch>
        </p:blipFill>
        <p:spPr>
          <a:xfrm>
            <a:off x="5419669" y="2960995"/>
            <a:ext cx="2672296" cy="377985"/>
          </a:xfrm>
          <a:prstGeom prst="rect">
            <a:avLst/>
          </a:prstGeom>
        </p:spPr>
      </p:pic>
      <p:pic>
        <p:nvPicPr>
          <p:cNvPr id="16" name="Picture 15"/>
          <p:cNvPicPr>
            <a:picLocks noChangeAspect="1"/>
          </p:cNvPicPr>
          <p:nvPr/>
        </p:nvPicPr>
        <p:blipFill>
          <a:blip r:embed="rId15"/>
          <a:stretch>
            <a:fillRect/>
          </a:stretch>
        </p:blipFill>
        <p:spPr>
          <a:xfrm>
            <a:off x="7804161" y="2312962"/>
            <a:ext cx="2072820" cy="1329043"/>
          </a:xfrm>
          <a:prstGeom prst="rect">
            <a:avLst/>
          </a:prstGeom>
        </p:spPr>
      </p:pic>
      <p:sp>
        <p:nvSpPr>
          <p:cNvPr id="21" name="Rectangle 20">
            <a:extLst>
              <a:ext uri="{FF2B5EF4-FFF2-40B4-BE49-F238E27FC236}">
                <a16:creationId xmlns:a16="http://schemas.microsoft.com/office/drawing/2014/main" id="{DBCC1D8E-4F97-3A41-B1BD-98A200E8F070}"/>
              </a:ext>
            </a:extLst>
          </p:cNvPr>
          <p:cNvSpPr/>
          <p:nvPr/>
        </p:nvSpPr>
        <p:spPr>
          <a:xfrm>
            <a:off x="9689549" y="4197868"/>
            <a:ext cx="2508857" cy="17317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2" name="Table 21">
            <a:extLst>
              <a:ext uri="{FF2B5EF4-FFF2-40B4-BE49-F238E27FC236}">
                <a16:creationId xmlns:a16="http://schemas.microsoft.com/office/drawing/2014/main" id="{96D997FD-B2B8-984C-ABDE-FC7E05EF44D1}"/>
              </a:ext>
            </a:extLst>
          </p:cNvPr>
          <p:cNvGraphicFramePr>
            <a:graphicFrameLocks noGrp="1"/>
          </p:cNvGraphicFramePr>
          <p:nvPr>
            <p:extLst>
              <p:ext uri="{D42A27DB-BD31-4B8C-83A1-F6EECF244321}">
                <p14:modId xmlns:p14="http://schemas.microsoft.com/office/powerpoint/2010/main" val="1917587950"/>
              </p:ext>
            </p:extLst>
          </p:nvPr>
        </p:nvGraphicFramePr>
        <p:xfrm>
          <a:off x="5886410" y="4226421"/>
          <a:ext cx="2249592" cy="1153800"/>
        </p:xfrm>
        <a:graphic>
          <a:graphicData uri="http://schemas.openxmlformats.org/drawingml/2006/table">
            <a:tbl>
              <a:tblPr firstRow="1" bandRow="1">
                <a:tableStyleId>{5C22544A-7EE6-4342-B048-85BDC9FD1C3A}</a:tableStyleId>
              </a:tblPr>
              <a:tblGrid>
                <a:gridCol w="688077">
                  <a:extLst>
                    <a:ext uri="{9D8B030D-6E8A-4147-A177-3AD203B41FA5}">
                      <a16:colId xmlns:a16="http://schemas.microsoft.com/office/drawing/2014/main" val="3572637159"/>
                    </a:ext>
                  </a:extLst>
                </a:gridCol>
                <a:gridCol w="604911">
                  <a:extLst>
                    <a:ext uri="{9D8B030D-6E8A-4147-A177-3AD203B41FA5}">
                      <a16:colId xmlns:a16="http://schemas.microsoft.com/office/drawing/2014/main" val="2746911475"/>
                    </a:ext>
                  </a:extLst>
                </a:gridCol>
                <a:gridCol w="956604">
                  <a:extLst>
                    <a:ext uri="{9D8B030D-6E8A-4147-A177-3AD203B41FA5}">
                      <a16:colId xmlns:a16="http://schemas.microsoft.com/office/drawing/2014/main" val="3987080098"/>
                    </a:ext>
                  </a:extLst>
                </a:gridCol>
              </a:tblGrid>
              <a:tr h="288450">
                <a:tc>
                  <a:txBody>
                    <a:bodyPr/>
                    <a:lstStyle/>
                    <a:p>
                      <a:r>
                        <a:rPr lang="en-US" sz="1200" dirty="0"/>
                        <a:t>Patient</a:t>
                      </a:r>
                    </a:p>
                  </a:txBody>
                  <a:tcPr/>
                </a:tc>
                <a:tc>
                  <a:txBody>
                    <a:bodyPr/>
                    <a:lstStyle/>
                    <a:p>
                      <a:r>
                        <a:rPr lang="en-US" sz="1200" dirty="0"/>
                        <a:t>Score</a:t>
                      </a:r>
                    </a:p>
                  </a:txBody>
                  <a:tcPr/>
                </a:tc>
                <a:tc>
                  <a:txBody>
                    <a:bodyPr/>
                    <a:lstStyle/>
                    <a:p>
                      <a:r>
                        <a:rPr lang="en-US" sz="1200" dirty="0"/>
                        <a:t>Discharge?</a:t>
                      </a:r>
                    </a:p>
                  </a:txBody>
                  <a:tcPr/>
                </a:tc>
                <a:extLst>
                  <a:ext uri="{0D108BD9-81ED-4DB2-BD59-A6C34878D82A}">
                    <a16:rowId xmlns:a16="http://schemas.microsoft.com/office/drawing/2014/main" val="3150763958"/>
                  </a:ext>
                </a:extLst>
              </a:tr>
              <a:tr h="288450">
                <a:tc>
                  <a:txBody>
                    <a:bodyPr/>
                    <a:lstStyle/>
                    <a:p>
                      <a:r>
                        <a:rPr lang="en-US" sz="1200" dirty="0"/>
                        <a:t>A</a:t>
                      </a:r>
                    </a:p>
                  </a:txBody>
                  <a:tcPr>
                    <a:solidFill>
                      <a:schemeClr val="accent1">
                        <a:lumMod val="20000"/>
                        <a:lumOff val="80000"/>
                      </a:schemeClr>
                    </a:solidFill>
                  </a:tcPr>
                </a:tc>
                <a:tc>
                  <a:txBody>
                    <a:bodyPr/>
                    <a:lstStyle/>
                    <a:p>
                      <a:r>
                        <a:rPr lang="en-US" sz="1200" dirty="0"/>
                        <a:t>0.90</a:t>
                      </a:r>
                    </a:p>
                  </a:txBody>
                  <a:tcPr>
                    <a:solidFill>
                      <a:schemeClr val="accent1">
                        <a:lumMod val="20000"/>
                        <a:lumOff val="80000"/>
                      </a:schemeClr>
                    </a:solidFill>
                  </a:tcPr>
                </a:tc>
                <a:tc>
                  <a:txBody>
                    <a:bodyPr/>
                    <a:lstStyle/>
                    <a:p>
                      <a:r>
                        <a:rPr lang="en-US" sz="1200" dirty="0"/>
                        <a:t>YES</a:t>
                      </a:r>
                    </a:p>
                  </a:txBody>
                  <a:tcPr>
                    <a:solidFill>
                      <a:schemeClr val="accent1">
                        <a:lumMod val="20000"/>
                        <a:lumOff val="80000"/>
                      </a:schemeClr>
                    </a:solidFill>
                  </a:tcPr>
                </a:tc>
                <a:extLst>
                  <a:ext uri="{0D108BD9-81ED-4DB2-BD59-A6C34878D82A}">
                    <a16:rowId xmlns:a16="http://schemas.microsoft.com/office/drawing/2014/main" val="638458378"/>
                  </a:ext>
                </a:extLst>
              </a:tr>
              <a:tr h="288450">
                <a:tc>
                  <a:txBody>
                    <a:bodyPr/>
                    <a:lstStyle/>
                    <a:p>
                      <a:r>
                        <a:rPr lang="en-US" sz="1200" dirty="0">
                          <a:solidFill>
                            <a:schemeClr val="tx1"/>
                          </a:solidFill>
                        </a:rPr>
                        <a:t>B</a:t>
                      </a:r>
                    </a:p>
                  </a:txBody>
                  <a:tcPr>
                    <a:solidFill>
                      <a:schemeClr val="accent1">
                        <a:lumMod val="20000"/>
                        <a:lumOff val="80000"/>
                      </a:schemeClr>
                    </a:solidFill>
                  </a:tcPr>
                </a:tc>
                <a:tc>
                  <a:txBody>
                    <a:bodyPr/>
                    <a:lstStyle/>
                    <a:p>
                      <a:r>
                        <a:rPr lang="en-US" sz="1200" dirty="0">
                          <a:solidFill>
                            <a:schemeClr val="tx1"/>
                          </a:solidFill>
                        </a:rPr>
                        <a:t>0.52</a:t>
                      </a:r>
                    </a:p>
                  </a:txBody>
                  <a:tcPr>
                    <a:solidFill>
                      <a:schemeClr val="accent1">
                        <a:lumMod val="20000"/>
                        <a:lumOff val="80000"/>
                      </a:schemeClr>
                    </a:solidFill>
                  </a:tcPr>
                </a:tc>
                <a:tc>
                  <a:txBody>
                    <a:bodyPr/>
                    <a:lstStyle/>
                    <a:p>
                      <a:r>
                        <a:rPr lang="en-US" sz="1200" dirty="0">
                          <a:solidFill>
                            <a:schemeClr val="tx1"/>
                          </a:solidFill>
                        </a:rPr>
                        <a:t>MAYBE</a:t>
                      </a:r>
                    </a:p>
                  </a:txBody>
                  <a:tcPr>
                    <a:solidFill>
                      <a:schemeClr val="accent1">
                        <a:lumMod val="20000"/>
                        <a:lumOff val="80000"/>
                      </a:schemeClr>
                    </a:solidFill>
                  </a:tcPr>
                </a:tc>
                <a:extLst>
                  <a:ext uri="{0D108BD9-81ED-4DB2-BD59-A6C34878D82A}">
                    <a16:rowId xmlns:a16="http://schemas.microsoft.com/office/drawing/2014/main" val="2739496332"/>
                  </a:ext>
                </a:extLst>
              </a:tr>
              <a:tr h="288450">
                <a:tc>
                  <a:txBody>
                    <a:bodyPr/>
                    <a:lstStyle/>
                    <a:p>
                      <a:r>
                        <a:rPr lang="en-US" sz="1200" dirty="0"/>
                        <a:t>C</a:t>
                      </a:r>
                    </a:p>
                  </a:txBody>
                  <a:tcPr>
                    <a:solidFill>
                      <a:schemeClr val="accent1">
                        <a:lumMod val="20000"/>
                        <a:lumOff val="80000"/>
                      </a:schemeClr>
                    </a:solidFill>
                  </a:tcPr>
                </a:tc>
                <a:tc>
                  <a:txBody>
                    <a:bodyPr/>
                    <a:lstStyle/>
                    <a:p>
                      <a:r>
                        <a:rPr lang="en-US" sz="1200" dirty="0"/>
                        <a:t>0.05</a:t>
                      </a:r>
                    </a:p>
                  </a:txBody>
                  <a:tcPr>
                    <a:solidFill>
                      <a:schemeClr val="accent1">
                        <a:lumMod val="20000"/>
                        <a:lumOff val="80000"/>
                      </a:schemeClr>
                    </a:solidFill>
                  </a:tcPr>
                </a:tc>
                <a:tc>
                  <a:txBody>
                    <a:bodyPr/>
                    <a:lstStyle/>
                    <a:p>
                      <a:r>
                        <a:rPr lang="en-US" sz="1200" dirty="0"/>
                        <a:t>NO</a:t>
                      </a:r>
                    </a:p>
                  </a:txBody>
                  <a:tcPr>
                    <a:solidFill>
                      <a:schemeClr val="accent1">
                        <a:lumMod val="20000"/>
                        <a:lumOff val="80000"/>
                      </a:schemeClr>
                    </a:solidFill>
                  </a:tcPr>
                </a:tc>
                <a:extLst>
                  <a:ext uri="{0D108BD9-81ED-4DB2-BD59-A6C34878D82A}">
                    <a16:rowId xmlns:a16="http://schemas.microsoft.com/office/drawing/2014/main" val="1677644216"/>
                  </a:ext>
                </a:extLst>
              </a:tr>
            </a:tbl>
          </a:graphicData>
        </a:graphic>
      </p:graphicFrame>
      <p:sp>
        <p:nvSpPr>
          <p:cNvPr id="29" name="TextBox 28">
            <a:extLst>
              <a:ext uri="{FF2B5EF4-FFF2-40B4-BE49-F238E27FC236}">
                <a16:creationId xmlns:a16="http://schemas.microsoft.com/office/drawing/2014/main" id="{970CA846-6AD4-9042-9F3D-824EFF8631D7}"/>
              </a:ext>
            </a:extLst>
          </p:cNvPr>
          <p:cNvSpPr txBox="1"/>
          <p:nvPr/>
        </p:nvSpPr>
        <p:spPr>
          <a:xfrm>
            <a:off x="8780558" y="4230091"/>
            <a:ext cx="1329610" cy="338554"/>
          </a:xfrm>
          <a:prstGeom prst="rect">
            <a:avLst/>
          </a:prstGeom>
          <a:noFill/>
        </p:spPr>
        <p:txBody>
          <a:bodyPr wrap="square" numCol="1" rtlCol="0">
            <a:spAutoFit/>
          </a:bodyPr>
          <a:lstStyle/>
          <a:p>
            <a:pPr>
              <a:spcAft>
                <a:spcPts val="600"/>
              </a:spcAft>
            </a:pPr>
            <a:r>
              <a:rPr lang="en-US" sz="1600" b="1" u="sng" dirty="0">
                <a:latin typeface="Calibri" panose="020F0502020204030204" pitchFamily="34" charset="0"/>
                <a:ea typeface="ＭＳ Ｐゴシック" pitchFamily="34" charset="-128"/>
                <a:cs typeface="Calibri" panose="020F0502020204030204" pitchFamily="34" charset="0"/>
              </a:rPr>
              <a:t>Barriers for A</a:t>
            </a:r>
          </a:p>
        </p:txBody>
      </p:sp>
      <p:graphicFrame>
        <p:nvGraphicFramePr>
          <p:cNvPr id="30" name="Table 29">
            <a:extLst>
              <a:ext uri="{FF2B5EF4-FFF2-40B4-BE49-F238E27FC236}">
                <a16:creationId xmlns:a16="http://schemas.microsoft.com/office/drawing/2014/main" id="{ACA01F9F-2BA5-F745-A8CD-40C3146EE3FA}"/>
              </a:ext>
            </a:extLst>
          </p:cNvPr>
          <p:cNvGraphicFramePr>
            <a:graphicFrameLocks noGrp="1"/>
          </p:cNvGraphicFramePr>
          <p:nvPr>
            <p:extLst>
              <p:ext uri="{D42A27DB-BD31-4B8C-83A1-F6EECF244321}">
                <p14:modId xmlns:p14="http://schemas.microsoft.com/office/powerpoint/2010/main" val="446745465"/>
              </p:ext>
            </p:extLst>
          </p:nvPr>
        </p:nvGraphicFramePr>
        <p:xfrm>
          <a:off x="8927508" y="4612039"/>
          <a:ext cx="1095249" cy="1112520"/>
        </p:xfrm>
        <a:graphic>
          <a:graphicData uri="http://schemas.openxmlformats.org/drawingml/2006/table">
            <a:tbl>
              <a:tblPr firstRow="1" bandRow="1">
                <a:tableStyleId>{5C22544A-7EE6-4342-B048-85BDC9FD1C3A}</a:tableStyleId>
              </a:tblPr>
              <a:tblGrid>
                <a:gridCol w="1095249">
                  <a:extLst>
                    <a:ext uri="{9D8B030D-6E8A-4147-A177-3AD203B41FA5}">
                      <a16:colId xmlns:a16="http://schemas.microsoft.com/office/drawing/2014/main" val="2260757828"/>
                    </a:ext>
                  </a:extLst>
                </a:gridCol>
              </a:tblGrid>
              <a:tr h="370840">
                <a:tc>
                  <a:txBody>
                    <a:bodyPr/>
                    <a:lstStyle/>
                    <a:p>
                      <a:r>
                        <a:rPr lang="en-US" sz="1500" b="0" dirty="0">
                          <a:solidFill>
                            <a:schemeClr val="tx1"/>
                          </a:solidFill>
                        </a:rPr>
                        <a:t>Rehab bed</a:t>
                      </a:r>
                    </a:p>
                  </a:txBody>
                  <a:tcPr>
                    <a:solidFill>
                      <a:schemeClr val="accent1">
                        <a:lumMod val="20000"/>
                        <a:lumOff val="80000"/>
                      </a:schemeClr>
                    </a:solidFill>
                  </a:tcPr>
                </a:tc>
                <a:extLst>
                  <a:ext uri="{0D108BD9-81ED-4DB2-BD59-A6C34878D82A}">
                    <a16:rowId xmlns:a16="http://schemas.microsoft.com/office/drawing/2014/main" val="2499539274"/>
                  </a:ext>
                </a:extLst>
              </a:tr>
              <a:tr h="370840">
                <a:tc>
                  <a:txBody>
                    <a:bodyPr/>
                    <a:lstStyle/>
                    <a:p>
                      <a:endParaRPr lang="en-US" sz="1500" dirty="0"/>
                    </a:p>
                  </a:txBody>
                  <a:tcPr>
                    <a:solidFill>
                      <a:schemeClr val="accent1">
                        <a:lumMod val="20000"/>
                        <a:lumOff val="80000"/>
                      </a:schemeClr>
                    </a:solidFill>
                  </a:tcPr>
                </a:tc>
                <a:extLst>
                  <a:ext uri="{0D108BD9-81ED-4DB2-BD59-A6C34878D82A}">
                    <a16:rowId xmlns:a16="http://schemas.microsoft.com/office/drawing/2014/main" val="3346839134"/>
                  </a:ext>
                </a:extLst>
              </a:tr>
              <a:tr h="370840">
                <a:tc>
                  <a:txBody>
                    <a:bodyPr/>
                    <a:lstStyle/>
                    <a:p>
                      <a:endParaRPr lang="en-US" dirty="0"/>
                    </a:p>
                  </a:txBody>
                  <a:tcPr>
                    <a:solidFill>
                      <a:schemeClr val="accent1">
                        <a:lumMod val="20000"/>
                        <a:lumOff val="80000"/>
                      </a:schemeClr>
                    </a:solidFill>
                  </a:tcPr>
                </a:tc>
                <a:extLst>
                  <a:ext uri="{0D108BD9-81ED-4DB2-BD59-A6C34878D82A}">
                    <a16:rowId xmlns:a16="http://schemas.microsoft.com/office/drawing/2014/main" val="2684246907"/>
                  </a:ext>
                </a:extLst>
              </a:tr>
            </a:tbl>
          </a:graphicData>
        </a:graphic>
      </p:graphicFrame>
      <p:sp>
        <p:nvSpPr>
          <p:cNvPr id="31" name="Rectangle 30">
            <a:extLst>
              <a:ext uri="{FF2B5EF4-FFF2-40B4-BE49-F238E27FC236}">
                <a16:creationId xmlns:a16="http://schemas.microsoft.com/office/drawing/2014/main" id="{32A9545A-06A7-7D43-A36A-589C58E25F3B}"/>
              </a:ext>
            </a:extLst>
          </p:cNvPr>
          <p:cNvSpPr/>
          <p:nvPr/>
        </p:nvSpPr>
        <p:spPr>
          <a:xfrm>
            <a:off x="10112940" y="4230091"/>
            <a:ext cx="1343463" cy="17396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CEC94804-F179-B34E-B2E0-7C63B5E8A3A5}"/>
              </a:ext>
            </a:extLst>
          </p:cNvPr>
          <p:cNvSpPr txBox="1"/>
          <p:nvPr/>
        </p:nvSpPr>
        <p:spPr>
          <a:xfrm>
            <a:off x="10150272" y="4230091"/>
            <a:ext cx="1329610" cy="338554"/>
          </a:xfrm>
          <a:prstGeom prst="rect">
            <a:avLst/>
          </a:prstGeom>
          <a:noFill/>
        </p:spPr>
        <p:txBody>
          <a:bodyPr wrap="square" numCol="1" rtlCol="0">
            <a:spAutoFit/>
          </a:bodyPr>
          <a:lstStyle/>
          <a:p>
            <a:pPr>
              <a:spcAft>
                <a:spcPts val="600"/>
              </a:spcAft>
            </a:pPr>
            <a:r>
              <a:rPr lang="en-US" sz="1600" b="1" u="sng" dirty="0">
                <a:latin typeface="Calibri" panose="020F0502020204030204" pitchFamily="34" charset="0"/>
                <a:ea typeface="ＭＳ Ｐゴシック" pitchFamily="34" charset="-128"/>
                <a:cs typeface="Calibri" panose="020F0502020204030204" pitchFamily="34" charset="0"/>
              </a:rPr>
              <a:t>Barriers for B</a:t>
            </a:r>
          </a:p>
        </p:txBody>
      </p:sp>
      <p:graphicFrame>
        <p:nvGraphicFramePr>
          <p:cNvPr id="33" name="Table 32">
            <a:extLst>
              <a:ext uri="{FF2B5EF4-FFF2-40B4-BE49-F238E27FC236}">
                <a16:creationId xmlns:a16="http://schemas.microsoft.com/office/drawing/2014/main" id="{16CE7730-B164-3B4D-BCC5-7A2840D0703C}"/>
              </a:ext>
            </a:extLst>
          </p:cNvPr>
          <p:cNvGraphicFramePr>
            <a:graphicFrameLocks noGrp="1"/>
          </p:cNvGraphicFramePr>
          <p:nvPr>
            <p:extLst>
              <p:ext uri="{D42A27DB-BD31-4B8C-83A1-F6EECF244321}">
                <p14:modId xmlns:p14="http://schemas.microsoft.com/office/powerpoint/2010/main" val="3038683111"/>
              </p:ext>
            </p:extLst>
          </p:nvPr>
        </p:nvGraphicFramePr>
        <p:xfrm>
          <a:off x="10254066" y="4612039"/>
          <a:ext cx="1095249" cy="1112520"/>
        </p:xfrm>
        <a:graphic>
          <a:graphicData uri="http://schemas.openxmlformats.org/drawingml/2006/table">
            <a:tbl>
              <a:tblPr firstRow="1" bandRow="1">
                <a:tableStyleId>{5C22544A-7EE6-4342-B048-85BDC9FD1C3A}</a:tableStyleId>
              </a:tblPr>
              <a:tblGrid>
                <a:gridCol w="1095249">
                  <a:extLst>
                    <a:ext uri="{9D8B030D-6E8A-4147-A177-3AD203B41FA5}">
                      <a16:colId xmlns:a16="http://schemas.microsoft.com/office/drawing/2014/main" val="2260757828"/>
                    </a:ext>
                  </a:extLst>
                </a:gridCol>
              </a:tblGrid>
              <a:tr h="370840">
                <a:tc>
                  <a:txBody>
                    <a:bodyPr/>
                    <a:lstStyle/>
                    <a:p>
                      <a:r>
                        <a:rPr lang="en-US" sz="1500" b="0" dirty="0">
                          <a:solidFill>
                            <a:schemeClr val="tx1"/>
                          </a:solidFill>
                        </a:rPr>
                        <a:t>Imaging</a:t>
                      </a:r>
                    </a:p>
                  </a:txBody>
                  <a:tcPr>
                    <a:solidFill>
                      <a:schemeClr val="accent1">
                        <a:lumMod val="20000"/>
                        <a:lumOff val="80000"/>
                      </a:schemeClr>
                    </a:solidFill>
                  </a:tcPr>
                </a:tc>
                <a:extLst>
                  <a:ext uri="{0D108BD9-81ED-4DB2-BD59-A6C34878D82A}">
                    <a16:rowId xmlns:a16="http://schemas.microsoft.com/office/drawing/2014/main" val="2499539274"/>
                  </a:ext>
                </a:extLst>
              </a:tr>
              <a:tr h="370840">
                <a:tc>
                  <a:txBody>
                    <a:bodyPr/>
                    <a:lstStyle/>
                    <a:p>
                      <a:r>
                        <a:rPr lang="en-US" sz="1500" b="0" dirty="0">
                          <a:solidFill>
                            <a:schemeClr val="tx1"/>
                          </a:solidFill>
                        </a:rPr>
                        <a:t>Oxygen</a:t>
                      </a:r>
                    </a:p>
                  </a:txBody>
                  <a:tcPr>
                    <a:solidFill>
                      <a:schemeClr val="accent1">
                        <a:lumMod val="20000"/>
                        <a:lumOff val="80000"/>
                      </a:schemeClr>
                    </a:solidFill>
                  </a:tcPr>
                </a:tc>
                <a:extLst>
                  <a:ext uri="{0D108BD9-81ED-4DB2-BD59-A6C34878D82A}">
                    <a16:rowId xmlns:a16="http://schemas.microsoft.com/office/drawing/2014/main" val="3346839134"/>
                  </a:ext>
                </a:extLst>
              </a:tr>
              <a:tr h="370840">
                <a:tc>
                  <a:txBody>
                    <a:bodyPr/>
                    <a:lstStyle/>
                    <a:p>
                      <a:endParaRPr lang="en-US" sz="1500" b="0" dirty="0">
                        <a:solidFill>
                          <a:schemeClr val="tx1"/>
                        </a:solidFill>
                      </a:endParaRPr>
                    </a:p>
                  </a:txBody>
                  <a:tcPr>
                    <a:solidFill>
                      <a:schemeClr val="accent1">
                        <a:lumMod val="20000"/>
                        <a:lumOff val="80000"/>
                      </a:schemeClr>
                    </a:solidFill>
                  </a:tcPr>
                </a:tc>
                <a:extLst>
                  <a:ext uri="{0D108BD9-81ED-4DB2-BD59-A6C34878D82A}">
                    <a16:rowId xmlns:a16="http://schemas.microsoft.com/office/drawing/2014/main" val="2684246907"/>
                  </a:ext>
                </a:extLst>
              </a:tr>
            </a:tbl>
          </a:graphicData>
        </a:graphic>
      </p:graphicFrame>
      <p:sp>
        <p:nvSpPr>
          <p:cNvPr id="34" name="Rectangle 33">
            <a:extLst>
              <a:ext uri="{FF2B5EF4-FFF2-40B4-BE49-F238E27FC236}">
                <a16:creationId xmlns:a16="http://schemas.microsoft.com/office/drawing/2014/main" id="{32A9545A-06A7-7D43-A36A-589C58E25F3B}"/>
              </a:ext>
            </a:extLst>
          </p:cNvPr>
          <p:cNvSpPr/>
          <p:nvPr/>
        </p:nvSpPr>
        <p:spPr>
          <a:xfrm>
            <a:off x="8766997" y="4230091"/>
            <a:ext cx="1343463" cy="17396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678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17"/>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1" grpId="0" animBg="1"/>
      <p:bldP spid="32" grpId="0"/>
      <p:bldP spid="3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2"/>
            <a:ext cx="12192000" cy="930517"/>
          </a:xfrm>
        </p:spPr>
        <p:txBody>
          <a:bodyPr/>
          <a:lstStyle/>
          <a:p>
            <a:pPr algn="ctr"/>
            <a:r>
              <a:rPr lang="en-US" dirty="0">
                <a:latin typeface="Arial" panose="020B0604020202020204" pitchFamily="34" charset="0"/>
                <a:cs typeface="Arial" panose="020B0604020202020204" pitchFamily="34" charset="0"/>
              </a:rPr>
              <a:t>Predicting Discharges: Results</a:t>
            </a:r>
          </a:p>
        </p:txBody>
      </p:sp>
      <p:sp>
        <p:nvSpPr>
          <p:cNvPr id="3" name="Content Placeholder 2"/>
          <p:cNvSpPr>
            <a:spLocks noGrp="1"/>
          </p:cNvSpPr>
          <p:nvPr>
            <p:ph idx="1"/>
          </p:nvPr>
        </p:nvSpPr>
        <p:spPr>
          <a:xfrm>
            <a:off x="485196" y="936796"/>
            <a:ext cx="10990524" cy="4351338"/>
          </a:xfrm>
        </p:spPr>
        <p:txBody>
          <a:bodyPr/>
          <a:lstStyle/>
          <a:p>
            <a:r>
              <a:rPr lang="en-US" sz="2400" dirty="0">
                <a:latin typeface="Arial" panose="020B0604020202020204" pitchFamily="34" charset="0"/>
                <a:cs typeface="Arial" panose="020B0604020202020204" pitchFamily="34" charset="0"/>
              </a:rPr>
              <a:t>OVERALL MODEL PERFORMANCE: Trained and validated using data between May 2016 – May 2018 (23,800 patients and 113,460 bed-days</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a:p>
            <a:endParaRPr lang="en-US" dirty="0"/>
          </a:p>
        </p:txBody>
      </p:sp>
      <p:graphicFrame>
        <p:nvGraphicFramePr>
          <p:cNvPr id="5" name="Table 4">
            <a:extLst>
              <a:ext uri="{FF2B5EF4-FFF2-40B4-BE49-F238E27FC236}">
                <a16:creationId xmlns:a16="http://schemas.microsoft.com/office/drawing/2014/main" id="{36079DFB-B3F0-4879-B38A-3EC2AD01B41B}"/>
              </a:ext>
            </a:extLst>
          </p:cNvPr>
          <p:cNvGraphicFramePr>
            <a:graphicFrameLocks noGrp="1"/>
          </p:cNvGraphicFramePr>
          <p:nvPr>
            <p:extLst>
              <p:ext uri="{D42A27DB-BD31-4B8C-83A1-F6EECF244321}">
                <p14:modId xmlns:p14="http://schemas.microsoft.com/office/powerpoint/2010/main" val="1816386157"/>
              </p:ext>
            </p:extLst>
          </p:nvPr>
        </p:nvGraphicFramePr>
        <p:xfrm>
          <a:off x="1669256" y="2209800"/>
          <a:ext cx="8229600" cy="3294530"/>
        </p:xfrm>
        <a:graphic>
          <a:graphicData uri="http://schemas.openxmlformats.org/drawingml/2006/table">
            <a:tbl>
              <a:tblPr firstRow="1" bandRow="1">
                <a:tableStyleId>{7DF18680-E054-41AD-8BC1-D1AEF772440D}</a:tableStyleId>
              </a:tblPr>
              <a:tblGrid>
                <a:gridCol w="5490207">
                  <a:extLst>
                    <a:ext uri="{9D8B030D-6E8A-4147-A177-3AD203B41FA5}">
                      <a16:colId xmlns:a16="http://schemas.microsoft.com/office/drawing/2014/main" val="20000"/>
                    </a:ext>
                  </a:extLst>
                </a:gridCol>
                <a:gridCol w="2739393">
                  <a:extLst>
                    <a:ext uri="{9D8B030D-6E8A-4147-A177-3AD203B41FA5}">
                      <a16:colId xmlns:a16="http://schemas.microsoft.com/office/drawing/2014/main" val="818686153"/>
                    </a:ext>
                  </a:extLst>
                </a:gridCol>
              </a:tblGrid>
              <a:tr h="658906">
                <a:tc>
                  <a:txBody>
                    <a:bodyPr/>
                    <a:lstStyle/>
                    <a:p>
                      <a:r>
                        <a:rPr lang="en-US" sz="2400" dirty="0">
                          <a:solidFill>
                            <a:schemeClr val="bg1"/>
                          </a:solidFill>
                          <a:latin typeface="Calibri" panose="020F0502020204030204" pitchFamily="34" charset="0"/>
                        </a:rPr>
                        <a:t>Metric</a:t>
                      </a: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rPr>
                        <a:t>Value</a:t>
                      </a:r>
                    </a:p>
                  </a:txBody>
                  <a:tcPr/>
                </a:tc>
                <a:extLst>
                  <a:ext uri="{0D108BD9-81ED-4DB2-BD59-A6C34878D82A}">
                    <a16:rowId xmlns:a16="http://schemas.microsoft.com/office/drawing/2014/main" val="10000"/>
                  </a:ext>
                </a:extLst>
              </a:tr>
              <a:tr h="6589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rPr>
                        <a:t>Validation AUC</a:t>
                      </a:r>
                      <a:endParaRPr lang="en-US" sz="2400" dirty="0">
                        <a:solidFill>
                          <a:srgbClr val="C00000"/>
                        </a:solidFill>
                        <a:latin typeface="Calibri" panose="020F0502020204030204" pitchFamily="34" charset="0"/>
                      </a:endParaRP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sz="2400" dirty="0" smtClean="0">
                          <a:latin typeface="Calibri" panose="020F0502020204030204" pitchFamily="34" charset="0"/>
                        </a:rPr>
                        <a:t>0.87   </a:t>
                      </a:r>
                      <a:r>
                        <a:rPr lang="en-US" sz="2400" dirty="0">
                          <a:latin typeface="Calibri" panose="020F0502020204030204" pitchFamily="34" charset="0"/>
                        </a:rPr>
                        <a:t>(</a:t>
                      </a:r>
                      <a:r>
                        <a:rPr lang="en-US" sz="2400" dirty="0" smtClean="0">
                          <a:latin typeface="Calibri" panose="020F0502020204030204" pitchFamily="34" charset="0"/>
                        </a:rPr>
                        <a:t>0.91)</a:t>
                      </a:r>
                      <a:endParaRPr lang="en-US" sz="2400" dirty="0">
                        <a:latin typeface="Calibri" panose="020F0502020204030204" pitchFamily="34" charset="0"/>
                      </a:endParaRPr>
                    </a:p>
                  </a:txBody>
                  <a:tcPr/>
                </a:tc>
                <a:extLst>
                  <a:ext uri="{0D108BD9-81ED-4DB2-BD59-A6C34878D82A}">
                    <a16:rowId xmlns:a16="http://schemas.microsoft.com/office/drawing/2014/main" val="1061349723"/>
                  </a:ext>
                </a:extLst>
              </a:tr>
              <a:tr h="658906">
                <a:tc>
                  <a:txBody>
                    <a:bodyPr/>
                    <a:lstStyle/>
                    <a:p>
                      <a:r>
                        <a:rPr lang="en-US" sz="2400" dirty="0">
                          <a:latin typeface="Calibri" panose="020F0502020204030204" pitchFamily="34" charset="0"/>
                        </a:rPr>
                        <a:t>True Positives </a:t>
                      </a:r>
                      <a:r>
                        <a:rPr lang="en-US" sz="2400" dirty="0">
                          <a:solidFill>
                            <a:srgbClr val="C00000"/>
                          </a:solidFill>
                          <a:latin typeface="Calibri" panose="020F0502020204030204" pitchFamily="34" charset="0"/>
                        </a:rPr>
                        <a:t>(&gt; .50)</a:t>
                      </a:r>
                      <a:endParaRPr lang="en-US" sz="2400" dirty="0">
                        <a:latin typeface="Calibri" panose="020F0502020204030204" pitchFamily="34" charset="0"/>
                      </a:endParaRP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rPr>
                        <a:t>0.612 (</a:t>
                      </a:r>
                      <a:r>
                        <a:rPr lang="en-US" sz="2400" dirty="0" smtClean="0">
                          <a:latin typeface="Calibri" panose="020F0502020204030204" pitchFamily="34" charset="0"/>
                        </a:rPr>
                        <a:t>0.685)</a:t>
                      </a:r>
                      <a:endParaRPr lang="en-US" sz="2400" dirty="0">
                        <a:latin typeface="Calibri" panose="020F0502020204030204" pitchFamily="34" charset="0"/>
                      </a:endParaRPr>
                    </a:p>
                  </a:txBody>
                  <a:tcPr/>
                </a:tc>
                <a:extLst>
                  <a:ext uri="{0D108BD9-81ED-4DB2-BD59-A6C34878D82A}">
                    <a16:rowId xmlns:a16="http://schemas.microsoft.com/office/drawing/2014/main" val="10001"/>
                  </a:ext>
                </a:extLst>
              </a:tr>
              <a:tr h="658906">
                <a:tc>
                  <a:txBody>
                    <a:bodyPr/>
                    <a:lstStyle/>
                    <a:p>
                      <a:r>
                        <a:rPr lang="en-US" sz="2400" dirty="0">
                          <a:latin typeface="Calibri" panose="020F0502020204030204" pitchFamily="34" charset="0"/>
                        </a:rPr>
                        <a:t>Discharges captured </a:t>
                      </a:r>
                      <a:r>
                        <a:rPr lang="en-US" sz="2400" dirty="0">
                          <a:solidFill>
                            <a:srgbClr val="C00000"/>
                          </a:solidFill>
                          <a:latin typeface="Calibri" panose="020F0502020204030204" pitchFamily="34" charset="0"/>
                        </a:rPr>
                        <a:t>(&gt; .50)</a:t>
                      </a:r>
                      <a:endParaRPr lang="en-US" sz="2400" dirty="0">
                        <a:latin typeface="Calibri" panose="020F0502020204030204" pitchFamily="34" charset="0"/>
                      </a:endParaRP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sz="2400" dirty="0">
                          <a:latin typeface="Calibri" panose="020F0502020204030204" pitchFamily="34" charset="0"/>
                        </a:rPr>
                        <a:t>0.590 (</a:t>
                      </a:r>
                      <a:r>
                        <a:rPr lang="en-US" sz="2400" dirty="0" smtClean="0">
                          <a:latin typeface="Calibri" panose="020F0502020204030204" pitchFamily="34" charset="0"/>
                        </a:rPr>
                        <a:t>0.685)</a:t>
                      </a:r>
                      <a:endParaRPr lang="en-US" sz="2400" dirty="0">
                        <a:latin typeface="Calibri" panose="020F0502020204030204" pitchFamily="34" charset="0"/>
                      </a:endParaRPr>
                    </a:p>
                  </a:txBody>
                  <a:tcPr/>
                </a:tc>
                <a:extLst>
                  <a:ext uri="{0D108BD9-81ED-4DB2-BD59-A6C34878D82A}">
                    <a16:rowId xmlns:a16="http://schemas.microsoft.com/office/drawing/2014/main" val="2794841578"/>
                  </a:ext>
                </a:extLst>
              </a:tr>
              <a:tr h="658906">
                <a:tc>
                  <a:txBody>
                    <a:bodyPr/>
                    <a:lstStyle/>
                    <a:p>
                      <a:pPr algn="l"/>
                      <a:r>
                        <a:rPr lang="en-US" sz="2400" dirty="0">
                          <a:latin typeface="Calibri" panose="020F0502020204030204" pitchFamily="34" charset="0"/>
                        </a:rPr>
                        <a:t>Leave within 48hrs </a:t>
                      </a:r>
                      <a:r>
                        <a:rPr lang="en-US" sz="2400" dirty="0">
                          <a:solidFill>
                            <a:srgbClr val="C00000"/>
                          </a:solidFill>
                          <a:latin typeface="Calibri" panose="020F0502020204030204" pitchFamily="34" charset="0"/>
                        </a:rPr>
                        <a:t>(&gt; .50)</a:t>
                      </a:r>
                      <a:endParaRPr lang="en-US" sz="2400" dirty="0">
                        <a:latin typeface="Calibri" panose="020F0502020204030204" pitchFamily="34" charset="0"/>
                      </a:endParaRP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sz="2400" kern="1200" dirty="0">
                          <a:solidFill>
                            <a:schemeClr val="dk1"/>
                          </a:solidFill>
                          <a:latin typeface="Calibri" panose="020F0502020204030204" pitchFamily="34" charset="0"/>
                          <a:ea typeface="+mn-ea"/>
                          <a:cs typeface="+mn-cs"/>
                        </a:rPr>
                        <a:t>0.833 (</a:t>
                      </a:r>
                      <a:r>
                        <a:rPr lang="en-US" sz="2400" kern="1200" dirty="0" smtClean="0">
                          <a:solidFill>
                            <a:schemeClr val="dk1"/>
                          </a:solidFill>
                          <a:latin typeface="Calibri" panose="020F0502020204030204" pitchFamily="34" charset="0"/>
                          <a:ea typeface="+mn-ea"/>
                          <a:cs typeface="+mn-cs"/>
                        </a:rPr>
                        <a:t>0.88)</a:t>
                      </a:r>
                      <a:endParaRPr lang="en-US" sz="2400" kern="1200" dirty="0">
                        <a:solidFill>
                          <a:schemeClr val="dk1"/>
                        </a:solidFill>
                        <a:latin typeface="Calibri" panose="020F0502020204030204" pitchFamily="34" charset="0"/>
                        <a:ea typeface="+mn-ea"/>
                        <a:cs typeface="+mn-cs"/>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6761115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2"/>
            <a:ext cx="12192000" cy="930517"/>
          </a:xfrm>
        </p:spPr>
        <p:txBody>
          <a:bodyPr/>
          <a:lstStyle/>
          <a:p>
            <a:pPr algn="ctr"/>
            <a:r>
              <a:rPr lang="en-US" dirty="0" smtClean="0">
                <a:latin typeface="Arial" panose="020B0604020202020204" pitchFamily="34" charset="0"/>
                <a:cs typeface="Arial" panose="020B0604020202020204" pitchFamily="34" charset="0"/>
              </a:rPr>
              <a:t>Discharge Readiness</a:t>
            </a:r>
            <a:endParaRPr lang="en-US" dirty="0">
              <a:latin typeface="Arial" panose="020B0604020202020204" pitchFamily="34" charset="0"/>
              <a:cs typeface="Arial" panose="020B0604020202020204" pitchFamily="34" charset="0"/>
            </a:endParaRPr>
          </a:p>
        </p:txBody>
      </p:sp>
      <p:graphicFrame>
        <p:nvGraphicFramePr>
          <p:cNvPr id="7" name="Table 6">
            <a:extLst>
              <a:ext uri="{FF2B5EF4-FFF2-40B4-BE49-F238E27FC236}">
                <a16:creationId xmlns:a16="http://schemas.microsoft.com/office/drawing/2014/main" id="{CD2E4B08-A409-6C44-837C-3696F740BDF7}"/>
              </a:ext>
            </a:extLst>
          </p:cNvPr>
          <p:cNvGraphicFramePr>
            <a:graphicFrameLocks noGrp="1"/>
          </p:cNvGraphicFramePr>
          <p:nvPr>
            <p:extLst>
              <p:ext uri="{D42A27DB-BD31-4B8C-83A1-F6EECF244321}">
                <p14:modId xmlns:p14="http://schemas.microsoft.com/office/powerpoint/2010/main" val="2267365412"/>
              </p:ext>
            </p:extLst>
          </p:nvPr>
        </p:nvGraphicFramePr>
        <p:xfrm>
          <a:off x="838198" y="1773183"/>
          <a:ext cx="10215798" cy="2982396"/>
        </p:xfrm>
        <a:graphic>
          <a:graphicData uri="http://schemas.openxmlformats.org/drawingml/2006/table">
            <a:tbl>
              <a:tblPr firstRow="1" bandRow="1">
                <a:tableStyleId>{7DF18680-E054-41AD-8BC1-D1AEF772440D}</a:tableStyleId>
              </a:tblPr>
              <a:tblGrid>
                <a:gridCol w="5191636">
                  <a:extLst>
                    <a:ext uri="{9D8B030D-6E8A-4147-A177-3AD203B41FA5}">
                      <a16:colId xmlns:a16="http://schemas.microsoft.com/office/drawing/2014/main" val="20000"/>
                    </a:ext>
                  </a:extLst>
                </a:gridCol>
                <a:gridCol w="2512081">
                  <a:extLst>
                    <a:ext uri="{9D8B030D-6E8A-4147-A177-3AD203B41FA5}">
                      <a16:colId xmlns:a16="http://schemas.microsoft.com/office/drawing/2014/main" val="818686153"/>
                    </a:ext>
                  </a:extLst>
                </a:gridCol>
                <a:gridCol w="2512081">
                  <a:extLst>
                    <a:ext uri="{9D8B030D-6E8A-4147-A177-3AD203B41FA5}">
                      <a16:colId xmlns:a16="http://schemas.microsoft.com/office/drawing/2014/main" val="2081469000"/>
                    </a:ext>
                  </a:extLst>
                </a:gridCol>
              </a:tblGrid>
              <a:tr h="497066">
                <a:tc>
                  <a:txBody>
                    <a:bodyPr/>
                    <a:lstStyle/>
                    <a:p>
                      <a:r>
                        <a:rPr lang="en-US" dirty="0">
                          <a:solidFill>
                            <a:schemeClr val="bg1"/>
                          </a:solidFill>
                        </a:rPr>
                        <a:t>Metric</a:t>
                      </a: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dirty="0"/>
                        <a:t># of Patients</a:t>
                      </a: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dirty="0"/>
                        <a:t>Percentage</a:t>
                      </a:r>
                    </a:p>
                  </a:txBody>
                  <a:tcPr/>
                </a:tc>
                <a:extLst>
                  <a:ext uri="{0D108BD9-81ED-4DB2-BD59-A6C34878D82A}">
                    <a16:rowId xmlns:a16="http://schemas.microsoft.com/office/drawing/2014/main" val="10000"/>
                  </a:ext>
                </a:extLst>
              </a:tr>
              <a:tr h="4970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Mismatches (FP)</a:t>
                      </a:r>
                      <a:endParaRPr lang="en-US" dirty="0">
                        <a:solidFill>
                          <a:schemeClr val="bg1"/>
                        </a:solidFill>
                      </a:endParaRP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lang="en-US" dirty="0"/>
                        <a:t>159</a:t>
                      </a:r>
                    </a:p>
                  </a:txBody>
                  <a:tcPr/>
                </a:tc>
                <a:tc>
                  <a:txBody>
                    <a:bodyPr/>
                    <a:lstStyle/>
                    <a:p>
                      <a:pPr marL="0" marR="0" lvl="0" indent="0" algn="l" defTabSz="914378" rtl="0" eaLnBrk="1" fontAlgn="auto" latinLnBrk="0" hangingPunct="1">
                        <a:lnSpc>
                          <a:spcPct val="100000"/>
                        </a:lnSpc>
                        <a:spcBef>
                          <a:spcPts val="0"/>
                        </a:spcBef>
                        <a:spcAft>
                          <a:spcPts val="0"/>
                        </a:spcAft>
                        <a:buClrTx/>
                        <a:buSzTx/>
                        <a:buFontTx/>
                        <a:buNone/>
                        <a:tabLst/>
                        <a:defRPr/>
                      </a:pPr>
                      <a:endParaRPr lang="en-US" dirty="0"/>
                    </a:p>
                  </a:txBody>
                  <a:tcPr/>
                </a:tc>
                <a:extLst>
                  <a:ext uri="{0D108BD9-81ED-4DB2-BD59-A6C34878D82A}">
                    <a16:rowId xmlns:a16="http://schemas.microsoft.com/office/drawing/2014/main" val="423788014"/>
                  </a:ext>
                </a:extLst>
              </a:tr>
              <a:tr h="497066">
                <a:tc>
                  <a:txBody>
                    <a:bodyPr/>
                    <a:lstStyle/>
                    <a:p>
                      <a:pPr lvl="1" algn="l"/>
                      <a:r>
                        <a:rPr lang="en-US" i="1" dirty="0"/>
                        <a:t>Leave within 48hrs</a:t>
                      </a:r>
                    </a:p>
                  </a:txBody>
                  <a:tcPr/>
                </a:tc>
                <a:tc>
                  <a:txBody>
                    <a:bodyPr/>
                    <a:lstStyle/>
                    <a:p>
                      <a:pPr marL="457200" marR="0" lvl="1" indent="0" algn="l" defTabSz="914378" rtl="0" eaLnBrk="1" fontAlgn="auto" latinLnBrk="0" hangingPunct="1">
                        <a:lnSpc>
                          <a:spcPct val="100000"/>
                        </a:lnSpc>
                        <a:spcBef>
                          <a:spcPts val="0"/>
                        </a:spcBef>
                        <a:spcAft>
                          <a:spcPts val="0"/>
                        </a:spcAft>
                        <a:buClrTx/>
                        <a:buSzTx/>
                        <a:buFontTx/>
                        <a:buNone/>
                        <a:tabLst/>
                        <a:defRPr/>
                      </a:pPr>
                      <a:r>
                        <a:rPr lang="en-US" i="1" dirty="0"/>
                        <a:t>82</a:t>
                      </a:r>
                    </a:p>
                  </a:txBody>
                  <a:tcPr/>
                </a:tc>
                <a:tc>
                  <a:txBody>
                    <a:bodyPr/>
                    <a:lstStyle/>
                    <a:p>
                      <a:pPr marL="457200" marR="0" lvl="1" indent="0" algn="l" defTabSz="914378" rtl="0" eaLnBrk="1" fontAlgn="auto" latinLnBrk="0" hangingPunct="1">
                        <a:lnSpc>
                          <a:spcPct val="100000"/>
                        </a:lnSpc>
                        <a:spcBef>
                          <a:spcPts val="0"/>
                        </a:spcBef>
                        <a:spcAft>
                          <a:spcPts val="0"/>
                        </a:spcAft>
                        <a:buClrTx/>
                        <a:buSzTx/>
                        <a:buFontTx/>
                        <a:buNone/>
                        <a:tabLst/>
                        <a:defRPr/>
                      </a:pPr>
                      <a:r>
                        <a:rPr lang="en-US" i="1" dirty="0"/>
                        <a:t>52%</a:t>
                      </a:r>
                    </a:p>
                  </a:txBody>
                  <a:tcPr/>
                </a:tc>
                <a:extLst>
                  <a:ext uri="{0D108BD9-81ED-4DB2-BD59-A6C34878D82A}">
                    <a16:rowId xmlns:a16="http://schemas.microsoft.com/office/drawing/2014/main" val="316551944"/>
                  </a:ext>
                </a:extLst>
              </a:tr>
              <a:tr h="497066">
                <a:tc>
                  <a:txBody>
                    <a:bodyPr/>
                    <a:lstStyle/>
                    <a:p>
                      <a:pPr lvl="1"/>
                      <a:r>
                        <a:rPr lang="en-US" i="1" dirty="0"/>
                        <a:t>Leave after 48hrs</a:t>
                      </a:r>
                    </a:p>
                  </a:txBody>
                  <a:tcPr/>
                </a:tc>
                <a:tc>
                  <a:txBody>
                    <a:bodyPr/>
                    <a:lstStyle/>
                    <a:p>
                      <a:pPr marL="457200" marR="0" lvl="1" indent="0" algn="l" defTabSz="914378" rtl="0" eaLnBrk="1" fontAlgn="auto" latinLnBrk="0" hangingPunct="1">
                        <a:lnSpc>
                          <a:spcPct val="100000"/>
                        </a:lnSpc>
                        <a:spcBef>
                          <a:spcPts val="0"/>
                        </a:spcBef>
                        <a:spcAft>
                          <a:spcPts val="0"/>
                        </a:spcAft>
                        <a:buClrTx/>
                        <a:buSzTx/>
                        <a:buFontTx/>
                        <a:buNone/>
                        <a:tabLst/>
                        <a:defRPr/>
                      </a:pPr>
                      <a:r>
                        <a:rPr lang="en-US" i="1" dirty="0"/>
                        <a:t>77</a:t>
                      </a:r>
                    </a:p>
                  </a:txBody>
                  <a:tcPr/>
                </a:tc>
                <a:tc>
                  <a:txBody>
                    <a:bodyPr/>
                    <a:lstStyle/>
                    <a:p>
                      <a:pPr marL="457200" marR="0" lvl="1" indent="0" algn="l" defTabSz="914378" rtl="0" eaLnBrk="1" fontAlgn="auto" latinLnBrk="0" hangingPunct="1">
                        <a:lnSpc>
                          <a:spcPct val="100000"/>
                        </a:lnSpc>
                        <a:spcBef>
                          <a:spcPts val="0"/>
                        </a:spcBef>
                        <a:spcAft>
                          <a:spcPts val="0"/>
                        </a:spcAft>
                        <a:buClrTx/>
                        <a:buSzTx/>
                        <a:buFontTx/>
                        <a:buNone/>
                        <a:tabLst/>
                        <a:defRPr/>
                      </a:pPr>
                      <a:r>
                        <a:rPr lang="en-US" i="1" dirty="0"/>
                        <a:t>48%</a:t>
                      </a:r>
                    </a:p>
                  </a:txBody>
                  <a:tcPr/>
                </a:tc>
                <a:extLst>
                  <a:ext uri="{0D108BD9-81ED-4DB2-BD59-A6C34878D82A}">
                    <a16:rowId xmlns:a16="http://schemas.microsoft.com/office/drawing/2014/main" val="10001"/>
                  </a:ext>
                </a:extLst>
              </a:tr>
              <a:tr h="497066">
                <a:tc>
                  <a:txBody>
                    <a:bodyPr/>
                    <a:lstStyle/>
                    <a:p>
                      <a:pPr lvl="1"/>
                      <a:r>
                        <a:rPr lang="en-US" i="1" dirty="0"/>
                        <a:t>Clear clinical reason</a:t>
                      </a:r>
                    </a:p>
                  </a:txBody>
                  <a:tcPr/>
                </a:tc>
                <a:tc>
                  <a:txBody>
                    <a:bodyPr/>
                    <a:lstStyle/>
                    <a:p>
                      <a:pPr marL="457200" marR="0" lvl="1" indent="0" algn="l" defTabSz="914378" rtl="0" eaLnBrk="1" fontAlgn="auto" latinLnBrk="0" hangingPunct="1">
                        <a:lnSpc>
                          <a:spcPct val="100000"/>
                        </a:lnSpc>
                        <a:spcBef>
                          <a:spcPts val="0"/>
                        </a:spcBef>
                        <a:spcAft>
                          <a:spcPts val="0"/>
                        </a:spcAft>
                        <a:buClrTx/>
                        <a:buSzTx/>
                        <a:buFontTx/>
                        <a:buNone/>
                        <a:tabLst/>
                        <a:defRPr/>
                      </a:pPr>
                      <a:r>
                        <a:rPr lang="en-US" i="1" dirty="0"/>
                        <a:t>30</a:t>
                      </a:r>
                    </a:p>
                  </a:txBody>
                  <a:tcPr/>
                </a:tc>
                <a:tc>
                  <a:txBody>
                    <a:bodyPr/>
                    <a:lstStyle/>
                    <a:p>
                      <a:pPr marL="457200" marR="0" lvl="1" indent="0" algn="l" defTabSz="914378" rtl="0" eaLnBrk="1" fontAlgn="auto" latinLnBrk="0" hangingPunct="1">
                        <a:lnSpc>
                          <a:spcPct val="100000"/>
                        </a:lnSpc>
                        <a:spcBef>
                          <a:spcPts val="0"/>
                        </a:spcBef>
                        <a:spcAft>
                          <a:spcPts val="0"/>
                        </a:spcAft>
                        <a:buClrTx/>
                        <a:buSzTx/>
                        <a:buFontTx/>
                        <a:buNone/>
                        <a:tabLst/>
                        <a:defRPr/>
                      </a:pPr>
                      <a:r>
                        <a:rPr lang="en-US" i="1" dirty="0"/>
                        <a:t>19%</a:t>
                      </a:r>
                    </a:p>
                  </a:txBody>
                  <a:tcPr/>
                </a:tc>
                <a:extLst>
                  <a:ext uri="{0D108BD9-81ED-4DB2-BD59-A6C34878D82A}">
                    <a16:rowId xmlns:a16="http://schemas.microsoft.com/office/drawing/2014/main" val="2794841578"/>
                  </a:ext>
                </a:extLst>
              </a:tr>
              <a:tr h="497066">
                <a:tc>
                  <a:txBody>
                    <a:bodyPr/>
                    <a:lstStyle/>
                    <a:p>
                      <a:pPr lvl="1" algn="l"/>
                      <a:r>
                        <a:rPr lang="en-US" i="1" dirty="0"/>
                        <a:t>No clear clinical reason</a:t>
                      </a:r>
                    </a:p>
                  </a:txBody>
                  <a:tcPr/>
                </a:tc>
                <a:tc>
                  <a:txBody>
                    <a:bodyPr/>
                    <a:lstStyle/>
                    <a:p>
                      <a:pPr marL="457200" marR="0" lvl="1" indent="0" algn="l" defTabSz="914378"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latin typeface="+mn-lt"/>
                          <a:ea typeface="+mn-ea"/>
                          <a:cs typeface="+mn-cs"/>
                        </a:rPr>
                        <a:t>129</a:t>
                      </a:r>
                    </a:p>
                  </a:txBody>
                  <a:tcPr/>
                </a:tc>
                <a:tc>
                  <a:txBody>
                    <a:bodyPr/>
                    <a:lstStyle/>
                    <a:p>
                      <a:pPr marL="457200" marR="0" lvl="1" indent="0" algn="l" defTabSz="914378" rtl="0" eaLnBrk="1" fontAlgn="auto" latinLnBrk="0" hangingPunct="1">
                        <a:lnSpc>
                          <a:spcPct val="100000"/>
                        </a:lnSpc>
                        <a:spcBef>
                          <a:spcPts val="0"/>
                        </a:spcBef>
                        <a:spcAft>
                          <a:spcPts val="0"/>
                        </a:spcAft>
                        <a:buClrTx/>
                        <a:buSzTx/>
                        <a:buFontTx/>
                        <a:buNone/>
                        <a:tabLst/>
                        <a:defRPr/>
                      </a:pPr>
                      <a:r>
                        <a:rPr lang="en-US" sz="1800" i="1" kern="1200" dirty="0">
                          <a:solidFill>
                            <a:schemeClr val="dk1"/>
                          </a:solidFill>
                          <a:latin typeface="+mn-lt"/>
                          <a:ea typeface="+mn-ea"/>
                          <a:cs typeface="+mn-cs"/>
                        </a:rPr>
                        <a:t>81%</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8105284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776" y="0"/>
            <a:ext cx="11112649" cy="1325563"/>
          </a:xfrm>
        </p:spPr>
        <p:txBody>
          <a:bodyPr/>
          <a:lstStyle/>
          <a:p>
            <a:pPr algn="ctr"/>
            <a:r>
              <a:rPr lang="en-US" dirty="0" smtClean="0">
                <a:latin typeface="Arial" panose="020B0604020202020204" pitchFamily="34" charset="0"/>
                <a:cs typeface="Arial" panose="020B0604020202020204" pitchFamily="34" charset="0"/>
              </a:rPr>
              <a:t>Augment Model </a:t>
            </a:r>
            <a:r>
              <a:rPr lang="en-US" dirty="0" smtClean="0">
                <a:latin typeface="Arial" panose="020B0604020202020204" pitchFamily="34" charset="0"/>
                <a:cs typeface="Arial" panose="020B0604020202020204" pitchFamily="34" charset="0"/>
              </a:rPr>
              <a:t>via </a:t>
            </a:r>
            <a:r>
              <a:rPr lang="en-US" dirty="0" smtClean="0">
                <a:latin typeface="Arial" panose="020B0604020202020204" pitchFamily="34" charset="0"/>
                <a:cs typeface="Arial" panose="020B0604020202020204" pitchFamily="34" charset="0"/>
              </a:rPr>
              <a:t>Text Analytics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02336" y="1225296"/>
            <a:ext cx="11375136" cy="4663439"/>
          </a:xfrm>
        </p:spPr>
        <p:txBody>
          <a:bodyPr>
            <a:normAutofit/>
          </a:bodyPr>
          <a:lstStyle/>
          <a:p>
            <a:pPr marL="401638" indent="-401638"/>
            <a:r>
              <a:rPr lang="en-US" sz="2200" dirty="0" smtClean="0">
                <a:latin typeface="Arial" panose="020B0604020202020204" pitchFamily="34" charset="0"/>
                <a:cs typeface="Arial" panose="020B0604020202020204" pitchFamily="34" charset="0"/>
              </a:rPr>
              <a:t>Augmented predictive model with nursing notes</a:t>
            </a:r>
          </a:p>
          <a:p>
            <a:pPr marL="401638" indent="-401638"/>
            <a:endParaRPr lang="en-US" sz="2200" dirty="0">
              <a:latin typeface="Arial" panose="020B0604020202020204" pitchFamily="34" charset="0"/>
              <a:cs typeface="Arial" panose="020B0604020202020204" pitchFamily="34" charset="0"/>
            </a:endParaRPr>
          </a:p>
          <a:p>
            <a:pPr marL="401638" indent="-401638"/>
            <a:r>
              <a:rPr lang="en-US" sz="2200" dirty="0" smtClean="0">
                <a:latin typeface="Arial" panose="020B0604020202020204" pitchFamily="34" charset="0"/>
                <a:cs typeface="Arial" panose="020B0604020202020204" pitchFamily="34" charset="0"/>
              </a:rPr>
              <a:t>Consider latest note in each prediction time </a:t>
            </a:r>
            <a:endParaRPr lang="en-US" sz="2200" dirty="0">
              <a:latin typeface="Arial" panose="020B0604020202020204" pitchFamily="34" charset="0"/>
              <a:cs typeface="Arial" panose="020B0604020202020204" pitchFamily="34" charset="0"/>
            </a:endParaRPr>
          </a:p>
          <a:p>
            <a:pPr marL="401638" indent="-401638"/>
            <a:endParaRPr lang="en-US" sz="2200" dirty="0">
              <a:latin typeface="Arial" panose="020B0604020202020204" pitchFamily="34" charset="0"/>
              <a:cs typeface="Arial" panose="020B0604020202020204" pitchFamily="34" charset="0"/>
            </a:endParaRPr>
          </a:p>
          <a:p>
            <a:pPr marL="401638" indent="-401638"/>
            <a:r>
              <a:rPr lang="en-US" sz="2200" dirty="0" smtClean="0">
                <a:latin typeface="Arial" panose="020B0604020202020204" pitchFamily="34" charset="0"/>
                <a:cs typeface="Arial" panose="020B0604020202020204" pitchFamily="34" charset="0"/>
              </a:rPr>
              <a:t>Supervised embedding of 30K notes as part of training fed into 1-layer LSTM and then combined with the structured data through a dense network to obtain an augmented model</a:t>
            </a:r>
          </a:p>
          <a:p>
            <a:pPr marL="401638" indent="-401638"/>
            <a:endParaRPr lang="en-US" sz="2200" dirty="0">
              <a:latin typeface="Arial" panose="020B0604020202020204" pitchFamily="34" charset="0"/>
              <a:cs typeface="Arial" panose="020B0604020202020204" pitchFamily="34" charset="0"/>
            </a:endParaRPr>
          </a:p>
          <a:p>
            <a:pPr marL="401638" indent="-401638"/>
            <a:r>
              <a:rPr lang="en-US" sz="2200" dirty="0" smtClean="0">
                <a:latin typeface="Arial" panose="020B0604020202020204" pitchFamily="34" charset="0"/>
                <a:cs typeface="Arial" panose="020B0604020202020204" pitchFamily="34" charset="0"/>
              </a:rPr>
              <a:t>Developed methodology to identify important sentences in the note to be presented (or summarized) to physicians and staff </a:t>
            </a:r>
            <a:endParaRPr lang="en-US" sz="2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137003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776" y="0"/>
            <a:ext cx="11112649" cy="1325563"/>
          </a:xfrm>
        </p:spPr>
        <p:txBody>
          <a:bodyPr/>
          <a:lstStyle/>
          <a:p>
            <a:pPr algn="ctr"/>
            <a:r>
              <a:rPr lang="en-US" dirty="0" smtClean="0">
                <a:latin typeface="Arial" panose="020B0604020202020204" pitchFamily="34" charset="0"/>
                <a:cs typeface="Arial" panose="020B0604020202020204" pitchFamily="34" charset="0"/>
              </a:rPr>
              <a:t>Meta=Yes, Augmented=No, Actual=No</a:t>
            </a:r>
            <a:endParaRPr lang="en-US" dirty="0">
              <a:latin typeface="Arial" panose="020B0604020202020204" pitchFamily="34" charset="0"/>
              <a:cs typeface="Arial" panose="020B0604020202020204" pitchFamily="34" charset="0"/>
            </a:endParaRPr>
          </a:p>
        </p:txBody>
      </p:sp>
      <p:graphicFrame>
        <p:nvGraphicFramePr>
          <p:cNvPr id="6" name="Table 5">
            <a:extLst>
              <a:ext uri="{FF2B5EF4-FFF2-40B4-BE49-F238E27FC236}">
                <a16:creationId xmlns:a16="http://schemas.microsoft.com/office/drawing/2014/main" id="{5770B5DA-5E9E-B540-8B05-416C6D6BE4D7}"/>
              </a:ext>
            </a:extLst>
          </p:cNvPr>
          <p:cNvGraphicFramePr>
            <a:graphicFrameLocks noGrp="1"/>
          </p:cNvGraphicFramePr>
          <p:nvPr>
            <p:extLst/>
          </p:nvPr>
        </p:nvGraphicFramePr>
        <p:xfrm>
          <a:off x="2661202" y="1017480"/>
          <a:ext cx="7797801" cy="2394585"/>
        </p:xfrm>
        <a:graphic>
          <a:graphicData uri="http://schemas.openxmlformats.org/drawingml/2006/table">
            <a:tbl>
              <a:tblPr>
                <a:tableStyleId>{5C22544A-7EE6-4342-B048-85BDC9FD1C3A}</a:tableStyleId>
              </a:tblPr>
              <a:tblGrid>
                <a:gridCol w="2272748">
                  <a:extLst>
                    <a:ext uri="{9D8B030D-6E8A-4147-A177-3AD203B41FA5}">
                      <a16:colId xmlns:a16="http://schemas.microsoft.com/office/drawing/2014/main" val="1283627033"/>
                    </a:ext>
                  </a:extLst>
                </a:gridCol>
                <a:gridCol w="1447800">
                  <a:extLst>
                    <a:ext uri="{9D8B030D-6E8A-4147-A177-3AD203B41FA5}">
                      <a16:colId xmlns:a16="http://schemas.microsoft.com/office/drawing/2014/main" val="3922029036"/>
                    </a:ext>
                  </a:extLst>
                </a:gridCol>
                <a:gridCol w="4077253">
                  <a:extLst>
                    <a:ext uri="{9D8B030D-6E8A-4147-A177-3AD203B41FA5}">
                      <a16:colId xmlns:a16="http://schemas.microsoft.com/office/drawing/2014/main" val="3237086170"/>
                    </a:ext>
                  </a:extLst>
                </a:gridCol>
              </a:tblGrid>
              <a:tr h="203200">
                <a:tc>
                  <a:txBody>
                    <a:bodyPr/>
                    <a:lstStyle/>
                    <a:p>
                      <a:pPr algn="l" fontAlgn="b"/>
                      <a:r>
                        <a:rPr lang="en-US" sz="1400" b="1" u="none" strike="noStrike">
                          <a:effectLst/>
                        </a:rPr>
                        <a:t>Patient Info</a:t>
                      </a:r>
                      <a:endParaRPr lang="en-US" sz="14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 </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400" b="1" u="none" strike="noStrike" dirty="0">
                          <a:effectLst/>
                        </a:rPr>
                        <a:t>Nurse Note</a:t>
                      </a:r>
                      <a:endParaRPr lang="en-US" sz="1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19563245"/>
                  </a:ext>
                </a:extLst>
              </a:tr>
              <a:tr h="241300">
                <a:tc>
                  <a:txBody>
                    <a:bodyPr/>
                    <a:lstStyle/>
                    <a:p>
                      <a:pPr algn="l" fontAlgn="b"/>
                      <a:r>
                        <a:rPr lang="en-US" sz="1400" u="none" strike="noStrike">
                          <a:effectLst/>
                        </a:rPr>
                        <a:t>Prediction Date</a:t>
                      </a:r>
                      <a:endParaRPr lang="en-US" sz="1400" b="0" i="0" u="none" strike="noStrike">
                        <a:solidFill>
                          <a:srgbClr val="000000"/>
                        </a:solidFill>
                        <a:effectLst/>
                        <a:latin typeface="Courier New" panose="02070309020205020404" pitchFamily="49" charset="0"/>
                      </a:endParaRPr>
                    </a:p>
                  </a:txBody>
                  <a:tcPr marL="9525" marR="9525" marT="9525" marB="0" anchor="b"/>
                </a:tc>
                <a:tc>
                  <a:txBody>
                    <a:bodyPr/>
                    <a:lstStyle/>
                    <a:p>
                      <a:pPr algn="r" fontAlgn="b"/>
                      <a:r>
                        <a:rPr lang="en-US" sz="1200" dirty="0"/>
                        <a:t>2019-06-20</a:t>
                      </a:r>
                      <a:endParaRPr lang="en-US" sz="1200" b="0" i="0" u="none" strike="noStrike" dirty="0">
                        <a:solidFill>
                          <a:srgbClr val="000000"/>
                        </a:solidFill>
                        <a:effectLst/>
                        <a:latin typeface="Calibri" panose="020F0502020204030204" pitchFamily="34" charset="0"/>
                      </a:endParaRPr>
                    </a:p>
                  </a:txBody>
                  <a:tcPr marL="9525" marR="9525" marT="9525" marB="0" anchor="b"/>
                </a:tc>
                <a:tc rowSpan="9">
                  <a:txBody>
                    <a:bodyPr/>
                    <a:lstStyle/>
                    <a:p>
                      <a:pPr algn="l" fontAlgn="b"/>
                      <a:r>
                        <a:rPr lang="en-US" sz="1200" dirty="0"/>
                        <a:t>Nursing Progress Note Patient ambulating in hall independently hunched over at waist, when she is in bed, she remains in the beach chair position. Incisions all well approximated. Left chest flap warm to touch, with good flap refill, with slight bruising at the edges. Unchanged over shift. JP's stripped and emptied. Patient looking forward to potential </a:t>
                      </a:r>
                      <a:r>
                        <a:rPr lang="en-US" sz="1200" dirty="0" err="1"/>
                        <a:t>dishcharge</a:t>
                      </a:r>
                      <a:r>
                        <a:rPr lang="en-US" sz="1200" dirty="0"/>
                        <a:t> Friday.</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62695038"/>
                  </a:ext>
                </a:extLst>
              </a:tr>
              <a:tr h="241300">
                <a:tc>
                  <a:txBody>
                    <a:bodyPr/>
                    <a:lstStyle/>
                    <a:p>
                      <a:pPr algn="l" fontAlgn="b"/>
                      <a:r>
                        <a:rPr lang="en-US" sz="1400" u="none" strike="noStrike">
                          <a:effectLst/>
                        </a:rPr>
                        <a:t>Discharged Today</a:t>
                      </a:r>
                      <a:endParaRPr lang="en-US" sz="1400" b="0" i="0" u="none" strike="noStrike">
                        <a:solidFill>
                          <a:srgbClr val="000000"/>
                        </a:solidFill>
                        <a:effectLst/>
                        <a:latin typeface="Courier New" panose="02070309020205020404" pitchFamily="49"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0</a:t>
                      </a:r>
                    </a:p>
                  </a:txBody>
                  <a:tcPr marL="9525" marR="9525" marT="9525" marB="0" anchor="b"/>
                </a:tc>
                <a:tc vMerge="1">
                  <a:txBody>
                    <a:bodyPr/>
                    <a:lstStyle/>
                    <a:p>
                      <a:endParaRPr lang="en-US"/>
                    </a:p>
                  </a:txBody>
                  <a:tcPr/>
                </a:tc>
                <a:extLst>
                  <a:ext uri="{0D108BD9-81ED-4DB2-BD59-A6C34878D82A}">
                    <a16:rowId xmlns:a16="http://schemas.microsoft.com/office/drawing/2014/main" val="1731702577"/>
                  </a:ext>
                </a:extLst>
              </a:tr>
              <a:tr h="241300">
                <a:tc>
                  <a:txBody>
                    <a:bodyPr/>
                    <a:lstStyle/>
                    <a:p>
                      <a:pPr algn="l" fontAlgn="b"/>
                      <a:r>
                        <a:rPr lang="en-US" sz="1400" u="none" strike="noStrike">
                          <a:effectLst/>
                        </a:rPr>
                        <a:t>Days since admission</a:t>
                      </a:r>
                      <a:endParaRPr lang="en-US" sz="1400" b="0" i="0" u="none" strike="noStrike">
                        <a:solidFill>
                          <a:srgbClr val="000000"/>
                        </a:solidFill>
                        <a:effectLst/>
                        <a:latin typeface="Courier New" panose="02070309020205020404" pitchFamily="49"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3</a:t>
                      </a:r>
                    </a:p>
                  </a:txBody>
                  <a:tcPr marL="9525" marR="9525" marT="9525" marB="0" anchor="b"/>
                </a:tc>
                <a:tc vMerge="1">
                  <a:txBody>
                    <a:bodyPr/>
                    <a:lstStyle/>
                    <a:p>
                      <a:endParaRPr lang="en-US"/>
                    </a:p>
                  </a:txBody>
                  <a:tcPr/>
                </a:tc>
                <a:extLst>
                  <a:ext uri="{0D108BD9-81ED-4DB2-BD59-A6C34878D82A}">
                    <a16:rowId xmlns:a16="http://schemas.microsoft.com/office/drawing/2014/main" val="1092887411"/>
                  </a:ext>
                </a:extLst>
              </a:tr>
              <a:tr h="241300">
                <a:tc>
                  <a:txBody>
                    <a:bodyPr/>
                    <a:lstStyle/>
                    <a:p>
                      <a:pPr algn="l" fontAlgn="b"/>
                      <a:r>
                        <a:rPr lang="en-US" sz="1400" u="none" strike="noStrike">
                          <a:effectLst/>
                        </a:rPr>
                        <a:t>Days until discharge</a:t>
                      </a:r>
                      <a:endParaRPr lang="en-US" sz="1400" b="0" i="0" u="none" strike="noStrike">
                        <a:solidFill>
                          <a:srgbClr val="000000"/>
                        </a:solidFill>
                        <a:effectLst/>
                        <a:latin typeface="Courier New" panose="02070309020205020404" pitchFamily="49"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1</a:t>
                      </a:r>
                    </a:p>
                  </a:txBody>
                  <a:tcPr marL="9525" marR="9525" marT="9525" marB="0" anchor="b"/>
                </a:tc>
                <a:tc vMerge="1">
                  <a:txBody>
                    <a:bodyPr/>
                    <a:lstStyle/>
                    <a:p>
                      <a:endParaRPr lang="en-US"/>
                    </a:p>
                  </a:txBody>
                  <a:tcPr/>
                </a:tc>
                <a:extLst>
                  <a:ext uri="{0D108BD9-81ED-4DB2-BD59-A6C34878D82A}">
                    <a16:rowId xmlns:a16="http://schemas.microsoft.com/office/drawing/2014/main" val="2500652442"/>
                  </a:ext>
                </a:extLst>
              </a:tr>
              <a:tr h="241300">
                <a:tc>
                  <a:txBody>
                    <a:bodyPr/>
                    <a:lstStyle/>
                    <a:p>
                      <a:pPr algn="l" fontAlgn="b"/>
                      <a:r>
                        <a:rPr lang="en-US" sz="1400" u="none" strike="noStrike">
                          <a:effectLst/>
                        </a:rPr>
                        <a:t>Service</a:t>
                      </a:r>
                      <a:endParaRPr lang="en-US" sz="1400" b="0" i="0" u="none" strike="noStrike">
                        <a:solidFill>
                          <a:srgbClr val="000000"/>
                        </a:solidFill>
                        <a:effectLst/>
                        <a:latin typeface="Courier New" panose="02070309020205020404" pitchFamily="49"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General Surgery</a:t>
                      </a:r>
                    </a:p>
                  </a:txBody>
                  <a:tcPr marL="9525" marR="9525" marT="9525" marB="0" anchor="b"/>
                </a:tc>
                <a:tc vMerge="1">
                  <a:txBody>
                    <a:bodyPr/>
                    <a:lstStyle/>
                    <a:p>
                      <a:endParaRPr lang="en-US"/>
                    </a:p>
                  </a:txBody>
                  <a:tcPr/>
                </a:tc>
                <a:extLst>
                  <a:ext uri="{0D108BD9-81ED-4DB2-BD59-A6C34878D82A}">
                    <a16:rowId xmlns:a16="http://schemas.microsoft.com/office/drawing/2014/main" val="1817646149"/>
                  </a:ext>
                </a:extLst>
              </a:tr>
              <a:tr h="241300">
                <a:tc>
                  <a:txBody>
                    <a:bodyPr/>
                    <a:lstStyle/>
                    <a:p>
                      <a:pPr algn="l" fontAlgn="b"/>
                      <a:r>
                        <a:rPr lang="en-US" sz="1400" u="none" strike="noStrike" dirty="0">
                          <a:effectLst/>
                        </a:rPr>
                        <a:t>Procedure</a:t>
                      </a:r>
                      <a:endParaRPr lang="en-US" sz="1400" b="0" i="0" u="none" strike="noStrike" dirty="0">
                        <a:solidFill>
                          <a:srgbClr val="000000"/>
                        </a:solidFill>
                        <a:effectLst/>
                        <a:latin typeface="Courier New" panose="02070309020205020404" pitchFamily="49"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Breast reconstruction</a:t>
                      </a:r>
                    </a:p>
                  </a:txBody>
                  <a:tcPr marL="9525" marR="9525" marT="9525" marB="0" anchor="b"/>
                </a:tc>
                <a:tc vMerge="1">
                  <a:txBody>
                    <a:bodyPr/>
                    <a:lstStyle/>
                    <a:p>
                      <a:endParaRPr lang="en-US"/>
                    </a:p>
                  </a:txBody>
                  <a:tcPr/>
                </a:tc>
                <a:extLst>
                  <a:ext uri="{0D108BD9-81ED-4DB2-BD59-A6C34878D82A}">
                    <a16:rowId xmlns:a16="http://schemas.microsoft.com/office/drawing/2014/main" val="1123022285"/>
                  </a:ext>
                </a:extLst>
              </a:tr>
              <a:tr h="241300">
                <a:tc>
                  <a:txBody>
                    <a:bodyPr/>
                    <a:lstStyle/>
                    <a:p>
                      <a:pPr algn="l" fontAlgn="b"/>
                      <a:r>
                        <a:rPr lang="en-US" sz="1400" u="none" strike="noStrike" dirty="0">
                          <a:effectLst/>
                        </a:rPr>
                        <a:t>Augmented Score</a:t>
                      </a:r>
                      <a:endParaRPr lang="en-US" sz="1400" b="0" i="0" u="none" strike="noStrike" dirty="0">
                        <a:solidFill>
                          <a:srgbClr val="000000"/>
                        </a:solidFill>
                        <a:effectLst/>
                        <a:latin typeface="Courier New" panose="02070309020205020404" pitchFamily="49"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0.381</a:t>
                      </a:r>
                    </a:p>
                  </a:txBody>
                  <a:tcPr marL="9525" marR="9525" marT="9525" marB="0" anchor="b"/>
                </a:tc>
                <a:tc vMerge="1">
                  <a:txBody>
                    <a:bodyPr/>
                    <a:lstStyle/>
                    <a:p>
                      <a:endParaRPr lang="en-US"/>
                    </a:p>
                  </a:txBody>
                  <a:tcPr/>
                </a:tc>
                <a:extLst>
                  <a:ext uri="{0D108BD9-81ED-4DB2-BD59-A6C34878D82A}">
                    <a16:rowId xmlns:a16="http://schemas.microsoft.com/office/drawing/2014/main" val="3707705059"/>
                  </a:ext>
                </a:extLst>
              </a:tr>
              <a:tr h="241300">
                <a:tc>
                  <a:txBody>
                    <a:bodyPr/>
                    <a:lstStyle/>
                    <a:p>
                      <a:pPr algn="l" fontAlgn="b"/>
                      <a:r>
                        <a:rPr lang="en-US" sz="1400" u="none" strike="noStrike">
                          <a:effectLst/>
                        </a:rPr>
                        <a:t>Augmented - Notes Removed</a:t>
                      </a:r>
                      <a:endParaRPr lang="en-US" sz="1400" b="0" i="0" u="none" strike="noStrike">
                        <a:solidFill>
                          <a:srgbClr val="000000"/>
                        </a:solidFill>
                        <a:effectLst/>
                        <a:latin typeface="Courier New" panose="02070309020205020404" pitchFamily="49"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0.633</a:t>
                      </a:r>
                    </a:p>
                  </a:txBody>
                  <a:tcPr marL="9525" marR="9525" marT="9525" marB="0" anchor="b"/>
                </a:tc>
                <a:tc vMerge="1">
                  <a:txBody>
                    <a:bodyPr/>
                    <a:lstStyle/>
                    <a:p>
                      <a:endParaRPr lang="en-US"/>
                    </a:p>
                  </a:txBody>
                  <a:tcPr/>
                </a:tc>
                <a:extLst>
                  <a:ext uri="{0D108BD9-81ED-4DB2-BD59-A6C34878D82A}">
                    <a16:rowId xmlns:a16="http://schemas.microsoft.com/office/drawing/2014/main" val="1217400548"/>
                  </a:ext>
                </a:extLst>
              </a:tr>
              <a:tr h="241300">
                <a:tc>
                  <a:txBody>
                    <a:bodyPr/>
                    <a:lstStyle/>
                    <a:p>
                      <a:pPr algn="l" fontAlgn="b"/>
                      <a:r>
                        <a:rPr lang="en-US" sz="1400" u="none" strike="noStrike" dirty="0">
                          <a:effectLst/>
                        </a:rPr>
                        <a:t>Meta Model Score</a:t>
                      </a:r>
                      <a:endParaRPr lang="en-US" sz="1400" b="0" i="0" u="none" strike="noStrike" dirty="0">
                        <a:solidFill>
                          <a:srgbClr val="000000"/>
                        </a:solidFill>
                        <a:effectLst/>
                        <a:latin typeface="Courier New" panose="02070309020205020404" pitchFamily="49" charset="0"/>
                      </a:endParaRPr>
                    </a:p>
                  </a:txBody>
                  <a:tcPr marL="9525" marR="9525" marT="9525" marB="0" anchor="b"/>
                </a:tc>
                <a:tc>
                  <a:txBody>
                    <a:bodyPr/>
                    <a:lstStyle/>
                    <a:p>
                      <a:pPr algn="r" fontAlgn="b"/>
                      <a:r>
                        <a:rPr lang="en-US" sz="1200" b="0" i="0" u="none" strike="noStrike" dirty="0">
                          <a:solidFill>
                            <a:srgbClr val="000000"/>
                          </a:solidFill>
                          <a:effectLst/>
                          <a:latin typeface="Calibri" panose="020F0502020204030204" pitchFamily="34" charset="0"/>
                        </a:rPr>
                        <a:t>0.862</a:t>
                      </a:r>
                    </a:p>
                  </a:txBody>
                  <a:tcPr marL="9525" marR="9525" marT="9525" marB="0" anchor="b"/>
                </a:tc>
                <a:tc vMerge="1">
                  <a:txBody>
                    <a:bodyPr/>
                    <a:lstStyle/>
                    <a:p>
                      <a:endParaRPr lang="en-US"/>
                    </a:p>
                  </a:txBody>
                  <a:tcPr/>
                </a:tc>
                <a:extLst>
                  <a:ext uri="{0D108BD9-81ED-4DB2-BD59-A6C34878D82A}">
                    <a16:rowId xmlns:a16="http://schemas.microsoft.com/office/drawing/2014/main" val="3627291020"/>
                  </a:ext>
                </a:extLst>
              </a:tr>
            </a:tbl>
          </a:graphicData>
        </a:graphic>
      </p:graphicFrame>
      <p:graphicFrame>
        <p:nvGraphicFramePr>
          <p:cNvPr id="8" name="Table 7">
            <a:extLst>
              <a:ext uri="{FF2B5EF4-FFF2-40B4-BE49-F238E27FC236}">
                <a16:creationId xmlns:a16="http://schemas.microsoft.com/office/drawing/2014/main" id="{83A3BA8F-2517-5048-B4DE-B89F9C176482}"/>
              </a:ext>
            </a:extLst>
          </p:cNvPr>
          <p:cNvGraphicFramePr>
            <a:graphicFrameLocks noGrp="1"/>
          </p:cNvGraphicFramePr>
          <p:nvPr>
            <p:extLst/>
          </p:nvPr>
        </p:nvGraphicFramePr>
        <p:xfrm>
          <a:off x="2661203" y="3594798"/>
          <a:ext cx="7797800" cy="2680970"/>
        </p:xfrm>
        <a:graphic>
          <a:graphicData uri="http://schemas.openxmlformats.org/drawingml/2006/table">
            <a:tbl>
              <a:tblPr>
                <a:tableStyleId>{5C22544A-7EE6-4342-B048-85BDC9FD1C3A}</a:tableStyleId>
              </a:tblPr>
              <a:tblGrid>
                <a:gridCol w="596347">
                  <a:extLst>
                    <a:ext uri="{9D8B030D-6E8A-4147-A177-3AD203B41FA5}">
                      <a16:colId xmlns:a16="http://schemas.microsoft.com/office/drawing/2014/main" val="3795567367"/>
                    </a:ext>
                  </a:extLst>
                </a:gridCol>
                <a:gridCol w="4419600">
                  <a:extLst>
                    <a:ext uri="{9D8B030D-6E8A-4147-A177-3AD203B41FA5}">
                      <a16:colId xmlns:a16="http://schemas.microsoft.com/office/drawing/2014/main" val="987362604"/>
                    </a:ext>
                  </a:extLst>
                </a:gridCol>
                <a:gridCol w="353344">
                  <a:extLst>
                    <a:ext uri="{9D8B030D-6E8A-4147-A177-3AD203B41FA5}">
                      <a16:colId xmlns:a16="http://schemas.microsoft.com/office/drawing/2014/main" val="1840185639"/>
                    </a:ext>
                  </a:extLst>
                </a:gridCol>
                <a:gridCol w="2428509">
                  <a:extLst>
                    <a:ext uri="{9D8B030D-6E8A-4147-A177-3AD203B41FA5}">
                      <a16:colId xmlns:a16="http://schemas.microsoft.com/office/drawing/2014/main" val="3901927026"/>
                    </a:ext>
                  </a:extLst>
                </a:gridCol>
              </a:tblGrid>
              <a:tr h="241300">
                <a:tc>
                  <a:txBody>
                    <a:bodyPr/>
                    <a:lstStyle/>
                    <a:p>
                      <a:pPr algn="l" fontAlgn="b"/>
                      <a:r>
                        <a:rPr lang="en-US" sz="1400" b="1" u="none" strike="noStrike">
                          <a:effectLst/>
                        </a:rPr>
                        <a:t>Score</a:t>
                      </a:r>
                      <a:endParaRPr lang="en-US" sz="1400" b="1" i="0" u="none" strike="noStrike">
                        <a:solidFill>
                          <a:srgbClr val="000000"/>
                        </a:solidFill>
                        <a:effectLst/>
                        <a:latin typeface="Courier New" panose="02070309020205020404" pitchFamily="49" charset="0"/>
                      </a:endParaRPr>
                    </a:p>
                  </a:txBody>
                  <a:tcPr marL="9525" marR="9525" marT="9525" marB="0" anchor="b"/>
                </a:tc>
                <a:tc>
                  <a:txBody>
                    <a:bodyPr/>
                    <a:lstStyle/>
                    <a:p>
                      <a:pPr algn="l" fontAlgn="b"/>
                      <a:r>
                        <a:rPr lang="en-US" sz="1400" b="1" u="none" strike="noStrike" dirty="0">
                          <a:effectLst/>
                        </a:rPr>
                        <a:t>Sentence</a:t>
                      </a:r>
                      <a:endParaRPr lang="en-US" sz="14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400" b="1"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rowSpan="10">
                  <a:txBody>
                    <a:bodyPr/>
                    <a:lstStyle/>
                    <a:p>
                      <a:pPr algn="l" fontAlgn="b"/>
                      <a:r>
                        <a:rPr lang="en-US" sz="1300" b="1" i="0" u="none" strike="noStrike" dirty="0">
                          <a:solidFill>
                            <a:srgbClr val="000000"/>
                          </a:solidFill>
                          <a:effectLst/>
                          <a:latin typeface="Calibri" panose="020F0502020204030204" pitchFamily="34" charset="0"/>
                        </a:rPr>
                        <a:t>Barriers: </a:t>
                      </a:r>
                      <a:r>
                        <a:rPr lang="en-US" sz="1400" dirty="0"/>
                        <a:t>Discharge services are needed, No stool occurrence, Suction drain in place</a:t>
                      </a:r>
                    </a:p>
                    <a:p>
                      <a:pPr algn="l" fontAlgn="b"/>
                      <a:endParaRPr lang="en-US" sz="1400" b="1" i="0" u="none" strike="noStrike" dirty="0">
                        <a:solidFill>
                          <a:srgbClr val="000000"/>
                        </a:solidFill>
                        <a:effectLst/>
                        <a:latin typeface="Calibri" panose="020F0502020204030204" pitchFamily="34" charset="0"/>
                      </a:endParaRPr>
                    </a:p>
                    <a:p>
                      <a:pPr algn="l" fontAlgn="b"/>
                      <a:r>
                        <a:rPr lang="en-US" sz="1400" b="1" i="0" u="none" strike="noStrike" dirty="0" err="1">
                          <a:solidFill>
                            <a:srgbClr val="000000"/>
                          </a:solidFill>
                          <a:effectLst/>
                          <a:latin typeface="Calibri" panose="020F0502020204030204" pitchFamily="34" charset="0"/>
                        </a:rPr>
                        <a:t>Taghi’s</a:t>
                      </a:r>
                      <a:r>
                        <a:rPr lang="en-US" sz="1400" b="1" i="0" u="none" strike="noStrike" dirty="0">
                          <a:solidFill>
                            <a:srgbClr val="000000"/>
                          </a:solidFill>
                          <a:effectLst/>
                          <a:latin typeface="Calibri" panose="020F0502020204030204" pitchFamily="34" charset="0"/>
                        </a:rPr>
                        <a:t> notes:</a:t>
                      </a:r>
                      <a:r>
                        <a:rPr lang="en-US" sz="1400" b="0" i="0" u="none" strike="noStrike" dirty="0">
                          <a:solidFill>
                            <a:srgbClr val="000000"/>
                          </a:solidFill>
                          <a:effectLst/>
                          <a:latin typeface="Calibri" panose="020F0502020204030204" pitchFamily="34" charset="0"/>
                        </a:rPr>
                        <a:t> Today was Thursday!</a:t>
                      </a:r>
                      <a:endParaRPr lang="en-US" sz="13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150696"/>
                  </a:ext>
                </a:extLst>
              </a:tr>
              <a:tr h="241300">
                <a:tc>
                  <a:txBody>
                    <a:bodyPr/>
                    <a:lstStyle/>
                    <a:p>
                      <a:pPr algn="r" fontAlgn="b"/>
                      <a:r>
                        <a:rPr lang="en-US" sz="1400" b="0" i="0" u="none" strike="noStrike" dirty="0">
                          <a:solidFill>
                            <a:srgbClr val="000000"/>
                          </a:solidFill>
                          <a:effectLst/>
                          <a:latin typeface="Courier New" panose="02070309020205020404" pitchFamily="49" charset="0"/>
                        </a:rPr>
                        <a:t>0.364</a:t>
                      </a:r>
                    </a:p>
                  </a:txBody>
                  <a:tcPr marL="9525" marR="9525" marT="9525" marB="0" anchor="b">
                    <a:solidFill>
                      <a:srgbClr val="00B050"/>
                    </a:solidFill>
                  </a:tcPr>
                </a:tc>
                <a:tc>
                  <a:txBody>
                    <a:bodyPr/>
                    <a:lstStyle/>
                    <a:p>
                      <a:pPr algn="l" fontAlgn="b"/>
                      <a:r>
                        <a:rPr lang="en-US" sz="1200" dirty="0"/>
                        <a:t>JP's stripped and emptied</a:t>
                      </a:r>
                      <a:endParaRPr lang="en-US" sz="1200" b="0" i="0" u="none" strike="noStrike" dirty="0">
                        <a:solidFill>
                          <a:srgbClr val="000000"/>
                        </a:solidFill>
                        <a:effectLst/>
                        <a:latin typeface="Calibri" panose="020F0502020204030204" pitchFamily="34" charset="0"/>
                      </a:endParaRPr>
                    </a:p>
                  </a:txBody>
                  <a:tcPr marL="9525" marR="9525" marT="9525" marB="0" anchor="b">
                    <a:solidFill>
                      <a:srgbClr val="00B050"/>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v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27290438"/>
                  </a:ext>
                </a:extLst>
              </a:tr>
              <a:tr h="241300">
                <a:tc>
                  <a:txBody>
                    <a:bodyPr/>
                    <a:lstStyle/>
                    <a:p>
                      <a:pPr algn="r" fontAlgn="b"/>
                      <a:r>
                        <a:rPr lang="en-US" sz="1400" b="0" i="0" u="none" strike="noStrike" dirty="0">
                          <a:solidFill>
                            <a:srgbClr val="000000"/>
                          </a:solidFill>
                          <a:effectLst/>
                          <a:latin typeface="Courier New" panose="02070309020205020404" pitchFamily="49" charset="0"/>
                        </a:rPr>
                        <a:t>0.382</a:t>
                      </a:r>
                    </a:p>
                  </a:txBody>
                  <a:tcPr marL="9525" marR="9525" marT="9525" marB="0" anchor="b"/>
                </a:tc>
                <a:tc>
                  <a:txBody>
                    <a:bodyPr/>
                    <a:lstStyle/>
                    <a:p>
                      <a:pPr algn="l" fontAlgn="b"/>
                      <a:r>
                        <a:rPr lang="en-US" sz="1200" dirty="0"/>
                        <a:t>Patient ambulating in hall independently hunched over at waist, when she is in bed, she remains in the beach chair position</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79669591"/>
                  </a:ext>
                </a:extLst>
              </a:tr>
              <a:tr h="241300">
                <a:tc>
                  <a:txBody>
                    <a:bodyPr/>
                    <a:lstStyle/>
                    <a:p>
                      <a:pPr algn="r" fontAlgn="b"/>
                      <a:r>
                        <a:rPr lang="en-US" sz="1400" b="0" i="0" u="none" strike="noStrike" dirty="0">
                          <a:solidFill>
                            <a:srgbClr val="000000"/>
                          </a:solidFill>
                          <a:effectLst/>
                          <a:latin typeface="Courier New" panose="02070309020205020404" pitchFamily="49" charset="0"/>
                        </a:rPr>
                        <a:t>0.382</a:t>
                      </a:r>
                    </a:p>
                  </a:txBody>
                  <a:tcPr marL="9525" marR="9525" marT="9525" marB="0" anchor="b"/>
                </a:tc>
                <a:tc>
                  <a:txBody>
                    <a:bodyPr/>
                    <a:lstStyle/>
                    <a:p>
                      <a:pPr algn="l" fontAlgn="b"/>
                      <a:r>
                        <a:rPr lang="en-US" sz="1200" dirty="0"/>
                        <a:t>Incisions all well approximated</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v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62311284"/>
                  </a:ext>
                </a:extLst>
              </a:tr>
              <a:tr h="241300">
                <a:tc>
                  <a:txBody>
                    <a:bodyPr/>
                    <a:lstStyle/>
                    <a:p>
                      <a:pPr algn="r" fontAlgn="b"/>
                      <a:r>
                        <a:rPr lang="en-US" sz="1400" b="0" i="0" u="none" strike="noStrike" dirty="0">
                          <a:solidFill>
                            <a:srgbClr val="000000"/>
                          </a:solidFill>
                          <a:effectLst/>
                          <a:latin typeface="Courier New" panose="02070309020205020404" pitchFamily="49" charset="0"/>
                        </a:rPr>
                        <a:t>0.393</a:t>
                      </a:r>
                    </a:p>
                  </a:txBody>
                  <a:tcPr marL="9525" marR="9525" marT="9525" marB="0" anchor="b"/>
                </a:tc>
                <a:tc>
                  <a:txBody>
                    <a:bodyPr/>
                    <a:lstStyle/>
                    <a:p>
                      <a:pPr algn="l" fontAlgn="b"/>
                      <a:r>
                        <a:rPr lang="en-US" sz="1200" dirty="0"/>
                        <a:t>Left chest flap warm to touch, with good flap refill, with slight bruising at the edges</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9525" marR="9525" marT="9525" marB="0" anchor="b">
                    <a:solidFill>
                      <a:schemeClr val="bg1"/>
                    </a:solidFill>
                  </a:tcPr>
                </a:tc>
                <a:tc vMerge="1">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3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326335"/>
                  </a:ext>
                </a:extLst>
              </a:tr>
              <a:tr h="241300">
                <a:tc>
                  <a:txBody>
                    <a:bodyPr/>
                    <a:lstStyle/>
                    <a:p>
                      <a:pPr algn="r" fontAlgn="b"/>
                      <a:r>
                        <a:rPr lang="en-US" sz="1400" b="0" i="0" u="none" strike="noStrike" dirty="0">
                          <a:solidFill>
                            <a:srgbClr val="000000"/>
                          </a:solidFill>
                          <a:effectLst/>
                          <a:latin typeface="Courier New" panose="02070309020205020404" pitchFamily="49" charset="0"/>
                        </a:rPr>
                        <a:t>0.394</a:t>
                      </a:r>
                    </a:p>
                  </a:txBody>
                  <a:tcPr marL="9525" marR="9525" marT="9525" marB="0" anchor="b"/>
                </a:tc>
                <a:tc>
                  <a:txBody>
                    <a:bodyPr/>
                    <a:lstStyle/>
                    <a:p>
                      <a:pPr algn="l" fontAlgn="b"/>
                      <a:r>
                        <a:rPr lang="en-US" sz="1200" dirty="0"/>
                        <a:t>Unchanged over shift</a:t>
                      </a:r>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485194319"/>
                  </a:ext>
                </a:extLst>
              </a:tr>
              <a:tr h="241300">
                <a:tc>
                  <a:txBody>
                    <a:bodyPr/>
                    <a:lstStyle/>
                    <a:p>
                      <a:pPr algn="r" fontAlgn="b"/>
                      <a:endParaRPr lang="en-US" sz="1400" b="0" i="0" u="none" strike="noStrike" dirty="0">
                        <a:solidFill>
                          <a:srgbClr val="000000"/>
                        </a:solidFill>
                        <a:effectLst/>
                        <a:latin typeface="Courier New" panose="02070309020205020404" pitchFamily="49"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43437558"/>
                  </a:ext>
                </a:extLst>
              </a:tr>
              <a:tr h="241300">
                <a:tc>
                  <a:txBody>
                    <a:bodyPr/>
                    <a:lstStyle/>
                    <a:p>
                      <a:pPr algn="r" fontAlgn="b"/>
                      <a:endParaRPr lang="en-US" sz="1400" b="0" i="0" u="none" strike="noStrike" dirty="0">
                        <a:solidFill>
                          <a:srgbClr val="000000"/>
                        </a:solidFill>
                        <a:effectLst/>
                        <a:latin typeface="Courier New" panose="02070309020205020404" pitchFamily="49"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08983018"/>
                  </a:ext>
                </a:extLst>
              </a:tr>
              <a:tr h="241300">
                <a:tc>
                  <a:txBody>
                    <a:bodyPr/>
                    <a:lstStyle/>
                    <a:p>
                      <a:pPr algn="r" fontAlgn="b"/>
                      <a:endParaRPr lang="en-US" sz="1400" b="0" i="0" u="none" strike="noStrike">
                        <a:solidFill>
                          <a:srgbClr val="000000"/>
                        </a:solidFill>
                        <a:effectLst/>
                        <a:latin typeface="Courier New" panose="02070309020205020404" pitchFamily="49"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78876957"/>
                  </a:ext>
                </a:extLst>
              </a:tr>
              <a:tr h="241300">
                <a:tc>
                  <a:txBody>
                    <a:bodyPr/>
                    <a:lstStyle/>
                    <a:p>
                      <a:pPr algn="r" fontAlgn="b"/>
                      <a:r>
                        <a:rPr lang="en-US" sz="1400" b="0" i="0" u="none" strike="noStrike" dirty="0">
                          <a:solidFill>
                            <a:srgbClr val="000000"/>
                          </a:solidFill>
                          <a:effectLst/>
                          <a:latin typeface="Courier New" panose="02070309020205020404" pitchFamily="49" charset="0"/>
                        </a:rPr>
                        <a:t>0.527</a:t>
                      </a:r>
                    </a:p>
                  </a:txBody>
                  <a:tcPr marL="9525" marR="9525" marT="9525" marB="0" anchor="b">
                    <a:solidFill>
                      <a:srgbClr val="FF0000"/>
                    </a:solidFill>
                  </a:tcPr>
                </a:tc>
                <a:tc>
                  <a:txBody>
                    <a:bodyPr/>
                    <a:lstStyle/>
                    <a:p>
                      <a:pPr algn="l" fontAlgn="b"/>
                      <a:r>
                        <a:rPr lang="en-US" sz="1200" dirty="0"/>
                        <a:t>Patient looking forward to potential discharge Friday</a:t>
                      </a:r>
                      <a:endParaRPr lang="en-US" sz="1200" b="0" i="0" u="none" strike="noStrike" dirty="0">
                        <a:solidFill>
                          <a:srgbClr val="000000"/>
                        </a:solidFill>
                        <a:effectLst/>
                        <a:latin typeface="Calibri" panose="020F0502020204030204" pitchFamily="34" charset="0"/>
                      </a:endParaRPr>
                    </a:p>
                  </a:txBody>
                  <a:tcPr marL="9525" marR="9525" marT="9525" marB="0" anchor="b">
                    <a:solidFill>
                      <a:srgbClr val="FF0000"/>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solidFill>
                      <a:schemeClr val="bg1"/>
                    </a:solidFill>
                  </a:tcPr>
                </a:tc>
                <a:tc vMerge="1">
                  <a:txBody>
                    <a:bodyPr/>
                    <a:lstStyle/>
                    <a:p>
                      <a:pPr algn="l" fontAlgn="b"/>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52440970"/>
                  </a:ext>
                </a:extLst>
              </a:tr>
            </a:tbl>
          </a:graphicData>
        </a:graphic>
      </p:graphicFrame>
      <p:sp>
        <p:nvSpPr>
          <p:cNvPr id="9" name="Rectangle 8"/>
          <p:cNvSpPr/>
          <p:nvPr/>
        </p:nvSpPr>
        <p:spPr>
          <a:xfrm>
            <a:off x="4972051" y="1263736"/>
            <a:ext cx="1428750" cy="21431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515742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2"/>
            <a:ext cx="12192000" cy="930517"/>
          </a:xfrm>
        </p:spPr>
        <p:txBody>
          <a:bodyPr/>
          <a:lstStyle/>
          <a:p>
            <a:pPr algn="ctr"/>
            <a:r>
              <a:rPr lang="en-US" dirty="0" smtClean="0">
                <a:latin typeface="Arial" panose="020B0604020202020204" pitchFamily="34" charset="0"/>
                <a:cs typeface="Arial" panose="020B0604020202020204" pitchFamily="34" charset="0"/>
              </a:rPr>
              <a:t>Next Steps</a:t>
            </a:r>
            <a:endParaRPr lang="en-US" dirty="0">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43709FA6-02B0-4B50-8B35-628D3AAB0EAD}"/>
              </a:ext>
            </a:extLst>
          </p:cNvPr>
          <p:cNvSpPr/>
          <p:nvPr/>
        </p:nvSpPr>
        <p:spPr>
          <a:xfrm>
            <a:off x="6553201" y="1295400"/>
            <a:ext cx="3657598" cy="2667000"/>
          </a:xfrm>
          <a:prstGeom prst="rect">
            <a:avLst/>
          </a:prstGeom>
          <a:solidFill>
            <a:sysClr val="window" lastClr="FFFFFF"/>
          </a:solidFill>
          <a:ln w="25400" cap="flat" cmpd="sng" algn="ctr">
            <a:solidFill>
              <a:srgbClr val="4BACC6"/>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1000"/>
              </a:spcAft>
              <a:buClrTx/>
              <a:buSzTx/>
              <a:buFontTx/>
              <a:buNone/>
              <a:tabLst/>
              <a:defRPr/>
            </a:pPr>
            <a:r>
              <a:rPr kumimoji="0" lang="en-US" sz="19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
            </a:r>
            <a:br>
              <a:rPr kumimoji="0" lang="en-US" sz="19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br>
            <a:r>
              <a:rPr kumimoji="0" lang="en-US" sz="19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Model Development</a:t>
            </a:r>
          </a:p>
          <a:p>
            <a:pPr marL="342900" marR="0" lvl="0" indent="-228600" defTabSz="914400" eaLnBrk="1" fontAlgn="auto" latinLnBrk="0" hangingPunct="1">
              <a:lnSpc>
                <a:spcPct val="140000"/>
              </a:lnSpc>
              <a:spcBef>
                <a:spcPts val="0"/>
              </a:spcBef>
              <a:spcAft>
                <a:spcPts val="1000"/>
              </a:spcAft>
              <a:buClrTx/>
              <a:buSzTx/>
              <a:buFont typeface="Arial" panose="020B0604020202020204" pitchFamily="34" charset="0"/>
              <a:buChar char="•"/>
              <a:tabLst/>
              <a:defRPr/>
            </a:pPr>
            <a:r>
              <a:rPr kumimoji="0" lang="en-US" sz="19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sym typeface="Wingdings" pitchFamily="2" charset="2"/>
              </a:rPr>
              <a:t>Minimal barrier resolution</a:t>
            </a:r>
          </a:p>
          <a:p>
            <a:pPr marL="342900" marR="0" lvl="0" indent="-228600" defTabSz="914400" eaLnBrk="1" fontAlgn="auto" latinLnBrk="0" hangingPunct="1">
              <a:lnSpc>
                <a:spcPct val="140000"/>
              </a:lnSpc>
              <a:spcBef>
                <a:spcPts val="0"/>
              </a:spcBef>
              <a:spcAft>
                <a:spcPts val="1000"/>
              </a:spcAft>
              <a:buClrTx/>
              <a:buSzTx/>
              <a:buFont typeface="Arial" panose="020B0604020202020204" pitchFamily="34" charset="0"/>
              <a:buChar char="•"/>
              <a:tabLst/>
              <a:defRPr/>
            </a:pPr>
            <a:r>
              <a:rPr lang="en-US" sz="1900" kern="0" dirty="0" smtClean="0">
                <a:solidFill>
                  <a:prstClr val="black"/>
                </a:solidFill>
                <a:latin typeface="Arial" panose="020B0604020202020204" pitchFamily="34" charset="0"/>
                <a:cs typeface="Arial" panose="020B0604020202020204" pitchFamily="34" charset="0"/>
                <a:sym typeface="Wingdings" pitchFamily="2" charset="2"/>
              </a:rPr>
              <a:t>Minimal modifiable barriers</a:t>
            </a:r>
          </a:p>
          <a:p>
            <a:pPr marL="342900" marR="0" lvl="0" indent="-228600" defTabSz="914400" eaLnBrk="1" fontAlgn="auto" latinLnBrk="0" hangingPunct="1">
              <a:lnSpc>
                <a:spcPct val="140000"/>
              </a:lnSpc>
              <a:spcBef>
                <a:spcPts val="0"/>
              </a:spcBef>
              <a:spcAft>
                <a:spcPts val="1000"/>
              </a:spcAft>
              <a:buClrTx/>
              <a:buSzTx/>
              <a:buFont typeface="Arial" panose="020B0604020202020204" pitchFamily="34" charset="0"/>
              <a:buChar char="•"/>
              <a:tabLst/>
              <a:defRPr/>
            </a:pPr>
            <a:r>
              <a:rPr kumimoji="0" lang="en-US" sz="19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sym typeface="Wingdings" pitchFamily="2" charset="2"/>
              </a:rPr>
              <a:t>Barrier identification</a:t>
            </a:r>
          </a:p>
          <a:p>
            <a:pPr marL="0" marR="0" lvl="0" indent="0" defTabSz="914400" eaLnBrk="1" fontAlgn="auto" latinLnBrk="0" hangingPunct="1">
              <a:lnSpc>
                <a:spcPct val="140000"/>
              </a:lnSpc>
              <a:spcBef>
                <a:spcPts val="0"/>
              </a:spcBef>
              <a:spcAft>
                <a:spcPts val="1000"/>
              </a:spcAft>
              <a:buClrTx/>
              <a:buSzTx/>
              <a:buFontTx/>
              <a:buNone/>
              <a:tabLst/>
              <a:defRPr/>
            </a:pPr>
            <a:endParaRPr kumimoji="0" lang="en-US" sz="2200" b="0" i="0" u="none" strike="noStrike" kern="0" cap="none" spc="0" normalizeH="0" baseline="0" noProof="0" dirty="0" smtClean="0">
              <a:ln>
                <a:noFill/>
              </a:ln>
              <a:solidFill>
                <a:prstClr val="black"/>
              </a:solidFill>
              <a:effectLst/>
              <a:uLnTx/>
              <a:uFillTx/>
              <a:latin typeface="Catamaran"/>
              <a:ea typeface="+mn-ea"/>
              <a:cs typeface="+mn-cs"/>
              <a:sym typeface="Wingdings" pitchFamily="2" charset="2"/>
            </a:endParaRPr>
          </a:p>
        </p:txBody>
      </p:sp>
      <p:sp>
        <p:nvSpPr>
          <p:cNvPr id="10" name="Rectangle 9">
            <a:extLst>
              <a:ext uri="{FF2B5EF4-FFF2-40B4-BE49-F238E27FC236}">
                <a16:creationId xmlns:a16="http://schemas.microsoft.com/office/drawing/2014/main" id="{2224BE8D-C18C-4344-9B9A-48680EAF0DAA}"/>
              </a:ext>
            </a:extLst>
          </p:cNvPr>
          <p:cNvSpPr/>
          <p:nvPr/>
        </p:nvSpPr>
        <p:spPr>
          <a:xfrm>
            <a:off x="2571466" y="1295400"/>
            <a:ext cx="3753133" cy="2667000"/>
          </a:xfrm>
          <a:prstGeom prst="rect">
            <a:avLst/>
          </a:prstGeom>
          <a:solidFill>
            <a:sysClr val="window" lastClr="FFFFFF"/>
          </a:solidFill>
          <a:ln w="25400" cap="flat" cmpd="sng" algn="ctr">
            <a:solidFill>
              <a:sysClr val="windowText" lastClr="000000">
                <a:lumMod val="50000"/>
                <a:lumOff val="50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1000"/>
              </a:spcAft>
              <a:buClrTx/>
              <a:buSzTx/>
              <a:buFontTx/>
              <a:buNone/>
              <a:tabLst/>
              <a:defRPr/>
            </a:pPr>
            <a:r>
              <a:rPr kumimoji="0" lang="en-US" sz="19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Data &amp; Features</a:t>
            </a:r>
          </a:p>
          <a:p>
            <a:pPr marL="400050" marR="0" lvl="0" indent="-228600" defTabSz="914400" eaLnBrk="1" fontAlgn="auto" latinLnBrk="0" hangingPunct="1">
              <a:lnSpc>
                <a:spcPct val="140000"/>
              </a:lnSpc>
              <a:spcBef>
                <a:spcPts val="0"/>
              </a:spcBef>
              <a:spcAft>
                <a:spcPts val="1000"/>
              </a:spcAft>
              <a:buClrTx/>
              <a:buSzTx/>
              <a:buFont typeface="Arial" panose="020B0604020202020204" pitchFamily="34" charset="0"/>
              <a:buChar char="•"/>
              <a:tabLst/>
              <a:defRPr/>
            </a:pPr>
            <a:r>
              <a:rPr kumimoji="0" lang="en-US" sz="19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sym typeface="Wingdings" pitchFamily="2" charset="2"/>
              </a:rPr>
              <a:t>Continue to update model features particularly</a:t>
            </a:r>
            <a:r>
              <a:rPr kumimoji="0" lang="en-US" sz="1900" b="0" i="0" u="none" strike="noStrike" kern="0" cap="none" spc="0" normalizeH="0" noProof="0" dirty="0" smtClean="0">
                <a:ln>
                  <a:noFill/>
                </a:ln>
                <a:solidFill>
                  <a:prstClr val="black"/>
                </a:solidFill>
                <a:effectLst/>
                <a:uLnTx/>
                <a:uFillTx/>
                <a:latin typeface="Arial" panose="020B0604020202020204" pitchFamily="34" charset="0"/>
                <a:cs typeface="Arial" panose="020B0604020202020204" pitchFamily="34" charset="0"/>
                <a:sym typeface="Wingdings" pitchFamily="2" charset="2"/>
              </a:rPr>
              <a:t> non-clinical aspects</a:t>
            </a:r>
            <a:endParaRPr kumimoji="0" lang="en-US" sz="19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sym typeface="Wingdings" pitchFamily="2" charset="2"/>
            </a:endParaRPr>
          </a:p>
        </p:txBody>
      </p:sp>
      <p:sp>
        <p:nvSpPr>
          <p:cNvPr id="11" name="Rectangle 10">
            <a:extLst>
              <a:ext uri="{FF2B5EF4-FFF2-40B4-BE49-F238E27FC236}">
                <a16:creationId xmlns:a16="http://schemas.microsoft.com/office/drawing/2014/main" id="{06B2B1A5-40F0-4797-B23B-B9EA3F3C9C84}"/>
              </a:ext>
            </a:extLst>
          </p:cNvPr>
          <p:cNvSpPr/>
          <p:nvPr/>
        </p:nvSpPr>
        <p:spPr>
          <a:xfrm>
            <a:off x="2590799" y="4191000"/>
            <a:ext cx="7696200" cy="1676400"/>
          </a:xfrm>
          <a:prstGeom prst="rect">
            <a:avLst/>
          </a:prstGeom>
          <a:solidFill>
            <a:sysClr val="window" lastClr="FFFFFF"/>
          </a:solidFill>
          <a:ln w="25400" cap="flat" cmpd="sng" algn="ctr">
            <a:solidFill>
              <a:srgbClr val="C0504D">
                <a:lumMod val="40000"/>
                <a:lumOff val="60000"/>
              </a:srgbClr>
            </a:solidFill>
            <a:prstDash val="solid"/>
          </a:ln>
          <a:effectLst/>
        </p:spPr>
        <p:txBody>
          <a:bodyPr rtlCol="0" anchor="ctr"/>
          <a:lstStyle/>
          <a:p>
            <a:pPr marL="114300" marR="0" lvl="0" indent="-114300" algn="ctr" defTabSz="914400" eaLnBrk="1" fontAlgn="auto" latinLnBrk="0" hangingPunct="1">
              <a:lnSpc>
                <a:spcPct val="100000"/>
              </a:lnSpc>
              <a:spcBef>
                <a:spcPts val="0"/>
              </a:spcBef>
              <a:spcAft>
                <a:spcPts val="1000"/>
              </a:spcAft>
              <a:buClrTx/>
              <a:buSzTx/>
              <a:buFontTx/>
              <a:buNone/>
              <a:tabLst/>
              <a:defRPr/>
            </a:pPr>
            <a:r>
              <a:rPr kumimoji="0" lang="en-US" sz="1900" b="1"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rPr>
              <a:t>Product &amp; Process Development</a:t>
            </a:r>
          </a:p>
          <a:p>
            <a:pPr marL="400050" marR="0" lvl="0" indent="-228600" defTabSz="914400" eaLnBrk="1" fontAlgn="auto" latinLnBrk="0" hangingPunct="1">
              <a:lnSpc>
                <a:spcPct val="140000"/>
              </a:lnSpc>
              <a:spcBef>
                <a:spcPts val="0"/>
              </a:spcBef>
              <a:spcAft>
                <a:spcPts val="1000"/>
              </a:spcAft>
              <a:buClrTx/>
              <a:buSzTx/>
              <a:buFont typeface="Arial" panose="020B0604020202020204" pitchFamily="34" charset="0"/>
              <a:buChar char="•"/>
              <a:tabLst>
                <a:tab pos="400050" algn="l"/>
              </a:tabLst>
              <a:defRPr/>
            </a:pPr>
            <a:r>
              <a:rPr kumimoji="0" lang="en-US" sz="19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sym typeface="Wingdings" pitchFamily="2" charset="2"/>
              </a:rPr>
              <a:t>Enable real-time predictions (integration with IT/EMR)</a:t>
            </a:r>
          </a:p>
          <a:p>
            <a:pPr marL="400050" marR="0" lvl="0" indent="-228600" defTabSz="914400" eaLnBrk="1" fontAlgn="auto" latinLnBrk="0" hangingPunct="1">
              <a:lnSpc>
                <a:spcPct val="140000"/>
              </a:lnSpc>
              <a:spcBef>
                <a:spcPts val="0"/>
              </a:spcBef>
              <a:spcAft>
                <a:spcPts val="1000"/>
              </a:spcAft>
              <a:buClrTx/>
              <a:buSzTx/>
              <a:buFont typeface="Arial" panose="020B0604020202020204" pitchFamily="34" charset="0"/>
              <a:buChar char="•"/>
              <a:tabLst>
                <a:tab pos="400050" algn="l"/>
              </a:tabLst>
              <a:defRPr/>
            </a:pPr>
            <a:r>
              <a:rPr kumimoji="0" lang="en-US" sz="1900" b="0" i="0" u="none" strike="noStrike" kern="0" cap="none" spc="0" normalizeH="0" baseline="0" noProof="0" dirty="0" smtClean="0">
                <a:ln>
                  <a:noFill/>
                </a:ln>
                <a:solidFill>
                  <a:prstClr val="black"/>
                </a:solidFill>
                <a:effectLst/>
                <a:uLnTx/>
                <a:uFillTx/>
                <a:latin typeface="Arial" panose="020B0604020202020204" pitchFamily="34" charset="0"/>
                <a:cs typeface="Arial" panose="020B0604020202020204" pitchFamily="34" charset="0"/>
                <a:sym typeface="Wingdings" pitchFamily="2" charset="2"/>
              </a:rPr>
              <a:t>Create interactive dashboard (interaction with human experts)</a:t>
            </a:r>
          </a:p>
        </p:txBody>
      </p:sp>
    </p:spTree>
    <p:extLst>
      <p:ext uri="{BB962C8B-B14F-4D97-AF65-F5344CB8AC3E}">
        <p14:creationId xmlns:p14="http://schemas.microsoft.com/office/powerpoint/2010/main" val="26204208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6" y="0"/>
            <a:ext cx="10515600" cy="1325563"/>
          </a:xfrm>
        </p:spPr>
        <p:txBody>
          <a:bodyPr/>
          <a:lstStyle/>
          <a:p>
            <a:pPr algn="ctr"/>
            <a:r>
              <a:rPr lang="en-US" dirty="0" smtClean="0">
                <a:latin typeface="Arial" panose="020B0604020202020204" pitchFamily="34" charset="0"/>
                <a:cs typeface="Arial" panose="020B0604020202020204" pitchFamily="34" charset="0"/>
              </a:rPr>
              <a:t>Audience Question 3</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504" y="1207835"/>
            <a:ext cx="11595992" cy="4617231"/>
          </a:xfrm>
        </p:spPr>
        <p:txBody>
          <a:bodyPr>
            <a:noAutofit/>
          </a:bodyPr>
          <a:lstStyle/>
          <a:p>
            <a:pPr lvl="0"/>
            <a:r>
              <a:rPr lang="en-US" dirty="0"/>
              <a:t>What is the functionality of the AI component in the MGH example (mark what you think is relevant</a:t>
            </a:r>
            <a:r>
              <a:rPr lang="en-US" dirty="0" smtClean="0"/>
              <a:t>):</a:t>
            </a:r>
            <a:br>
              <a:rPr lang="en-US" dirty="0" smtClean="0"/>
            </a:br>
            <a:endParaRPr lang="en-US" sz="1000" dirty="0"/>
          </a:p>
          <a:p>
            <a:pPr marL="971550" lvl="1" indent="-514350">
              <a:buFont typeface="+mj-lt"/>
              <a:buAutoNum type="romanLcPeriod"/>
            </a:pPr>
            <a:r>
              <a:rPr lang="en-US" dirty="0" smtClean="0"/>
              <a:t>Make </a:t>
            </a:r>
            <a:r>
              <a:rPr lang="en-US" dirty="0"/>
              <a:t>relevant data accessible in a timely manner and enable responsiveness and situational </a:t>
            </a:r>
            <a:r>
              <a:rPr lang="en-US" dirty="0" smtClean="0"/>
              <a:t>awareness</a:t>
            </a:r>
          </a:p>
          <a:p>
            <a:pPr marL="971550" lvl="1" indent="-514350">
              <a:buFont typeface="+mj-lt"/>
              <a:buAutoNum type="romanLcPeriod"/>
            </a:pPr>
            <a:endParaRPr lang="en-US" sz="1500" dirty="0"/>
          </a:p>
          <a:p>
            <a:pPr marL="971550" lvl="1" indent="-514350">
              <a:buFont typeface="+mj-lt"/>
              <a:buAutoNum type="romanLcPeriod"/>
            </a:pPr>
            <a:r>
              <a:rPr lang="en-US" dirty="0" smtClean="0"/>
              <a:t>Provide </a:t>
            </a:r>
            <a:r>
              <a:rPr lang="en-US" dirty="0"/>
              <a:t>feedback re likely outcomes of specific </a:t>
            </a:r>
            <a:r>
              <a:rPr lang="en-US" dirty="0" smtClean="0"/>
              <a:t>levers</a:t>
            </a:r>
          </a:p>
          <a:p>
            <a:pPr marL="971550" lvl="1" indent="-514350">
              <a:buFont typeface="+mj-lt"/>
              <a:buAutoNum type="romanLcPeriod"/>
            </a:pPr>
            <a:endParaRPr lang="en-US" sz="1500" dirty="0" smtClean="0"/>
          </a:p>
          <a:p>
            <a:pPr marL="971550" lvl="1" indent="-514350">
              <a:buFont typeface="+mj-lt"/>
              <a:buAutoNum type="romanLcPeriod"/>
            </a:pPr>
            <a:r>
              <a:rPr lang="en-US" dirty="0" smtClean="0"/>
              <a:t>Generate </a:t>
            </a:r>
            <a:r>
              <a:rPr lang="en-US" dirty="0"/>
              <a:t>(new) insights (e.g., weak signal, personalization and segmentations</a:t>
            </a:r>
            <a:r>
              <a:rPr lang="en-US" dirty="0" smtClean="0"/>
              <a:t>)</a:t>
            </a:r>
          </a:p>
          <a:p>
            <a:pPr marL="971550" lvl="1" indent="-514350">
              <a:buFont typeface="+mj-lt"/>
              <a:buAutoNum type="romanLcPeriod"/>
            </a:pPr>
            <a:endParaRPr lang="en-US" sz="1500" dirty="0" smtClean="0"/>
          </a:p>
          <a:p>
            <a:pPr marL="971550" lvl="1" indent="-514350">
              <a:buFont typeface="+mj-lt"/>
              <a:buAutoNum type="romanLcPeriod"/>
            </a:pPr>
            <a:r>
              <a:rPr lang="en-US" dirty="0" smtClean="0"/>
              <a:t>Provide </a:t>
            </a:r>
            <a:r>
              <a:rPr lang="en-US" dirty="0"/>
              <a:t>recommendations (e.g., prioritization, alerts) </a:t>
            </a:r>
            <a:endParaRPr lang="en-US" dirty="0" smtClean="0"/>
          </a:p>
          <a:p>
            <a:pPr marL="971550" lvl="1" indent="-514350">
              <a:buFont typeface="+mj-lt"/>
              <a:buAutoNum type="romanLcPeriod"/>
            </a:pPr>
            <a:endParaRPr lang="en-US" sz="1500" dirty="0" smtClean="0"/>
          </a:p>
          <a:p>
            <a:pPr marL="971550" lvl="1" indent="-514350">
              <a:buFont typeface="+mj-lt"/>
              <a:buAutoNum type="romanLcPeriod"/>
            </a:pPr>
            <a:r>
              <a:rPr lang="en-US" dirty="0" smtClean="0"/>
              <a:t>Automation </a:t>
            </a:r>
            <a:r>
              <a:rPr lang="en-US" dirty="0"/>
              <a:t>(replacing operator, enabling new actions or activities) </a:t>
            </a:r>
          </a:p>
          <a:p>
            <a:pPr marL="0" indent="0">
              <a:buNone/>
            </a:pPr>
            <a:endParaRPr lang="en-US" sz="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085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8731" y="1524000"/>
            <a:ext cx="11768667" cy="4247317"/>
          </a:xfrm>
          <a:prstGeom prst="rect">
            <a:avLst/>
          </a:prstGeom>
          <a:noFill/>
        </p:spPr>
        <p:txBody>
          <a:bodyPr wrap="square" rtlCol="0">
            <a:spAutoFit/>
          </a:bodyPr>
          <a:lstStyle/>
          <a:p>
            <a:pPr marL="514350" indent="-514350">
              <a:buFont typeface="+mj-lt"/>
              <a:buAutoNum type="arabicParenR"/>
            </a:pPr>
            <a:r>
              <a:rPr lang="en-US" sz="3000" b="1" dirty="0">
                <a:solidFill>
                  <a:srgbClr val="C00000"/>
                </a:solidFill>
                <a:latin typeface="Arial" panose="020B0604020202020204" pitchFamily="34" charset="0"/>
                <a:cs typeface="Arial" panose="020B0604020202020204" pitchFamily="34" charset="0"/>
              </a:rPr>
              <a:t>Make </a:t>
            </a:r>
            <a:r>
              <a:rPr lang="en-US" sz="3000" b="1" dirty="0" smtClean="0">
                <a:solidFill>
                  <a:srgbClr val="C00000"/>
                </a:solidFill>
                <a:latin typeface="Arial" panose="020B0604020202020204" pitchFamily="34" charset="0"/>
                <a:cs typeface="Arial" panose="020B0604020202020204" pitchFamily="34" charset="0"/>
              </a:rPr>
              <a:t>data </a:t>
            </a:r>
            <a:r>
              <a:rPr lang="en-US" sz="3000" b="1" dirty="0">
                <a:solidFill>
                  <a:srgbClr val="C00000"/>
                </a:solidFill>
                <a:latin typeface="Arial" panose="020B0604020202020204" pitchFamily="34" charset="0"/>
                <a:cs typeface="Arial" panose="020B0604020202020204" pitchFamily="34" charset="0"/>
              </a:rPr>
              <a:t>accessible </a:t>
            </a:r>
            <a:r>
              <a:rPr lang="en-US" sz="3000" b="1" dirty="0" smtClean="0">
                <a:solidFill>
                  <a:srgbClr val="C00000"/>
                </a:solidFill>
                <a:latin typeface="Arial" panose="020B0604020202020204" pitchFamily="34" charset="0"/>
                <a:cs typeface="Arial" panose="020B0604020202020204" pitchFamily="34" charset="0"/>
              </a:rPr>
              <a:t>in </a:t>
            </a:r>
            <a:r>
              <a:rPr lang="en-US" sz="3000" b="1" dirty="0">
                <a:solidFill>
                  <a:srgbClr val="C00000"/>
                </a:solidFill>
                <a:latin typeface="Arial" panose="020B0604020202020204" pitchFamily="34" charset="0"/>
                <a:cs typeface="Arial" panose="020B0604020202020204" pitchFamily="34" charset="0"/>
              </a:rPr>
              <a:t>a timely </a:t>
            </a:r>
            <a:r>
              <a:rPr lang="en-US" sz="3000" b="1" dirty="0" smtClean="0">
                <a:solidFill>
                  <a:srgbClr val="C00000"/>
                </a:solidFill>
                <a:latin typeface="Arial" panose="020B0604020202020204" pitchFamily="34" charset="0"/>
                <a:cs typeface="Arial" panose="020B0604020202020204" pitchFamily="34" charset="0"/>
              </a:rPr>
              <a:t>manner to decision makers </a:t>
            </a:r>
          </a:p>
          <a:p>
            <a:pPr marL="514350" indent="-514350">
              <a:buFont typeface="+mj-lt"/>
              <a:buAutoNum type="arabicParenR"/>
            </a:pPr>
            <a:endParaRPr lang="en-US" sz="2000" b="1" dirty="0">
              <a:solidFill>
                <a:srgbClr val="C00000"/>
              </a:solidFill>
              <a:latin typeface="Arial" panose="020B0604020202020204" pitchFamily="34" charset="0"/>
              <a:cs typeface="Arial" panose="020B0604020202020204" pitchFamily="34" charset="0"/>
            </a:endParaRPr>
          </a:p>
          <a:p>
            <a:pPr marL="514350" indent="-514350">
              <a:buFont typeface="+mj-lt"/>
              <a:buAutoNum type="arabicParenR"/>
            </a:pPr>
            <a:r>
              <a:rPr lang="en-US" sz="3000" b="1" dirty="0" smtClean="0">
                <a:solidFill>
                  <a:srgbClr val="C00000"/>
                </a:solidFill>
                <a:latin typeface="Arial" panose="020B0604020202020204" pitchFamily="34" charset="0"/>
                <a:cs typeface="Arial" panose="020B0604020202020204" pitchFamily="34" charset="0"/>
              </a:rPr>
              <a:t>Enable </a:t>
            </a:r>
            <a:r>
              <a:rPr lang="en-US" sz="3000" b="1" dirty="0">
                <a:solidFill>
                  <a:srgbClr val="C00000"/>
                </a:solidFill>
                <a:latin typeface="Arial" panose="020B0604020202020204" pitchFamily="34" charset="0"/>
                <a:cs typeface="Arial" panose="020B0604020202020204" pitchFamily="34" charset="0"/>
              </a:rPr>
              <a:t>responsiveness </a:t>
            </a:r>
            <a:r>
              <a:rPr lang="en-US" sz="3000" b="1" dirty="0" smtClean="0">
                <a:solidFill>
                  <a:srgbClr val="C00000"/>
                </a:solidFill>
                <a:latin typeface="Arial" panose="020B0604020202020204" pitchFamily="34" charset="0"/>
                <a:cs typeface="Arial" panose="020B0604020202020204" pitchFamily="34" charset="0"/>
              </a:rPr>
              <a:t>through </a:t>
            </a:r>
            <a:r>
              <a:rPr lang="en-US" sz="3000" b="1" dirty="0">
                <a:solidFill>
                  <a:srgbClr val="C00000"/>
                </a:solidFill>
                <a:latin typeface="Arial" panose="020B0604020202020204" pitchFamily="34" charset="0"/>
                <a:cs typeface="Arial" panose="020B0604020202020204" pitchFamily="34" charset="0"/>
              </a:rPr>
              <a:t>situational </a:t>
            </a:r>
            <a:r>
              <a:rPr lang="en-US" sz="3000" b="1" dirty="0" smtClean="0">
                <a:solidFill>
                  <a:srgbClr val="C00000"/>
                </a:solidFill>
                <a:latin typeface="Arial" panose="020B0604020202020204" pitchFamily="34" charset="0"/>
                <a:cs typeface="Arial" panose="020B0604020202020204" pitchFamily="34" charset="0"/>
              </a:rPr>
              <a:t>awareness</a:t>
            </a:r>
          </a:p>
          <a:p>
            <a:pPr marL="514350" indent="-514350">
              <a:buFont typeface="+mj-lt"/>
              <a:buAutoNum type="arabicParenR"/>
            </a:pPr>
            <a:endParaRPr lang="en-US" sz="2000" b="1" dirty="0">
              <a:solidFill>
                <a:srgbClr val="C00000"/>
              </a:solidFill>
              <a:latin typeface="Arial" panose="020B0604020202020204" pitchFamily="34" charset="0"/>
              <a:cs typeface="Arial" panose="020B0604020202020204" pitchFamily="34" charset="0"/>
            </a:endParaRPr>
          </a:p>
          <a:p>
            <a:pPr marL="514350" indent="-514350">
              <a:buFont typeface="+mj-lt"/>
              <a:buAutoNum type="arabicParenR"/>
            </a:pPr>
            <a:r>
              <a:rPr lang="en-US" sz="3000" b="1" dirty="0" smtClean="0">
                <a:solidFill>
                  <a:srgbClr val="C00000"/>
                </a:solidFill>
                <a:latin typeface="Arial" panose="020B0604020202020204" pitchFamily="34" charset="0"/>
                <a:cs typeface="Arial" panose="020B0604020202020204" pitchFamily="34" charset="0"/>
              </a:rPr>
              <a:t>Allow prioritized resource allocation</a:t>
            </a:r>
            <a:br>
              <a:rPr lang="en-US" sz="3000" b="1" dirty="0" smtClean="0">
                <a:solidFill>
                  <a:srgbClr val="C00000"/>
                </a:solidFill>
                <a:latin typeface="Arial" panose="020B0604020202020204" pitchFamily="34" charset="0"/>
                <a:cs typeface="Arial" panose="020B0604020202020204" pitchFamily="34" charset="0"/>
              </a:rPr>
            </a:br>
            <a:endParaRPr lang="en-US" sz="2000" b="1" dirty="0" smtClean="0">
              <a:solidFill>
                <a:srgbClr val="C00000"/>
              </a:solidFill>
              <a:latin typeface="Arial" panose="020B0604020202020204" pitchFamily="34" charset="0"/>
              <a:cs typeface="Arial" panose="020B0604020202020204" pitchFamily="34" charset="0"/>
            </a:endParaRPr>
          </a:p>
          <a:p>
            <a:pPr marL="514350" indent="-514350">
              <a:buFont typeface="+mj-lt"/>
              <a:buAutoNum type="arabicParenR"/>
            </a:pPr>
            <a:r>
              <a:rPr lang="en-US" sz="3000" b="1" dirty="0" smtClean="0">
                <a:solidFill>
                  <a:srgbClr val="C00000"/>
                </a:solidFill>
                <a:latin typeface="Arial" panose="020B0604020202020204" pitchFamily="34" charset="0"/>
                <a:cs typeface="Arial" panose="020B0604020202020204" pitchFamily="34" charset="0"/>
              </a:rPr>
              <a:t>Provide system level insights</a:t>
            </a:r>
            <a:r>
              <a:rPr lang="en-US" sz="3000" b="1" dirty="0">
                <a:solidFill>
                  <a:srgbClr val="C00000"/>
                </a:solidFill>
                <a:latin typeface="Arial" panose="020B0604020202020204" pitchFamily="34" charset="0"/>
                <a:cs typeface="Arial" panose="020B0604020202020204" pitchFamily="34" charset="0"/>
              </a:rPr>
              <a:t/>
            </a:r>
            <a:br>
              <a:rPr lang="en-US" sz="3000" b="1" dirty="0">
                <a:solidFill>
                  <a:srgbClr val="C00000"/>
                </a:solidFill>
                <a:latin typeface="Arial" panose="020B0604020202020204" pitchFamily="34" charset="0"/>
                <a:cs typeface="Arial" panose="020B0604020202020204" pitchFamily="34" charset="0"/>
              </a:rPr>
            </a:br>
            <a:endParaRPr lang="en-US" sz="2000" b="1" dirty="0">
              <a:solidFill>
                <a:srgbClr val="C00000"/>
              </a:solidFill>
              <a:latin typeface="Arial" panose="020B0604020202020204" pitchFamily="34" charset="0"/>
              <a:cs typeface="Arial" panose="020B0604020202020204" pitchFamily="34" charset="0"/>
            </a:endParaRPr>
          </a:p>
          <a:p>
            <a:pPr marL="514350" indent="-514350">
              <a:buFont typeface="+mj-lt"/>
              <a:buAutoNum type="arabicParenR"/>
            </a:pPr>
            <a:r>
              <a:rPr lang="en-US" sz="3000" b="1" dirty="0" smtClean="0">
                <a:solidFill>
                  <a:srgbClr val="C00000"/>
                </a:solidFill>
                <a:latin typeface="Arial" panose="020B0604020202020204" pitchFamily="34" charset="0"/>
                <a:cs typeface="Arial" panose="020B0604020202020204" pitchFamily="34" charset="0"/>
              </a:rPr>
              <a:t>Interaction </a:t>
            </a:r>
            <a:r>
              <a:rPr lang="en-US" sz="3000" b="1" dirty="0">
                <a:solidFill>
                  <a:srgbClr val="C00000"/>
                </a:solidFill>
                <a:latin typeface="Arial" panose="020B0604020202020204" pitchFamily="34" charset="0"/>
                <a:cs typeface="Arial" panose="020B0604020202020204" pitchFamily="34" charset="0"/>
              </a:rPr>
              <a:t>between Expert Operators (decision makers) and Data &amp; Analytics is key and </a:t>
            </a:r>
          </a:p>
        </p:txBody>
      </p:sp>
      <p:sp>
        <p:nvSpPr>
          <p:cNvPr id="5" name="TextBox 4"/>
          <p:cNvSpPr txBox="1"/>
          <p:nvPr/>
        </p:nvSpPr>
        <p:spPr>
          <a:xfrm>
            <a:off x="448731" y="720242"/>
            <a:ext cx="6011334" cy="584775"/>
          </a:xfrm>
          <a:prstGeom prst="rect">
            <a:avLst/>
          </a:prstGeom>
          <a:noFill/>
        </p:spPr>
        <p:txBody>
          <a:bodyPr wrap="square" rtlCol="0">
            <a:spAutoFit/>
          </a:bodyPr>
          <a:lstStyle/>
          <a:p>
            <a:r>
              <a:rPr lang="en-US" sz="3200" b="1" dirty="0" smtClean="0">
                <a:latin typeface="Arial" panose="020B0604020202020204" pitchFamily="34" charset="0"/>
                <a:cs typeface="Arial" panose="020B0604020202020204" pitchFamily="34" charset="0"/>
              </a:rPr>
              <a:t>MGH Example Takeaways:</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5930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a:latin typeface="Arial" charset="0"/>
                <a:ea typeface="Arial" charset="0"/>
                <a:cs typeface="Arial" charset="0"/>
              </a:rPr>
              <a:t>Example I: Li </a:t>
            </a:r>
            <a:r>
              <a:rPr lang="en-US" dirty="0" smtClean="0">
                <a:latin typeface="Arial" charset="0"/>
                <a:ea typeface="Arial" charset="0"/>
                <a:cs typeface="Arial" charset="0"/>
              </a:rPr>
              <a:t>&amp; Fung</a:t>
            </a:r>
            <a:endParaRPr lang="en-US" dirty="0">
              <a:latin typeface="Arial" charset="0"/>
              <a:ea typeface="Arial" charset="0"/>
              <a:cs typeface="Arial" charset="0"/>
            </a:endParaRPr>
          </a:p>
        </p:txBody>
      </p:sp>
      <p:sp>
        <p:nvSpPr>
          <p:cNvPr id="7" name="Content Placeholder 6"/>
          <p:cNvSpPr>
            <a:spLocks noGrp="1"/>
          </p:cNvSpPr>
          <p:nvPr>
            <p:ph idx="1"/>
          </p:nvPr>
        </p:nvSpPr>
        <p:spPr>
          <a:xfrm>
            <a:off x="619432" y="1252728"/>
            <a:ext cx="11011736" cy="5340096"/>
          </a:xfrm>
        </p:spPr>
        <p:txBody>
          <a:bodyPr>
            <a:normAutofit/>
          </a:bodyPr>
          <a:lstStyle/>
          <a:p>
            <a:r>
              <a:rPr lang="en-US" sz="2200" dirty="0" smtClean="0">
                <a:latin typeface="Arial" charset="0"/>
                <a:ea typeface="Arial" charset="0"/>
                <a:cs typeface="Arial" charset="0"/>
              </a:rPr>
              <a:t>Founded in 1906 and privatized in early 70’s</a:t>
            </a:r>
          </a:p>
          <a:p>
            <a:endParaRPr lang="en-US" sz="2200" dirty="0">
              <a:latin typeface="Arial" charset="0"/>
              <a:ea typeface="Arial" charset="0"/>
              <a:cs typeface="Arial" charset="0"/>
            </a:endParaRPr>
          </a:p>
          <a:p>
            <a:r>
              <a:rPr lang="en-US" sz="2200" dirty="0" smtClean="0">
                <a:latin typeface="Arial" charset="0"/>
                <a:ea typeface="Arial" charset="0"/>
                <a:cs typeface="Arial" charset="0"/>
              </a:rPr>
              <a:t>Supply chain management and broker services to US and EU based apparel companies</a:t>
            </a:r>
          </a:p>
          <a:p>
            <a:endParaRPr lang="en-US" sz="2200" dirty="0">
              <a:latin typeface="Arial" charset="0"/>
              <a:ea typeface="Arial" charset="0"/>
              <a:cs typeface="Arial" charset="0"/>
            </a:endParaRPr>
          </a:p>
          <a:p>
            <a:r>
              <a:rPr lang="en-US" sz="2200" dirty="0" smtClean="0">
                <a:latin typeface="Arial" charset="0"/>
                <a:ea typeface="Arial" charset="0"/>
                <a:cs typeface="Arial" charset="0"/>
              </a:rPr>
              <a:t>Expanded over the years to hold brands and stores</a:t>
            </a:r>
          </a:p>
          <a:p>
            <a:endParaRPr lang="en-US" sz="2200" dirty="0">
              <a:latin typeface="Arial" charset="0"/>
              <a:ea typeface="Arial" charset="0"/>
              <a:cs typeface="Arial" charset="0"/>
            </a:endParaRPr>
          </a:p>
          <a:p>
            <a:r>
              <a:rPr lang="en-US" sz="2200" dirty="0" smtClean="0">
                <a:latin typeface="Arial" charset="0"/>
                <a:ea typeface="Arial" charset="0"/>
                <a:cs typeface="Arial" charset="0"/>
              </a:rPr>
              <a:t>22,000 employees</a:t>
            </a:r>
          </a:p>
          <a:p>
            <a:endParaRPr lang="en-US" sz="2200" dirty="0">
              <a:latin typeface="Arial" charset="0"/>
              <a:ea typeface="Arial" charset="0"/>
              <a:cs typeface="Arial" charset="0"/>
            </a:endParaRPr>
          </a:p>
          <a:p>
            <a:r>
              <a:rPr lang="en-US" sz="2200" dirty="0" smtClean="0">
                <a:latin typeface="Arial" charset="0"/>
                <a:ea typeface="Arial" charset="0"/>
                <a:cs typeface="Arial" charset="0"/>
              </a:rPr>
              <a:t>Declared a ‘Digital Transformation’ in 2016</a:t>
            </a:r>
            <a:endParaRPr lang="en-US" sz="2200" dirty="0">
              <a:latin typeface="Arial" charset="0"/>
              <a:ea typeface="Arial" charset="0"/>
              <a:cs typeface="Arial" charset="0"/>
            </a:endParaRPr>
          </a:p>
          <a:p>
            <a:endParaRPr lang="en-US" sz="2200" dirty="0">
              <a:latin typeface="Arial" charset="0"/>
              <a:ea typeface="Arial" charset="0"/>
              <a:cs typeface="Arial" charset="0"/>
            </a:endParaRPr>
          </a:p>
          <a:p>
            <a:endParaRPr lang="en-US" dirty="0">
              <a:latin typeface="Arial" charset="0"/>
              <a:ea typeface="Arial" charset="0"/>
              <a:cs typeface="Arial" charset="0"/>
            </a:endParaRPr>
          </a:p>
          <a:p>
            <a:endParaRPr lang="en-US" dirty="0">
              <a:latin typeface="Arial" charset="0"/>
              <a:ea typeface="Arial" charset="0"/>
              <a:cs typeface="Arial" charset="0"/>
            </a:endParaRPr>
          </a:p>
        </p:txBody>
      </p:sp>
    </p:spTree>
    <p:extLst>
      <p:ext uri="{BB962C8B-B14F-4D97-AF65-F5344CB8AC3E}">
        <p14:creationId xmlns:p14="http://schemas.microsoft.com/office/powerpoint/2010/main" val="3149532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221"/>
            <a:ext cx="12192000" cy="1103911"/>
          </a:xfrm>
        </p:spPr>
        <p:txBody>
          <a:bodyPr/>
          <a:lstStyle/>
          <a:p>
            <a:pPr algn="ctr"/>
            <a:r>
              <a:rPr lang="en-US" dirty="0" smtClean="0">
                <a:latin typeface="Arial" panose="020B0604020202020204" pitchFamily="34" charset="0"/>
                <a:cs typeface="Arial" panose="020B0604020202020204" pitchFamily="34" charset="0"/>
              </a:rPr>
              <a:t>Intelligent Operations Impact</a:t>
            </a:r>
            <a:endParaRPr lang="en-US" dirty="0">
              <a:latin typeface="Arial" panose="020B0604020202020204" pitchFamily="34" charset="0"/>
              <a:cs typeface="Arial" panose="020B0604020202020204" pitchFamily="34" charset="0"/>
            </a:endParaRPr>
          </a:p>
        </p:txBody>
      </p:sp>
      <p:sp>
        <p:nvSpPr>
          <p:cNvPr id="16" name="Content Placeholder 2"/>
          <p:cNvSpPr>
            <a:spLocks noGrp="1"/>
          </p:cNvSpPr>
          <p:nvPr>
            <p:ph idx="1"/>
          </p:nvPr>
        </p:nvSpPr>
        <p:spPr>
          <a:xfrm>
            <a:off x="618744" y="1322132"/>
            <a:ext cx="11350752" cy="4351338"/>
          </a:xfrm>
        </p:spPr>
        <p:txBody>
          <a:bodyPr>
            <a:normAutofit/>
          </a:bodyPr>
          <a:lstStyle/>
          <a:p>
            <a:pPr marL="574675" lvl="1" indent="-342900"/>
            <a:r>
              <a:rPr lang="en-US" sz="2600" dirty="0" smtClean="0">
                <a:latin typeface="Arial" panose="020B0604020202020204" pitchFamily="34" charset="0"/>
                <a:cs typeface="Arial" panose="020B0604020202020204" pitchFamily="34" charset="0"/>
              </a:rPr>
              <a:t>Higher responsiveness (e.g., real-time)</a:t>
            </a:r>
          </a:p>
          <a:p>
            <a:pPr marL="574675" lvl="1" indent="-342900"/>
            <a:endParaRPr lang="en-US" sz="2600" dirty="0">
              <a:latin typeface="Arial" panose="020B0604020202020204" pitchFamily="34" charset="0"/>
              <a:cs typeface="Arial" panose="020B0604020202020204" pitchFamily="34" charset="0"/>
            </a:endParaRPr>
          </a:p>
          <a:p>
            <a:pPr marL="574675" lvl="1" indent="-342900"/>
            <a:r>
              <a:rPr lang="en-US" sz="2600" dirty="0" smtClean="0">
                <a:latin typeface="Arial" panose="020B0604020202020204" pitchFamily="34" charset="0"/>
                <a:cs typeface="Arial" panose="020B0604020202020204" pitchFamily="34" charset="0"/>
              </a:rPr>
              <a:t>More customized (personalization &amp; segmentation)</a:t>
            </a:r>
          </a:p>
          <a:p>
            <a:pPr marL="574675" lvl="1" indent="-342900"/>
            <a:endParaRPr lang="en-US" sz="2600" dirty="0">
              <a:latin typeface="Arial" panose="020B0604020202020204" pitchFamily="34" charset="0"/>
              <a:cs typeface="Arial" panose="020B0604020202020204" pitchFamily="34" charset="0"/>
            </a:endParaRPr>
          </a:p>
          <a:p>
            <a:pPr marL="574675" lvl="1" indent="-342900"/>
            <a:r>
              <a:rPr lang="en-US" sz="2600" dirty="0" smtClean="0">
                <a:latin typeface="Arial" panose="020B0604020202020204" pitchFamily="34" charset="0"/>
                <a:cs typeface="Arial" panose="020B0604020202020204" pitchFamily="34" charset="0"/>
              </a:rPr>
              <a:t>More efficient and reliable (better use of resources, fewer errors)</a:t>
            </a:r>
          </a:p>
          <a:p>
            <a:pPr marL="574675" lvl="1" indent="-342900"/>
            <a:endParaRPr lang="en-US" sz="2600" dirty="0">
              <a:latin typeface="Arial" panose="020B0604020202020204" pitchFamily="34" charset="0"/>
              <a:cs typeface="Arial" panose="020B0604020202020204" pitchFamily="34" charset="0"/>
            </a:endParaRPr>
          </a:p>
          <a:p>
            <a:pPr marL="574675" lvl="1" indent="-342900"/>
            <a:r>
              <a:rPr lang="en-US" sz="2600" dirty="0" smtClean="0">
                <a:latin typeface="Arial" panose="020B0604020202020204" pitchFamily="34" charset="0"/>
                <a:cs typeface="Arial" panose="020B0604020202020204" pitchFamily="34" charset="0"/>
              </a:rPr>
              <a:t>Enable new levers</a:t>
            </a:r>
          </a:p>
          <a:p>
            <a:pPr marL="574675" lvl="1" indent="-342900"/>
            <a:endParaRPr lang="en-US" sz="2600" dirty="0">
              <a:latin typeface="Arial" panose="020B0604020202020204" pitchFamily="34" charset="0"/>
              <a:cs typeface="Arial" panose="020B0604020202020204" pitchFamily="34" charset="0"/>
            </a:endParaRPr>
          </a:p>
          <a:p>
            <a:pPr marL="574675" lvl="1" indent="-342900"/>
            <a:r>
              <a:rPr lang="en-US" sz="2600" dirty="0" smtClean="0">
                <a:latin typeface="Arial" panose="020B0604020202020204" pitchFamily="34" charset="0"/>
                <a:cs typeface="Arial" panose="020B0604020202020204" pitchFamily="34" charset="0"/>
              </a:rPr>
              <a:t>Change roles of Expert Operators (ideally enable them)</a:t>
            </a:r>
          </a:p>
          <a:p>
            <a:endParaRPr lang="en-US" sz="2000" dirty="0"/>
          </a:p>
          <a:p>
            <a:endParaRPr lang="en-US" dirty="0"/>
          </a:p>
        </p:txBody>
      </p:sp>
    </p:spTree>
    <p:extLst>
      <p:ext uri="{BB962C8B-B14F-4D97-AF65-F5344CB8AC3E}">
        <p14:creationId xmlns:p14="http://schemas.microsoft.com/office/powerpoint/2010/main" val="2819547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221"/>
            <a:ext cx="12192000" cy="1103911"/>
          </a:xfrm>
        </p:spPr>
        <p:txBody>
          <a:bodyPr/>
          <a:lstStyle/>
          <a:p>
            <a:pPr algn="ctr"/>
            <a:r>
              <a:rPr lang="en-US" dirty="0" smtClean="0">
                <a:latin typeface="Arial" panose="020B0604020202020204" pitchFamily="34" charset="0"/>
                <a:cs typeface="Arial" panose="020B0604020202020204" pitchFamily="34" charset="0"/>
              </a:rPr>
              <a:t>Data-Driven Organization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68939" y="1241684"/>
            <a:ext cx="10615527" cy="4727315"/>
          </a:xfrm>
        </p:spPr>
        <p:txBody>
          <a:bodyPr>
            <a:normAutofit/>
          </a:bodyPr>
          <a:lstStyle/>
          <a:p>
            <a:pPr marL="0" indent="0">
              <a:buNone/>
            </a:pPr>
            <a:endParaRPr lang="en-US" sz="2000" dirty="0" smtClean="0">
              <a:latin typeface="Arial" panose="020B0604020202020204" pitchFamily="34" charset="0"/>
              <a:cs typeface="Arial" panose="020B0604020202020204" pitchFamily="34" charset="0"/>
            </a:endParaRPr>
          </a:p>
          <a:p>
            <a:pPr lvl="1" indent="-287338">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p:txBody>
      </p:sp>
      <p:sp>
        <p:nvSpPr>
          <p:cNvPr id="4" name="TextBox 3"/>
          <p:cNvSpPr txBox="1"/>
          <p:nvPr/>
        </p:nvSpPr>
        <p:spPr>
          <a:xfrm>
            <a:off x="2607733" y="1369269"/>
            <a:ext cx="8644463" cy="400110"/>
          </a:xfrm>
          <a:prstGeom prst="rect">
            <a:avLst/>
          </a:prstGeom>
          <a:solidFill>
            <a:schemeClr val="tx2">
              <a:lumMod val="20000"/>
              <a:lumOff val="8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Outcomes</a:t>
            </a:r>
            <a:endParaRPr lang="en-US" sz="2000" b="1" dirty="0">
              <a:latin typeface="Arial" panose="020B0604020202020204" pitchFamily="34" charset="0"/>
              <a:cs typeface="Arial" panose="020B0604020202020204" pitchFamily="34" charset="0"/>
            </a:endParaRPr>
          </a:p>
        </p:txBody>
      </p:sp>
      <p:sp>
        <p:nvSpPr>
          <p:cNvPr id="6" name="Left Brace 5"/>
          <p:cNvSpPr/>
          <p:nvPr/>
        </p:nvSpPr>
        <p:spPr>
          <a:xfrm>
            <a:off x="2246169" y="1449862"/>
            <a:ext cx="177800" cy="757136"/>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68586" y="1480965"/>
            <a:ext cx="1989667" cy="646331"/>
          </a:xfrm>
          <a:prstGeom prst="rect">
            <a:avLst/>
          </a:prstGeom>
          <a:noFill/>
          <a:ln w="22225">
            <a:solidFill>
              <a:schemeClr val="tx1"/>
            </a:solidFill>
          </a:ln>
        </p:spPr>
        <p:txBody>
          <a:bodyPr wrap="square" rtlCol="0">
            <a:spAutoFit/>
          </a:bodyPr>
          <a:lstStyle/>
          <a:p>
            <a:pPr algn="ctr"/>
            <a:r>
              <a:rPr lang="en-US" b="1" dirty="0" smtClean="0">
                <a:latin typeface="Arial" panose="020B0604020202020204" pitchFamily="34" charset="0"/>
                <a:cs typeface="Arial" panose="020B0604020202020204" pitchFamily="34" charset="0"/>
              </a:rPr>
              <a:t>Systems &amp; Processes</a:t>
            </a:r>
            <a:endParaRPr lang="en-US" b="1" dirty="0">
              <a:latin typeface="Arial" panose="020B0604020202020204" pitchFamily="34" charset="0"/>
              <a:cs typeface="Arial" panose="020B0604020202020204" pitchFamily="34" charset="0"/>
            </a:endParaRPr>
          </a:p>
        </p:txBody>
      </p:sp>
      <p:sp>
        <p:nvSpPr>
          <p:cNvPr id="13" name="TextBox 12"/>
          <p:cNvSpPr txBox="1"/>
          <p:nvPr/>
        </p:nvSpPr>
        <p:spPr>
          <a:xfrm>
            <a:off x="5343742" y="4273035"/>
            <a:ext cx="2923046" cy="1323439"/>
          </a:xfrm>
          <a:prstGeom prst="rect">
            <a:avLst/>
          </a:prstGeom>
          <a:solidFill>
            <a:schemeClr val="accent4">
              <a:lumMod val="40000"/>
              <a:lumOff val="60000"/>
            </a:schemeClr>
          </a:solidFill>
        </p:spPr>
        <p:txBody>
          <a:bodyPr wrap="square" rtlCol="0">
            <a:spAutoFit/>
          </a:bodyPr>
          <a:lstStyle/>
          <a:p>
            <a:pPr algn="ctr"/>
            <a:r>
              <a:rPr lang="en-US" sz="2000" b="1" dirty="0" smtClean="0">
                <a:latin typeface="Arial" panose="020B0604020202020204" pitchFamily="34" charset="0"/>
                <a:cs typeface="Arial" panose="020B0604020202020204" pitchFamily="34" charset="0"/>
              </a:rPr>
              <a:t>Conclusions := </a:t>
            </a:r>
            <a:br>
              <a:rPr lang="en-US" sz="2000" b="1" dirty="0" smtClean="0">
                <a:latin typeface="Arial" panose="020B0604020202020204" pitchFamily="34" charset="0"/>
                <a:cs typeface="Arial" panose="020B0604020202020204" pitchFamily="34" charset="0"/>
              </a:rPr>
            </a:br>
            <a:r>
              <a:rPr lang="en-US" sz="2000" b="1" dirty="0" smtClean="0">
                <a:latin typeface="Arial" panose="020B0604020202020204" pitchFamily="34" charset="0"/>
                <a:cs typeface="Arial" panose="020B0604020202020204" pitchFamily="34" charset="0"/>
              </a:rPr>
              <a:t>‘Facts’ &amp; Rule (Rationale) leading to conclusion</a:t>
            </a:r>
          </a:p>
        </p:txBody>
      </p:sp>
      <p:sp>
        <p:nvSpPr>
          <p:cNvPr id="14" name="TextBox 13"/>
          <p:cNvSpPr txBox="1"/>
          <p:nvPr/>
        </p:nvSpPr>
        <p:spPr>
          <a:xfrm>
            <a:off x="8315546" y="4256598"/>
            <a:ext cx="2983193" cy="1339876"/>
          </a:xfrm>
          <a:prstGeom prst="rect">
            <a:avLst/>
          </a:prstGeom>
          <a:solidFill>
            <a:schemeClr val="accent4">
              <a:lumMod val="40000"/>
              <a:lumOff val="60000"/>
            </a:schemeClr>
          </a:solidFill>
        </p:spPr>
        <p:txBody>
          <a:bodyPr wrap="square" rtlCol="0">
            <a:spAutoFit/>
          </a:bodyPr>
          <a:lstStyle/>
          <a:p>
            <a:pPr algn="ctr"/>
            <a:r>
              <a:rPr lang="en-US" sz="2000" b="1" dirty="0" smtClean="0">
                <a:latin typeface="Arial" panose="020B0604020202020204" pitchFamily="34" charset="0"/>
                <a:cs typeface="Arial" panose="020B0604020202020204" pitchFamily="34" charset="0"/>
              </a:rPr>
              <a:t>Assessments :=</a:t>
            </a:r>
            <a:br>
              <a:rPr lang="en-US" sz="2000" b="1" dirty="0" smtClean="0">
                <a:latin typeface="Arial" panose="020B0604020202020204" pitchFamily="34" charset="0"/>
                <a:cs typeface="Arial" panose="020B0604020202020204" pitchFamily="34" charset="0"/>
              </a:rPr>
            </a:br>
            <a:r>
              <a:rPr lang="en-US" sz="2000" b="1" dirty="0" smtClean="0">
                <a:latin typeface="Arial" panose="020B0604020202020204" pitchFamily="34" charset="0"/>
                <a:cs typeface="Arial" panose="020B0604020202020204" pitchFamily="34" charset="0"/>
              </a:rPr>
              <a:t>Facts &amp; Conclusions &amp; Assumptions &amp;</a:t>
            </a:r>
          </a:p>
          <a:p>
            <a:pPr algn="ctr"/>
            <a:r>
              <a:rPr lang="en-US" sz="2000" b="1" dirty="0" smtClean="0">
                <a:latin typeface="Arial" panose="020B0604020202020204" pitchFamily="34" charset="0"/>
                <a:cs typeface="Arial" panose="020B0604020202020204" pitchFamily="34" charset="0"/>
              </a:rPr>
              <a:t>Opinions </a:t>
            </a:r>
            <a:endParaRPr lang="en-US" sz="2000" b="1" dirty="0">
              <a:latin typeface="Arial" panose="020B0604020202020204" pitchFamily="34" charset="0"/>
              <a:cs typeface="Arial" panose="020B0604020202020204" pitchFamily="34" charset="0"/>
            </a:endParaRPr>
          </a:p>
        </p:txBody>
      </p:sp>
      <p:sp>
        <p:nvSpPr>
          <p:cNvPr id="20" name="TextBox 19"/>
          <p:cNvSpPr txBox="1"/>
          <p:nvPr/>
        </p:nvSpPr>
        <p:spPr>
          <a:xfrm>
            <a:off x="47399" y="2073739"/>
            <a:ext cx="2275863" cy="646331"/>
          </a:xfrm>
          <a:prstGeom prst="rect">
            <a:avLst/>
          </a:prstGeom>
          <a:noFill/>
          <a:ln w="28575">
            <a:solidFill>
              <a:schemeClr val="tx1"/>
            </a:solidFill>
          </a:ln>
        </p:spPr>
        <p:txBody>
          <a:bodyPr wrap="square" rtlCol="0">
            <a:spAutoFit/>
          </a:bodyPr>
          <a:lstStyle/>
          <a:p>
            <a:pPr algn="ctr"/>
            <a:r>
              <a:rPr lang="en-US" b="1" dirty="0" smtClean="0">
                <a:latin typeface="Arial" panose="020B0604020202020204" pitchFamily="34" charset="0"/>
                <a:cs typeface="Arial" panose="020B0604020202020204" pitchFamily="34" charset="0"/>
              </a:rPr>
              <a:t>Measurements &amp; sensing</a:t>
            </a:r>
            <a:endParaRPr lang="en-US" b="1" dirty="0">
              <a:latin typeface="Arial" panose="020B0604020202020204" pitchFamily="34" charset="0"/>
              <a:cs typeface="Arial" panose="020B0604020202020204" pitchFamily="34" charset="0"/>
            </a:endParaRPr>
          </a:p>
        </p:txBody>
      </p:sp>
      <p:sp>
        <p:nvSpPr>
          <p:cNvPr id="17" name="TextBox 16"/>
          <p:cNvSpPr txBox="1"/>
          <p:nvPr/>
        </p:nvSpPr>
        <p:spPr>
          <a:xfrm>
            <a:off x="6090697" y="1818762"/>
            <a:ext cx="5168051" cy="400110"/>
          </a:xfrm>
          <a:prstGeom prst="rect">
            <a:avLst/>
          </a:prstGeom>
          <a:solidFill>
            <a:schemeClr val="tx2">
              <a:lumMod val="20000"/>
              <a:lumOff val="8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Decisions, Actions, Activities</a:t>
            </a:r>
            <a:endParaRPr lang="en-US" sz="2000" b="1" dirty="0">
              <a:latin typeface="Arial" panose="020B0604020202020204" pitchFamily="34" charset="0"/>
              <a:cs typeface="Arial" panose="020B0604020202020204" pitchFamily="34" charset="0"/>
            </a:endParaRPr>
          </a:p>
        </p:txBody>
      </p:sp>
      <p:sp>
        <p:nvSpPr>
          <p:cNvPr id="22" name="TextBox 21"/>
          <p:cNvSpPr txBox="1"/>
          <p:nvPr/>
        </p:nvSpPr>
        <p:spPr>
          <a:xfrm>
            <a:off x="2614479" y="1818762"/>
            <a:ext cx="3432431" cy="400110"/>
          </a:xfrm>
          <a:prstGeom prst="rect">
            <a:avLst/>
          </a:prstGeom>
          <a:solidFill>
            <a:schemeClr val="tx2">
              <a:lumMod val="20000"/>
              <a:lumOff val="8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Environment</a:t>
            </a:r>
            <a:endParaRPr lang="en-US" sz="2000" b="1" dirty="0">
              <a:latin typeface="Arial" panose="020B0604020202020204" pitchFamily="34" charset="0"/>
              <a:cs typeface="Arial" panose="020B0604020202020204" pitchFamily="34" charset="0"/>
            </a:endParaRPr>
          </a:p>
        </p:txBody>
      </p:sp>
      <p:sp>
        <p:nvSpPr>
          <p:cNvPr id="25" name="TextBox 24"/>
          <p:cNvSpPr txBox="1"/>
          <p:nvPr/>
        </p:nvSpPr>
        <p:spPr>
          <a:xfrm>
            <a:off x="2622101" y="4277494"/>
            <a:ext cx="2670846" cy="1323439"/>
          </a:xfrm>
          <a:prstGeom prst="rect">
            <a:avLst/>
          </a:prstGeom>
          <a:solidFill>
            <a:schemeClr val="accent4">
              <a:lumMod val="40000"/>
              <a:lumOff val="60000"/>
            </a:schemeClr>
          </a:solidFill>
        </p:spPr>
        <p:txBody>
          <a:bodyPr wrap="square" rtlCol="0">
            <a:spAutoFit/>
          </a:bodyPr>
          <a:lstStyle/>
          <a:p>
            <a:pPr algn="ctr"/>
            <a:r>
              <a:rPr lang="en-US" sz="2000" b="1" dirty="0" smtClean="0">
                <a:latin typeface="Arial" panose="020B0604020202020204" pitchFamily="34" charset="0"/>
                <a:cs typeface="Arial" panose="020B0604020202020204" pitchFamily="34" charset="0"/>
              </a:rPr>
              <a:t>‘Facts’ := </a:t>
            </a:r>
          </a:p>
          <a:p>
            <a:pPr algn="ctr"/>
            <a:r>
              <a:rPr lang="en-US" sz="2000" b="1" dirty="0" smtClean="0">
                <a:latin typeface="Arial" panose="020B0604020202020204" pitchFamily="34" charset="0"/>
                <a:cs typeface="Arial" panose="020B0604020202020204" pitchFamily="34" charset="0"/>
              </a:rPr>
              <a:t>Measurements of the organization system</a:t>
            </a:r>
            <a:endParaRPr lang="en-US" sz="2000" b="1" dirty="0">
              <a:latin typeface="Arial" panose="020B0604020202020204" pitchFamily="34" charset="0"/>
              <a:cs typeface="Arial" panose="020B0604020202020204" pitchFamily="34" charset="0"/>
            </a:endParaRPr>
          </a:p>
        </p:txBody>
      </p:sp>
      <p:sp>
        <p:nvSpPr>
          <p:cNvPr id="26" name="TextBox 25"/>
          <p:cNvSpPr txBox="1"/>
          <p:nvPr/>
        </p:nvSpPr>
        <p:spPr>
          <a:xfrm>
            <a:off x="2614285" y="2240887"/>
            <a:ext cx="8644463" cy="400110"/>
          </a:xfrm>
          <a:prstGeom prst="rect">
            <a:avLst/>
          </a:prstGeom>
          <a:solidFill>
            <a:schemeClr val="tx2">
              <a:lumMod val="60000"/>
              <a:lumOff val="4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Descriptive/Diagnostic, Predictive, Prescriptive Models</a:t>
            </a:r>
            <a:endParaRPr lang="en-US" sz="2000" b="1" dirty="0">
              <a:latin typeface="Arial" panose="020B0604020202020204" pitchFamily="34" charset="0"/>
              <a:cs typeface="Arial" panose="020B0604020202020204" pitchFamily="34" charset="0"/>
            </a:endParaRPr>
          </a:p>
        </p:txBody>
      </p:sp>
      <p:cxnSp>
        <p:nvCxnSpPr>
          <p:cNvPr id="16" name="Straight Arrow Connector 15"/>
          <p:cNvCxnSpPr/>
          <p:nvPr/>
        </p:nvCxnSpPr>
        <p:spPr>
          <a:xfrm>
            <a:off x="354375" y="2720070"/>
            <a:ext cx="2250795" cy="2475077"/>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976507" y="3061608"/>
            <a:ext cx="0" cy="508000"/>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175807" y="2759159"/>
            <a:ext cx="429363" cy="290090"/>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1430598" y="2720070"/>
            <a:ext cx="1132841" cy="1394412"/>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622101" y="5594379"/>
            <a:ext cx="8676638" cy="400110"/>
          </a:xfrm>
          <a:prstGeom prst="rect">
            <a:avLst/>
          </a:prstGeom>
          <a:solidFill>
            <a:schemeClr val="accent2">
              <a:lumMod val="75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Organizational Knowledge System</a:t>
            </a:r>
            <a:endParaRPr lang="en-US" sz="2000" b="1" dirty="0">
              <a:latin typeface="Arial" panose="020B0604020202020204" pitchFamily="34" charset="0"/>
              <a:cs typeface="Arial" panose="020B0604020202020204" pitchFamily="34" charset="0"/>
            </a:endParaRPr>
          </a:p>
        </p:txBody>
      </p:sp>
      <p:sp>
        <p:nvSpPr>
          <p:cNvPr id="23" name="TextBox 22"/>
          <p:cNvSpPr txBox="1"/>
          <p:nvPr/>
        </p:nvSpPr>
        <p:spPr>
          <a:xfrm>
            <a:off x="2654276" y="3569608"/>
            <a:ext cx="8644463" cy="707886"/>
          </a:xfrm>
          <a:prstGeom prst="rect">
            <a:avLst/>
          </a:prstGeom>
          <a:solidFill>
            <a:schemeClr val="tx2">
              <a:lumMod val="60000"/>
              <a:lumOff val="4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 Ontology &amp; Representation models</a:t>
            </a:r>
            <a:br>
              <a:rPr lang="en-US" sz="2000" b="1" dirty="0" smtClean="0">
                <a:latin typeface="Arial" panose="020B0604020202020204" pitchFamily="34" charset="0"/>
                <a:cs typeface="Arial" panose="020B0604020202020204" pitchFamily="34" charset="0"/>
              </a:rPr>
            </a:br>
            <a:r>
              <a:rPr lang="en-US" sz="2000" b="1" dirty="0" smtClean="0">
                <a:latin typeface="Arial" panose="020B0604020202020204" pitchFamily="34" charset="0"/>
                <a:cs typeface="Arial" panose="020B0604020202020204" pitchFamily="34" charset="0"/>
              </a:rPr>
              <a:t>(e.g., end-user, partner, product, NPI, competitor, asset)</a:t>
            </a:r>
            <a:endParaRPr lang="en-US" sz="2000" b="1" dirty="0">
              <a:latin typeface="Arial" panose="020B0604020202020204" pitchFamily="34" charset="0"/>
              <a:cs typeface="Arial" panose="020B0604020202020204" pitchFamily="34" charset="0"/>
            </a:endParaRPr>
          </a:p>
        </p:txBody>
      </p:sp>
      <p:sp>
        <p:nvSpPr>
          <p:cNvPr id="24" name="TextBox 23"/>
          <p:cNvSpPr txBox="1"/>
          <p:nvPr/>
        </p:nvSpPr>
        <p:spPr>
          <a:xfrm>
            <a:off x="2607732" y="2660614"/>
            <a:ext cx="8644463" cy="400110"/>
          </a:xfrm>
          <a:prstGeom prst="rect">
            <a:avLst/>
          </a:prstGeom>
          <a:solidFill>
            <a:schemeClr val="accent1">
              <a:lumMod val="60000"/>
              <a:lumOff val="4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Measurable System level metrics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3054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2" grpId="0" animBg="1"/>
      <p:bldP spid="13" grpId="0" animBg="1"/>
      <p:bldP spid="14" grpId="0" animBg="1"/>
      <p:bldP spid="20" grpId="0" animBg="1"/>
      <p:bldP spid="17" grpId="0" animBg="1"/>
      <p:bldP spid="22" grpId="0" animBg="1"/>
      <p:bldP spid="25" grpId="0" animBg="1"/>
      <p:bldP spid="26" grpId="0" animBg="1"/>
      <p:bldP spid="41" grpId="0" animBg="1"/>
      <p:bldP spid="23" grpId="0" animBg="1"/>
      <p:bldP spid="24" grpId="0" animBg="1"/>
    </p:bldLst>
  </p:timing>
</p:sld>
</file>

<file path=ppt/slides/slide4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221"/>
            <a:ext cx="12192000" cy="1103911"/>
          </a:xfrm>
        </p:spPr>
        <p:txBody>
          <a:bodyPr/>
          <a:lstStyle/>
          <a:p>
            <a:pPr algn="ctr"/>
            <a:r>
              <a:rPr lang="en-US" dirty="0" smtClean="0">
                <a:latin typeface="Arial" panose="020B0604020202020204" pitchFamily="34" charset="0"/>
                <a:cs typeface="Arial" panose="020B0604020202020204" pitchFamily="34" charset="0"/>
              </a:rPr>
              <a:t>MGH Example</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568939" y="1241684"/>
            <a:ext cx="10615527" cy="4727315"/>
          </a:xfrm>
        </p:spPr>
        <p:txBody>
          <a:bodyPr>
            <a:normAutofit/>
          </a:bodyPr>
          <a:lstStyle/>
          <a:p>
            <a:pPr marL="0" indent="0">
              <a:buNone/>
            </a:pPr>
            <a:endParaRPr lang="en-US" sz="2000" dirty="0" smtClean="0">
              <a:latin typeface="Arial" panose="020B0604020202020204" pitchFamily="34" charset="0"/>
              <a:cs typeface="Arial" panose="020B0604020202020204" pitchFamily="34" charset="0"/>
            </a:endParaRPr>
          </a:p>
          <a:p>
            <a:pPr lvl="1" indent="-287338">
              <a:buFont typeface="Wingdings" panose="05000000000000000000" pitchFamily="2" charset="2"/>
              <a:buChar char="Ø"/>
            </a:pPr>
            <a:endParaRPr lang="en-US" sz="2000" dirty="0">
              <a:latin typeface="Arial" panose="020B0604020202020204" pitchFamily="34" charset="0"/>
              <a:cs typeface="Arial" panose="020B0604020202020204" pitchFamily="34" charset="0"/>
            </a:endParaRPr>
          </a:p>
        </p:txBody>
      </p:sp>
      <p:sp>
        <p:nvSpPr>
          <p:cNvPr id="4" name="TextBox 3"/>
          <p:cNvSpPr txBox="1"/>
          <p:nvPr/>
        </p:nvSpPr>
        <p:spPr>
          <a:xfrm>
            <a:off x="2607733" y="1369269"/>
            <a:ext cx="8644463" cy="400110"/>
          </a:xfrm>
          <a:prstGeom prst="rect">
            <a:avLst/>
          </a:prstGeom>
          <a:solidFill>
            <a:schemeClr val="tx2">
              <a:lumMod val="20000"/>
              <a:lumOff val="8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Outcomes</a:t>
            </a:r>
            <a:endParaRPr lang="en-US" sz="2000" b="1" dirty="0">
              <a:latin typeface="Arial" panose="020B0604020202020204" pitchFamily="34" charset="0"/>
              <a:cs typeface="Arial" panose="020B0604020202020204" pitchFamily="34" charset="0"/>
            </a:endParaRPr>
          </a:p>
        </p:txBody>
      </p:sp>
      <p:sp>
        <p:nvSpPr>
          <p:cNvPr id="6" name="Left Brace 5"/>
          <p:cNvSpPr/>
          <p:nvPr/>
        </p:nvSpPr>
        <p:spPr>
          <a:xfrm>
            <a:off x="2246169" y="1449862"/>
            <a:ext cx="177800" cy="757136"/>
          </a:xfrm>
          <a:prstGeom prst="leftBrace">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68586" y="1480965"/>
            <a:ext cx="1989667" cy="646331"/>
          </a:xfrm>
          <a:prstGeom prst="rect">
            <a:avLst/>
          </a:prstGeom>
          <a:noFill/>
          <a:ln w="22225">
            <a:solidFill>
              <a:schemeClr val="tx1"/>
            </a:solidFill>
          </a:ln>
        </p:spPr>
        <p:txBody>
          <a:bodyPr wrap="square" rtlCol="0">
            <a:spAutoFit/>
          </a:bodyPr>
          <a:lstStyle/>
          <a:p>
            <a:pPr algn="ctr"/>
            <a:r>
              <a:rPr lang="en-US" b="1" dirty="0" smtClean="0">
                <a:latin typeface="Arial" panose="020B0604020202020204" pitchFamily="34" charset="0"/>
                <a:cs typeface="Arial" panose="020B0604020202020204" pitchFamily="34" charset="0"/>
              </a:rPr>
              <a:t>Systems &amp; Processes</a:t>
            </a:r>
            <a:endParaRPr lang="en-US" b="1" dirty="0">
              <a:latin typeface="Arial" panose="020B0604020202020204" pitchFamily="34" charset="0"/>
              <a:cs typeface="Arial" panose="020B0604020202020204" pitchFamily="34" charset="0"/>
            </a:endParaRPr>
          </a:p>
        </p:txBody>
      </p:sp>
      <p:sp>
        <p:nvSpPr>
          <p:cNvPr id="13" name="TextBox 12"/>
          <p:cNvSpPr txBox="1"/>
          <p:nvPr/>
        </p:nvSpPr>
        <p:spPr>
          <a:xfrm>
            <a:off x="5343742" y="4273035"/>
            <a:ext cx="2923046" cy="1323439"/>
          </a:xfrm>
          <a:prstGeom prst="rect">
            <a:avLst/>
          </a:prstGeom>
          <a:solidFill>
            <a:schemeClr val="accent4">
              <a:lumMod val="40000"/>
              <a:lumOff val="60000"/>
            </a:schemeClr>
          </a:solidFill>
        </p:spPr>
        <p:txBody>
          <a:bodyPr wrap="square" rtlCol="0">
            <a:spAutoFit/>
          </a:bodyPr>
          <a:lstStyle/>
          <a:p>
            <a:pPr algn="ctr"/>
            <a:r>
              <a:rPr lang="en-US" sz="2000" b="1" dirty="0" smtClean="0">
                <a:latin typeface="Arial" panose="020B0604020202020204" pitchFamily="34" charset="0"/>
                <a:cs typeface="Arial" panose="020B0604020202020204" pitchFamily="34" charset="0"/>
              </a:rPr>
              <a:t>Conclusions := </a:t>
            </a:r>
            <a:br>
              <a:rPr lang="en-US" sz="2000" b="1" dirty="0" smtClean="0">
                <a:latin typeface="Arial" panose="020B0604020202020204" pitchFamily="34" charset="0"/>
                <a:cs typeface="Arial" panose="020B0604020202020204" pitchFamily="34" charset="0"/>
              </a:rPr>
            </a:br>
            <a:r>
              <a:rPr lang="en-US" sz="2000" b="1" dirty="0" smtClean="0">
                <a:latin typeface="Arial" panose="020B0604020202020204" pitchFamily="34" charset="0"/>
                <a:cs typeface="Arial" panose="020B0604020202020204" pitchFamily="34" charset="0"/>
              </a:rPr>
              <a:t>Checked or pending milestones &amp; barriers</a:t>
            </a:r>
          </a:p>
          <a:p>
            <a:pPr algn="ctr"/>
            <a:endParaRPr lang="en-US" sz="2000" b="1" dirty="0" smtClean="0">
              <a:latin typeface="Arial" panose="020B0604020202020204" pitchFamily="34" charset="0"/>
              <a:cs typeface="Arial" panose="020B0604020202020204" pitchFamily="34" charset="0"/>
            </a:endParaRPr>
          </a:p>
        </p:txBody>
      </p:sp>
      <p:sp>
        <p:nvSpPr>
          <p:cNvPr id="14" name="TextBox 13"/>
          <p:cNvSpPr txBox="1"/>
          <p:nvPr/>
        </p:nvSpPr>
        <p:spPr>
          <a:xfrm>
            <a:off x="8315546" y="4256598"/>
            <a:ext cx="2983193" cy="1323439"/>
          </a:xfrm>
          <a:prstGeom prst="rect">
            <a:avLst/>
          </a:prstGeom>
          <a:solidFill>
            <a:schemeClr val="accent4">
              <a:lumMod val="40000"/>
              <a:lumOff val="60000"/>
            </a:schemeClr>
          </a:solidFill>
        </p:spPr>
        <p:txBody>
          <a:bodyPr wrap="square" rtlCol="0">
            <a:spAutoFit/>
          </a:bodyPr>
          <a:lstStyle/>
          <a:p>
            <a:pPr algn="ctr"/>
            <a:r>
              <a:rPr lang="en-US" sz="2000" b="1" dirty="0" smtClean="0">
                <a:latin typeface="Arial" panose="020B0604020202020204" pitchFamily="34" charset="0"/>
                <a:cs typeface="Arial" panose="020B0604020202020204" pitchFamily="34" charset="0"/>
              </a:rPr>
              <a:t>Assessments :=</a:t>
            </a:r>
            <a:br>
              <a:rPr lang="en-US" sz="2000" b="1" dirty="0" smtClean="0">
                <a:latin typeface="Arial" panose="020B0604020202020204" pitchFamily="34" charset="0"/>
                <a:cs typeface="Arial" panose="020B0604020202020204" pitchFamily="34" charset="0"/>
              </a:rPr>
            </a:br>
            <a:r>
              <a:rPr lang="en-US" sz="2000" b="1" dirty="0" smtClean="0">
                <a:latin typeface="Arial" panose="020B0604020202020204" pitchFamily="34" charset="0"/>
                <a:cs typeface="Arial" panose="020B0604020202020204" pitchFamily="34" charset="0"/>
              </a:rPr>
              <a:t>Clinical teams assessments</a:t>
            </a:r>
          </a:p>
          <a:p>
            <a:pPr algn="ctr"/>
            <a:endParaRPr lang="en-US" sz="2000" b="1" dirty="0">
              <a:latin typeface="Arial" panose="020B0604020202020204" pitchFamily="34" charset="0"/>
              <a:cs typeface="Arial" panose="020B0604020202020204" pitchFamily="34" charset="0"/>
            </a:endParaRPr>
          </a:p>
        </p:txBody>
      </p:sp>
      <p:sp>
        <p:nvSpPr>
          <p:cNvPr id="20" name="TextBox 19"/>
          <p:cNvSpPr txBox="1"/>
          <p:nvPr/>
        </p:nvSpPr>
        <p:spPr>
          <a:xfrm>
            <a:off x="47399" y="2073739"/>
            <a:ext cx="2275863" cy="646331"/>
          </a:xfrm>
          <a:prstGeom prst="rect">
            <a:avLst/>
          </a:prstGeom>
          <a:noFill/>
          <a:ln w="28575">
            <a:solidFill>
              <a:schemeClr val="tx1"/>
            </a:solidFill>
          </a:ln>
        </p:spPr>
        <p:txBody>
          <a:bodyPr wrap="square" rtlCol="0">
            <a:spAutoFit/>
          </a:bodyPr>
          <a:lstStyle/>
          <a:p>
            <a:pPr algn="ctr"/>
            <a:r>
              <a:rPr lang="en-US" b="1" dirty="0" smtClean="0">
                <a:latin typeface="Arial" panose="020B0604020202020204" pitchFamily="34" charset="0"/>
                <a:cs typeface="Arial" panose="020B0604020202020204" pitchFamily="34" charset="0"/>
              </a:rPr>
              <a:t>Measurements &amp; sensing</a:t>
            </a:r>
            <a:endParaRPr lang="en-US" b="1" dirty="0">
              <a:latin typeface="Arial" panose="020B0604020202020204" pitchFamily="34" charset="0"/>
              <a:cs typeface="Arial" panose="020B0604020202020204" pitchFamily="34" charset="0"/>
            </a:endParaRPr>
          </a:p>
        </p:txBody>
      </p:sp>
      <p:sp>
        <p:nvSpPr>
          <p:cNvPr id="17" name="TextBox 16"/>
          <p:cNvSpPr txBox="1"/>
          <p:nvPr/>
        </p:nvSpPr>
        <p:spPr>
          <a:xfrm>
            <a:off x="6090697" y="1818762"/>
            <a:ext cx="5168051" cy="400110"/>
          </a:xfrm>
          <a:prstGeom prst="rect">
            <a:avLst/>
          </a:prstGeom>
          <a:solidFill>
            <a:schemeClr val="tx2">
              <a:lumMod val="20000"/>
              <a:lumOff val="8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Decisions, Actions, Activities</a:t>
            </a:r>
            <a:endParaRPr lang="en-US" sz="2000" b="1" dirty="0">
              <a:latin typeface="Arial" panose="020B0604020202020204" pitchFamily="34" charset="0"/>
              <a:cs typeface="Arial" panose="020B0604020202020204" pitchFamily="34" charset="0"/>
            </a:endParaRPr>
          </a:p>
        </p:txBody>
      </p:sp>
      <p:sp>
        <p:nvSpPr>
          <p:cNvPr id="22" name="TextBox 21"/>
          <p:cNvSpPr txBox="1"/>
          <p:nvPr/>
        </p:nvSpPr>
        <p:spPr>
          <a:xfrm>
            <a:off x="2614479" y="1818762"/>
            <a:ext cx="3432431" cy="400110"/>
          </a:xfrm>
          <a:prstGeom prst="rect">
            <a:avLst/>
          </a:prstGeom>
          <a:solidFill>
            <a:schemeClr val="tx2">
              <a:lumMod val="20000"/>
              <a:lumOff val="8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Environment</a:t>
            </a:r>
            <a:endParaRPr lang="en-US" sz="2000" b="1" dirty="0">
              <a:latin typeface="Arial" panose="020B0604020202020204" pitchFamily="34" charset="0"/>
              <a:cs typeface="Arial" panose="020B0604020202020204" pitchFamily="34" charset="0"/>
            </a:endParaRPr>
          </a:p>
        </p:txBody>
      </p:sp>
      <p:sp>
        <p:nvSpPr>
          <p:cNvPr id="25" name="TextBox 24"/>
          <p:cNvSpPr txBox="1"/>
          <p:nvPr/>
        </p:nvSpPr>
        <p:spPr>
          <a:xfrm>
            <a:off x="2622101" y="4277494"/>
            <a:ext cx="2670846" cy="1323439"/>
          </a:xfrm>
          <a:prstGeom prst="rect">
            <a:avLst/>
          </a:prstGeom>
          <a:solidFill>
            <a:schemeClr val="accent4">
              <a:lumMod val="40000"/>
              <a:lumOff val="60000"/>
            </a:schemeClr>
          </a:solidFill>
        </p:spPr>
        <p:txBody>
          <a:bodyPr wrap="square" rtlCol="0">
            <a:spAutoFit/>
          </a:bodyPr>
          <a:lstStyle/>
          <a:p>
            <a:pPr algn="ctr"/>
            <a:r>
              <a:rPr lang="en-US" sz="2000" b="1" dirty="0" smtClean="0">
                <a:latin typeface="Arial" panose="020B0604020202020204" pitchFamily="34" charset="0"/>
                <a:cs typeface="Arial" panose="020B0604020202020204" pitchFamily="34" charset="0"/>
              </a:rPr>
              <a:t>‘Facts’ := </a:t>
            </a:r>
          </a:p>
          <a:p>
            <a:pPr algn="ctr"/>
            <a:r>
              <a:rPr lang="en-US" sz="2000" b="1" dirty="0" smtClean="0">
                <a:latin typeface="Arial" panose="020B0604020202020204" pitchFamily="34" charset="0"/>
                <a:cs typeface="Arial" panose="020B0604020202020204" pitchFamily="34" charset="0"/>
              </a:rPr>
              <a:t>Lab results, notes, orders, clinical indicators</a:t>
            </a:r>
            <a:endParaRPr lang="en-US" sz="2000" b="1" dirty="0">
              <a:latin typeface="Arial" panose="020B0604020202020204" pitchFamily="34" charset="0"/>
              <a:cs typeface="Arial" panose="020B0604020202020204" pitchFamily="34" charset="0"/>
            </a:endParaRPr>
          </a:p>
        </p:txBody>
      </p:sp>
      <p:sp>
        <p:nvSpPr>
          <p:cNvPr id="26" name="TextBox 25"/>
          <p:cNvSpPr txBox="1"/>
          <p:nvPr/>
        </p:nvSpPr>
        <p:spPr>
          <a:xfrm>
            <a:off x="2614285" y="2240887"/>
            <a:ext cx="8644463" cy="400110"/>
          </a:xfrm>
          <a:prstGeom prst="rect">
            <a:avLst/>
          </a:prstGeom>
          <a:solidFill>
            <a:schemeClr val="tx2">
              <a:lumMod val="60000"/>
              <a:lumOff val="4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Descriptive/Diagnostic, Predictive, Prescriptive Models</a:t>
            </a:r>
            <a:endParaRPr lang="en-US" sz="2000" b="1" dirty="0">
              <a:latin typeface="Arial" panose="020B0604020202020204" pitchFamily="34" charset="0"/>
              <a:cs typeface="Arial" panose="020B0604020202020204" pitchFamily="34" charset="0"/>
            </a:endParaRPr>
          </a:p>
        </p:txBody>
      </p:sp>
      <p:cxnSp>
        <p:nvCxnSpPr>
          <p:cNvPr id="16" name="Straight Arrow Connector 15"/>
          <p:cNvCxnSpPr/>
          <p:nvPr/>
        </p:nvCxnSpPr>
        <p:spPr>
          <a:xfrm>
            <a:off x="354375" y="2720070"/>
            <a:ext cx="2250795" cy="2475077"/>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976507" y="3061608"/>
            <a:ext cx="0" cy="508000"/>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175807" y="2759159"/>
            <a:ext cx="429363" cy="290090"/>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1430598" y="2720070"/>
            <a:ext cx="1132841" cy="1394412"/>
          </a:xfrm>
          <a:prstGeom prst="straightConnector1">
            <a:avLst/>
          </a:prstGeom>
          <a:ln w="3175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2622101" y="5594379"/>
            <a:ext cx="8676638" cy="400110"/>
          </a:xfrm>
          <a:prstGeom prst="rect">
            <a:avLst/>
          </a:prstGeom>
          <a:solidFill>
            <a:schemeClr val="accent2">
              <a:lumMod val="75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Organizational Knowledge System</a:t>
            </a:r>
            <a:endParaRPr lang="en-US" sz="2000" b="1" dirty="0">
              <a:latin typeface="Arial" panose="020B0604020202020204" pitchFamily="34" charset="0"/>
              <a:cs typeface="Arial" panose="020B0604020202020204" pitchFamily="34" charset="0"/>
            </a:endParaRPr>
          </a:p>
        </p:txBody>
      </p:sp>
      <p:sp>
        <p:nvSpPr>
          <p:cNvPr id="23" name="TextBox 22"/>
          <p:cNvSpPr txBox="1"/>
          <p:nvPr/>
        </p:nvSpPr>
        <p:spPr>
          <a:xfrm>
            <a:off x="2654276" y="3569608"/>
            <a:ext cx="8644463" cy="707886"/>
          </a:xfrm>
          <a:prstGeom prst="rect">
            <a:avLst/>
          </a:prstGeom>
          <a:solidFill>
            <a:schemeClr val="tx2">
              <a:lumMod val="60000"/>
              <a:lumOff val="4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 Ontology &amp; Representation models</a:t>
            </a:r>
            <a:br>
              <a:rPr lang="en-US" sz="2000" b="1" dirty="0" smtClean="0">
                <a:latin typeface="Arial" panose="020B0604020202020204" pitchFamily="34" charset="0"/>
                <a:cs typeface="Arial" panose="020B0604020202020204" pitchFamily="34" charset="0"/>
              </a:rPr>
            </a:br>
            <a:r>
              <a:rPr lang="en-US" sz="2000" b="1" dirty="0" smtClean="0">
                <a:latin typeface="Arial" panose="020B0604020202020204" pitchFamily="34" charset="0"/>
                <a:cs typeface="Arial" panose="020B0604020202020204" pitchFamily="34" charset="0"/>
              </a:rPr>
              <a:t>(Barriers &amp; Milestone)</a:t>
            </a:r>
            <a:endParaRPr lang="en-US" sz="2000" b="1" dirty="0">
              <a:latin typeface="Arial" panose="020B0604020202020204" pitchFamily="34" charset="0"/>
              <a:cs typeface="Arial" panose="020B0604020202020204" pitchFamily="34" charset="0"/>
            </a:endParaRPr>
          </a:p>
        </p:txBody>
      </p:sp>
      <p:sp>
        <p:nvSpPr>
          <p:cNvPr id="24" name="TextBox 23"/>
          <p:cNvSpPr txBox="1"/>
          <p:nvPr/>
        </p:nvSpPr>
        <p:spPr>
          <a:xfrm>
            <a:off x="2607732" y="2660614"/>
            <a:ext cx="8644463" cy="400110"/>
          </a:xfrm>
          <a:prstGeom prst="rect">
            <a:avLst/>
          </a:prstGeom>
          <a:solidFill>
            <a:schemeClr val="accent1">
              <a:lumMod val="60000"/>
              <a:lumOff val="40000"/>
            </a:schemeClr>
          </a:solidFill>
          <a:ln w="22225">
            <a:solidFill>
              <a:schemeClr val="accent1">
                <a:shade val="50000"/>
              </a:schemeClr>
            </a:solidFill>
          </a:ln>
        </p:spPr>
        <p:txBody>
          <a:bodyPr wrap="square" rtlCol="0">
            <a:spAutoFit/>
          </a:bodyPr>
          <a:lstStyle/>
          <a:p>
            <a:pPr algn="ctr"/>
            <a:r>
              <a:rPr lang="en-US" sz="2000" b="1" dirty="0" smtClean="0">
                <a:latin typeface="Arial" panose="020B0604020202020204" pitchFamily="34" charset="0"/>
                <a:cs typeface="Arial" panose="020B0604020202020204" pitchFamily="34" charset="0"/>
              </a:rPr>
              <a:t>Measurable System level metrics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45001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221"/>
            <a:ext cx="12192000" cy="1103911"/>
          </a:xfrm>
        </p:spPr>
        <p:txBody>
          <a:bodyPr/>
          <a:lstStyle/>
          <a:p>
            <a:pPr algn="ctr"/>
            <a:r>
              <a:rPr lang="en-US" dirty="0" smtClean="0">
                <a:latin typeface="Arial" panose="020B0604020202020204" pitchFamily="34" charset="0"/>
                <a:cs typeface="Arial" panose="020B0604020202020204" pitchFamily="34" charset="0"/>
              </a:rPr>
              <a:t>Analytics-Related Organizational Functions</a:t>
            </a:r>
            <a:endParaRPr lang="en-US" dirty="0">
              <a:latin typeface="Arial" panose="020B0604020202020204" pitchFamily="34" charset="0"/>
              <a:cs typeface="Arial" panose="020B0604020202020204" pitchFamily="34" charset="0"/>
            </a:endParaRPr>
          </a:p>
        </p:txBody>
      </p:sp>
      <p:sp>
        <p:nvSpPr>
          <p:cNvPr id="16" name="Content Placeholder 2"/>
          <p:cNvSpPr>
            <a:spLocks noGrp="1"/>
          </p:cNvSpPr>
          <p:nvPr>
            <p:ph idx="1"/>
          </p:nvPr>
        </p:nvSpPr>
        <p:spPr>
          <a:xfrm>
            <a:off x="618744" y="1322131"/>
            <a:ext cx="11350752" cy="4714601"/>
          </a:xfrm>
        </p:spPr>
        <p:txBody>
          <a:bodyPr>
            <a:normAutofit/>
          </a:bodyPr>
          <a:lstStyle/>
          <a:p>
            <a:r>
              <a:rPr lang="en-US" sz="2000" b="1" dirty="0" smtClean="0">
                <a:latin typeface="Arial" panose="020B0604020202020204" pitchFamily="34" charset="0"/>
                <a:cs typeface="Arial" panose="020B0604020202020204" pitchFamily="34" charset="0"/>
              </a:rPr>
              <a:t>Data Engineering: </a:t>
            </a:r>
            <a:r>
              <a:rPr lang="en-US" sz="2000" dirty="0" smtClean="0">
                <a:latin typeface="Arial" panose="020B0604020202020204" pitchFamily="34" charset="0"/>
                <a:cs typeface="Arial" panose="020B0604020202020204" pitchFamily="34" charset="0"/>
              </a:rPr>
              <a:t>HW &amp; computational infrastructure to enable speed and scale, as well as data preparation</a:t>
            </a:r>
            <a:endParaRPr lang="en-US" sz="2000" dirty="0">
              <a:latin typeface="Arial" panose="020B0604020202020204" pitchFamily="34" charset="0"/>
              <a:cs typeface="Arial" panose="020B0604020202020204" pitchFamily="34" charset="0"/>
            </a:endParaRPr>
          </a:p>
          <a:p>
            <a:endParaRPr lang="en-US" sz="1000" b="1"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Data Science: </a:t>
            </a:r>
            <a:r>
              <a:rPr lang="en-US" sz="2000" dirty="0" smtClean="0">
                <a:latin typeface="Arial" panose="020B0604020202020204" pitchFamily="34" charset="0"/>
                <a:cs typeface="Arial" panose="020B0604020202020204" pitchFamily="34" charset="0"/>
              </a:rPr>
              <a:t>Prototype model development, language, algorithms, insights (data analytics)</a:t>
            </a:r>
          </a:p>
          <a:p>
            <a:endParaRPr lang="en-US" sz="1000"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Experimentation: </a:t>
            </a:r>
            <a:r>
              <a:rPr lang="en-US" sz="2000" dirty="0" smtClean="0">
                <a:latin typeface="Arial" panose="020B0604020202020204" pitchFamily="34" charset="0"/>
                <a:cs typeface="Arial" panose="020B0604020202020204" pitchFamily="34" charset="0"/>
              </a:rPr>
              <a:t>Actively learning about the system</a:t>
            </a:r>
          </a:p>
          <a:p>
            <a:endParaRPr lang="en-US" sz="1000" b="1"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Digital Products: </a:t>
            </a:r>
            <a:r>
              <a:rPr lang="en-US" sz="2000" dirty="0" smtClean="0">
                <a:latin typeface="Arial" panose="020B0604020202020204" pitchFamily="34" charset="0"/>
                <a:cs typeface="Arial" panose="020B0604020202020204" pitchFamily="34" charset="0"/>
              </a:rPr>
              <a:t>Disseminating tools for internal and external users</a:t>
            </a:r>
          </a:p>
          <a:p>
            <a:endParaRPr lang="en-US" sz="1000" dirty="0" smtClean="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Business ‘translators’</a:t>
            </a:r>
            <a:r>
              <a:rPr lang="en-US" sz="2000" dirty="0" smtClean="0">
                <a:latin typeface="Arial" panose="020B0604020202020204" pitchFamily="34" charset="0"/>
                <a:cs typeface="Arial" panose="020B0604020202020204" pitchFamily="34" charset="0"/>
              </a:rPr>
              <a:t>: Translating between the business &amp; data science</a:t>
            </a:r>
          </a:p>
          <a:p>
            <a:endParaRPr lang="en-US" sz="1000" dirty="0">
              <a:latin typeface="Arial" panose="020B0604020202020204" pitchFamily="34" charset="0"/>
              <a:cs typeface="Arial" panose="020B0604020202020204" pitchFamily="34" charset="0"/>
            </a:endParaRPr>
          </a:p>
          <a:p>
            <a:r>
              <a:rPr lang="en-US" sz="2000" b="1" dirty="0" smtClean="0">
                <a:latin typeface="Arial" panose="020B0604020202020204" pitchFamily="34" charset="0"/>
                <a:cs typeface="Arial" panose="020B0604020202020204" pitchFamily="34" charset="0"/>
              </a:rPr>
              <a:t>Measurement &amp; sensing</a:t>
            </a:r>
            <a:r>
              <a:rPr lang="en-US" sz="2000" dirty="0" smtClean="0">
                <a:latin typeface="Arial" panose="020B0604020202020204" pitchFamily="34" charset="0"/>
                <a:cs typeface="Arial" panose="020B0604020202020204" pitchFamily="34" charset="0"/>
              </a:rPr>
              <a:t>: Be able to measure the system (desirably automated &amp; ‘real-time’)</a:t>
            </a:r>
            <a:endParaRPr lang="en-US" sz="2000" dirty="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a:p>
            <a:endParaRPr lang="en-US" sz="2000" dirty="0"/>
          </a:p>
          <a:p>
            <a:endParaRPr lang="en-US" dirty="0"/>
          </a:p>
          <a:p>
            <a:endParaRPr lang="en-US" dirty="0"/>
          </a:p>
        </p:txBody>
      </p:sp>
    </p:spTree>
    <p:extLst>
      <p:ext uri="{BB962C8B-B14F-4D97-AF65-F5344CB8AC3E}">
        <p14:creationId xmlns:p14="http://schemas.microsoft.com/office/powerpoint/2010/main" val="37988305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6" y="0"/>
            <a:ext cx="10515600" cy="1325563"/>
          </a:xfrm>
        </p:spPr>
        <p:txBody>
          <a:bodyPr/>
          <a:lstStyle/>
          <a:p>
            <a:pPr algn="ctr"/>
            <a:r>
              <a:rPr lang="en-US" dirty="0">
                <a:latin typeface="Arial" panose="020B0604020202020204" pitchFamily="34" charset="0"/>
                <a:cs typeface="Arial" panose="020B0604020202020204" pitchFamily="34" charset="0"/>
              </a:rPr>
              <a:t>Concluding Comments</a:t>
            </a:r>
          </a:p>
        </p:txBody>
      </p:sp>
      <p:sp>
        <p:nvSpPr>
          <p:cNvPr id="3" name="Content Placeholder 2"/>
          <p:cNvSpPr>
            <a:spLocks noGrp="1"/>
          </p:cNvSpPr>
          <p:nvPr>
            <p:ph idx="1"/>
          </p:nvPr>
        </p:nvSpPr>
        <p:spPr>
          <a:xfrm>
            <a:off x="373504" y="1300969"/>
            <a:ext cx="11595992" cy="4351338"/>
          </a:xfrm>
        </p:spPr>
        <p:txBody>
          <a:bodyPr>
            <a:normAutofit fontScale="92500" lnSpcReduction="10000"/>
          </a:bodyPr>
          <a:lstStyle/>
          <a:p>
            <a:r>
              <a:rPr lang="en-US" sz="2000" dirty="0" smtClean="0">
                <a:latin typeface="Arial" panose="020B0604020202020204" pitchFamily="34" charset="0"/>
                <a:cs typeface="Arial" panose="020B0604020202020204" pitchFamily="34" charset="0"/>
              </a:rPr>
              <a:t>Increasing role of data &amp; advanced analytics in designing intelligent operations and supply chains and more generally decision/work processes</a:t>
            </a:r>
          </a:p>
          <a:p>
            <a:endParaRPr lang="en-US" sz="2000" dirty="0" smtClean="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Need organizational strategy to incorporate data science capabilities that is driven by desire to improve clear business </a:t>
            </a:r>
            <a:r>
              <a:rPr lang="en-US" sz="2000" dirty="0" smtClean="0">
                <a:latin typeface="Arial" panose="020B0604020202020204" pitchFamily="34" charset="0"/>
                <a:cs typeface="Arial" panose="020B0604020202020204" pitchFamily="34" charset="0"/>
              </a:rPr>
              <a:t>metrics (process outcomes)</a:t>
            </a:r>
            <a:endParaRPr lang="en-US" sz="2000" dirty="0">
              <a:latin typeface="Arial" panose="020B0604020202020204" pitchFamily="34" charset="0"/>
              <a:cs typeface="Arial" panose="020B0604020202020204" pitchFamily="34" charset="0"/>
            </a:endParaRP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System approach is needed to build the respective infrastructure, processes and organizational language &amp; culture (not merely or even primarily a technical challenge!) </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The interaction between Data, Models and Expert Operators is key and has to be considered in the context of end-to-end process design!</a:t>
            </a:r>
          </a:p>
          <a:p>
            <a:endParaRPr lang="en-US" sz="2000" dirty="0" smtClean="0">
              <a:latin typeface="Arial" panose="020B0604020202020204" pitchFamily="34" charset="0"/>
              <a:cs typeface="Arial" panose="020B0604020202020204" pitchFamily="34" charset="0"/>
            </a:endParaRPr>
          </a:p>
          <a:p>
            <a:r>
              <a:rPr lang="en-US" sz="2000" dirty="0" smtClean="0">
                <a:latin typeface="Arial" panose="020B0604020202020204" pitchFamily="34" charset="0"/>
                <a:cs typeface="Arial" panose="020B0604020202020204" pitchFamily="34" charset="0"/>
              </a:rPr>
              <a:t>Data engineering, data science, experimentation, data products and </a:t>
            </a:r>
            <a:r>
              <a:rPr lang="en-US" sz="2000" u="sng" dirty="0" smtClean="0">
                <a:latin typeface="Arial" panose="020B0604020202020204" pitchFamily="34" charset="0"/>
                <a:cs typeface="Arial" panose="020B0604020202020204" pitchFamily="34" charset="0"/>
              </a:rPr>
              <a:t>data-business translators </a:t>
            </a:r>
            <a:r>
              <a:rPr lang="en-US" sz="2000" dirty="0" smtClean="0">
                <a:latin typeface="Arial" panose="020B0604020202020204" pitchFamily="34" charset="0"/>
                <a:cs typeface="Arial" panose="020B0604020202020204" pitchFamily="34" charset="0"/>
              </a:rPr>
              <a:t>are all essential functions (different strategies to build and organize)</a:t>
            </a:r>
          </a:p>
          <a:p>
            <a:endParaRPr lang="en-US" sz="2300" dirty="0">
              <a:latin typeface="Arial" panose="020B0604020202020204" pitchFamily="34" charset="0"/>
              <a:cs typeface="Arial" panose="020B0604020202020204" pitchFamily="34" charset="0"/>
            </a:endParaRPr>
          </a:p>
          <a:p>
            <a:endParaRPr lang="en-US" sz="2300" dirty="0" smtClean="0">
              <a:latin typeface="Arial" panose="020B0604020202020204" pitchFamily="34" charset="0"/>
              <a:cs typeface="Arial" panose="020B0604020202020204" pitchFamily="34" charset="0"/>
            </a:endParaRPr>
          </a:p>
          <a:p>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19786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smtClean="0">
                <a:latin typeface="Arial" charset="0"/>
                <a:ea typeface="Arial" charset="0"/>
                <a:cs typeface="Arial" charset="0"/>
              </a:rPr>
              <a:t>Example I: Li &amp; Fung</a:t>
            </a:r>
            <a:endParaRPr lang="en-US" dirty="0">
              <a:latin typeface="Arial" charset="0"/>
              <a:ea typeface="Arial" charset="0"/>
              <a:cs typeface="Arial" charset="0"/>
            </a:endParaRPr>
          </a:p>
        </p:txBody>
      </p:sp>
      <p:pic>
        <p:nvPicPr>
          <p:cNvPr id="4" name="xjpTEIaBaOE"/>
          <p:cNvPicPr>
            <a:picLocks noRot="1" noChangeAspect="1"/>
          </p:cNvPicPr>
          <p:nvPr>
            <a:videoFile r:link="rId1"/>
          </p:nvPr>
        </p:nvPicPr>
        <p:blipFill>
          <a:blip r:embed="rId3"/>
          <a:stretch>
            <a:fillRect/>
          </a:stretch>
        </p:blipFill>
        <p:spPr>
          <a:xfrm>
            <a:off x="2000250" y="1019324"/>
            <a:ext cx="8686474" cy="4886141"/>
          </a:xfrm>
          <a:prstGeom prst="rect">
            <a:avLst/>
          </a:prstGeom>
        </p:spPr>
      </p:pic>
    </p:spTree>
    <p:extLst>
      <p:ext uri="{BB962C8B-B14F-4D97-AF65-F5344CB8AC3E}">
        <p14:creationId xmlns:p14="http://schemas.microsoft.com/office/powerpoint/2010/main" val="35881786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6" y="0"/>
            <a:ext cx="10515600" cy="1325563"/>
          </a:xfrm>
        </p:spPr>
        <p:txBody>
          <a:bodyPr/>
          <a:lstStyle/>
          <a:p>
            <a:pPr algn="ctr"/>
            <a:r>
              <a:rPr lang="en-US" dirty="0" smtClean="0">
                <a:latin typeface="Arial" panose="020B0604020202020204" pitchFamily="34" charset="0"/>
                <a:cs typeface="Arial" panose="020B0604020202020204" pitchFamily="34" charset="0"/>
              </a:rPr>
              <a:t>Li &amp; Fung Example Analysis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504" y="1207835"/>
            <a:ext cx="11595992" cy="4617231"/>
          </a:xfrm>
        </p:spPr>
        <p:txBody>
          <a:bodyPr>
            <a:noAutofit/>
          </a:bodyPr>
          <a:lstStyle/>
          <a:p>
            <a:r>
              <a:rPr lang="en-US" sz="2200" dirty="0" smtClean="0">
                <a:latin typeface="Arial" panose="020B0604020202020204" pitchFamily="34" charset="0"/>
                <a:cs typeface="Arial" panose="020B0604020202020204" pitchFamily="34" charset="0"/>
              </a:rPr>
              <a:t>What is the rationale of what they are trying to do?</a:t>
            </a:r>
          </a:p>
          <a:p>
            <a:pPr marL="0" indent="0">
              <a:buNone/>
            </a:pPr>
            <a:endParaRPr lang="en-US" sz="500" dirty="0">
              <a:latin typeface="Arial" panose="020B0604020202020204" pitchFamily="34" charset="0"/>
              <a:cs typeface="Arial" panose="020B0604020202020204" pitchFamily="34" charset="0"/>
            </a:endParaRPr>
          </a:p>
          <a:p>
            <a:pPr marL="0" indent="0">
              <a:buNone/>
            </a:pPr>
            <a:r>
              <a:rPr lang="en-US" sz="2200" dirty="0" smtClean="0">
                <a:latin typeface="Arial" panose="020B0604020202020204" pitchFamily="34" charset="0"/>
                <a:cs typeface="Arial" panose="020B0604020202020204" pitchFamily="34" charset="0"/>
              </a:rPr>
              <a:t>	Digital Transformation (????) </a:t>
            </a:r>
          </a:p>
          <a:p>
            <a:pPr marL="0" indent="0">
              <a:buNone/>
            </a:pPr>
            <a:endParaRPr lang="en-US" sz="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96150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6" y="0"/>
            <a:ext cx="10515600" cy="1325563"/>
          </a:xfrm>
        </p:spPr>
        <p:txBody>
          <a:bodyPr/>
          <a:lstStyle/>
          <a:p>
            <a:pPr algn="ctr"/>
            <a:r>
              <a:rPr lang="en-US" dirty="0" smtClean="0">
                <a:latin typeface="Arial" panose="020B0604020202020204" pitchFamily="34" charset="0"/>
                <a:cs typeface="Arial" panose="020B0604020202020204" pitchFamily="34" charset="0"/>
              </a:rPr>
              <a:t>Audience Question 1</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504" y="1207835"/>
            <a:ext cx="11595992" cy="4617231"/>
          </a:xfrm>
        </p:spPr>
        <p:txBody>
          <a:bodyPr>
            <a:noAutofit/>
          </a:bodyPr>
          <a:lstStyle/>
          <a:p>
            <a:pPr marL="0" lvl="0" indent="0">
              <a:buNone/>
            </a:pPr>
            <a:r>
              <a:rPr lang="en-US" sz="3500" dirty="0"/>
              <a:t>What  does the term Digital Transformation mean to you?  </a:t>
            </a:r>
            <a:r>
              <a:rPr lang="en-US" sz="3500" dirty="0" smtClean="0"/>
              <a:t>Do </a:t>
            </a:r>
            <a:r>
              <a:rPr lang="en-US" sz="3500" dirty="0"/>
              <a:t>you understand it?</a:t>
            </a:r>
          </a:p>
          <a:p>
            <a:pPr marL="0" indent="0">
              <a:buNone/>
            </a:pPr>
            <a:endParaRPr lang="en-US" sz="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9771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8436" y="0"/>
            <a:ext cx="10515600" cy="1325563"/>
          </a:xfrm>
        </p:spPr>
        <p:txBody>
          <a:bodyPr/>
          <a:lstStyle/>
          <a:p>
            <a:pPr algn="ctr"/>
            <a:r>
              <a:rPr lang="en-US" dirty="0" smtClean="0">
                <a:latin typeface="Arial" panose="020B0604020202020204" pitchFamily="34" charset="0"/>
                <a:cs typeface="Arial" panose="020B0604020202020204" pitchFamily="34" charset="0"/>
              </a:rPr>
              <a:t>Li &amp; Fung Example Analysis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73504" y="1207835"/>
            <a:ext cx="11595992" cy="4617231"/>
          </a:xfrm>
        </p:spPr>
        <p:txBody>
          <a:bodyPr>
            <a:noAutofit/>
          </a:bodyPr>
          <a:lstStyle/>
          <a:p>
            <a:r>
              <a:rPr lang="en-US" sz="2200" dirty="0" smtClean="0">
                <a:latin typeface="Arial" panose="020B0604020202020204" pitchFamily="34" charset="0"/>
                <a:cs typeface="Arial" panose="020B0604020202020204" pitchFamily="34" charset="0"/>
              </a:rPr>
              <a:t>What is the rationale of what they are trying to do?</a:t>
            </a:r>
          </a:p>
          <a:p>
            <a:pPr marL="0" indent="0">
              <a:buNone/>
            </a:pPr>
            <a:endParaRPr lang="en-US" sz="500" dirty="0">
              <a:latin typeface="Arial" panose="020B0604020202020204" pitchFamily="34" charset="0"/>
              <a:cs typeface="Arial" panose="020B0604020202020204" pitchFamily="34" charset="0"/>
            </a:endParaRPr>
          </a:p>
          <a:p>
            <a:pPr marL="0" indent="0">
              <a:buNone/>
            </a:pPr>
            <a:r>
              <a:rPr lang="en-US" sz="2200" dirty="0" smtClean="0">
                <a:latin typeface="Arial" panose="020B0604020202020204" pitchFamily="34" charset="0"/>
                <a:cs typeface="Arial" panose="020B0604020202020204" pitchFamily="34" charset="0"/>
              </a:rPr>
              <a:t>	Digital Transformation (????) </a:t>
            </a:r>
          </a:p>
          <a:p>
            <a:pPr marL="0" indent="0">
              <a:buNone/>
            </a:pPr>
            <a:endParaRPr lang="en-US" sz="5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What are the AI elements and what are they supposed to do?</a:t>
            </a:r>
          </a:p>
          <a:p>
            <a:pPr marL="0" indent="0">
              <a:buNone/>
            </a:pPr>
            <a:r>
              <a:rPr lang="en-US" sz="500" dirty="0" smtClean="0">
                <a:latin typeface="Arial" panose="020B0604020202020204" pitchFamily="34" charset="0"/>
                <a:cs typeface="Arial" panose="020B0604020202020204" pitchFamily="34" charset="0"/>
              </a:rPr>
              <a:t>	</a:t>
            </a:r>
            <a:br>
              <a:rPr lang="en-US" sz="5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	Data Lake, digital platform, analytics engine (???)</a:t>
            </a:r>
            <a:endParaRPr lang="en-US" sz="2200" dirty="0">
              <a:latin typeface="Arial" panose="020B0604020202020204" pitchFamily="34" charset="0"/>
              <a:cs typeface="Arial" panose="020B0604020202020204" pitchFamily="34" charset="0"/>
            </a:endParaRPr>
          </a:p>
          <a:p>
            <a:endParaRPr lang="en-US" sz="500" dirty="0" smtClean="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What data is needed? How is it acquired?</a:t>
            </a:r>
          </a:p>
          <a:p>
            <a:pPr marL="0" indent="0">
              <a:buNone/>
            </a:pPr>
            <a:r>
              <a:rPr lang="en-US" sz="500" dirty="0" smtClean="0">
                <a:latin typeface="Arial" panose="020B0604020202020204" pitchFamily="34" charset="0"/>
                <a:cs typeface="Arial" panose="020B0604020202020204" pitchFamily="34" charset="0"/>
              </a:rPr>
              <a:t>	</a:t>
            </a:r>
          </a:p>
          <a:p>
            <a:pPr marL="0" indent="0">
              <a:buNone/>
            </a:pP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Supply chain data (do they have access to it)</a:t>
            </a:r>
          </a:p>
          <a:p>
            <a:endParaRPr lang="en-US" sz="500" dirty="0">
              <a:latin typeface="Arial" panose="020B0604020202020204" pitchFamily="34" charset="0"/>
              <a:cs typeface="Arial" panose="020B0604020202020204" pitchFamily="34" charset="0"/>
            </a:endParaRPr>
          </a:p>
          <a:p>
            <a:r>
              <a:rPr lang="en-US" sz="2200" dirty="0" smtClean="0">
                <a:latin typeface="Arial" panose="020B0604020202020204" pitchFamily="34" charset="0"/>
                <a:cs typeface="Arial" panose="020B0604020202020204" pitchFamily="34" charset="0"/>
              </a:rPr>
              <a:t>What is the interface with humans? What is the interface with Expert Operators?</a:t>
            </a:r>
          </a:p>
          <a:p>
            <a:pPr marL="0" indent="0">
              <a:buNone/>
            </a:pPr>
            <a:r>
              <a:rPr lang="en-US" sz="500" dirty="0" smtClean="0">
                <a:latin typeface="Arial" panose="020B0604020202020204" pitchFamily="34" charset="0"/>
                <a:cs typeface="Arial" panose="020B0604020202020204" pitchFamily="34" charset="0"/>
              </a:rPr>
              <a:t>	</a:t>
            </a:r>
          </a:p>
          <a:p>
            <a:pPr marL="0" indent="0">
              <a:buNone/>
            </a:pPr>
            <a:r>
              <a:rPr lang="en-US" sz="2200" dirty="0" smtClean="0">
                <a:latin typeface="Arial" panose="020B0604020202020204" pitchFamily="34" charset="0"/>
                <a:cs typeface="Arial" panose="020B0604020202020204" pitchFamily="34" charset="0"/>
              </a:rPr>
              <a:t>	Not clear</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8419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0" y="1"/>
            <a:ext cx="12192000" cy="1319133"/>
          </a:xfrm>
        </p:spPr>
        <p:txBody>
          <a:bodyPr/>
          <a:lstStyle/>
          <a:p>
            <a:pPr algn="ctr"/>
            <a:r>
              <a:rPr lang="en-US" dirty="0" smtClean="0">
                <a:latin typeface="Arial" charset="0"/>
                <a:ea typeface="Arial" charset="0"/>
                <a:cs typeface="Arial" charset="0"/>
              </a:rPr>
              <a:t>Li &amp; Fung from 2000 to 2018 in One Chart</a:t>
            </a:r>
            <a:endParaRPr lang="en-US" dirty="0">
              <a:latin typeface="Arial" charset="0"/>
              <a:ea typeface="Arial" charset="0"/>
              <a:cs typeface="Arial" charset="0"/>
            </a:endParaRPr>
          </a:p>
        </p:txBody>
      </p:sp>
      <p:pic>
        <p:nvPicPr>
          <p:cNvPr id="4" name="Picture 3" descr="Screen Shot 2018-06-18 at 6.04.3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1679" y="1038000"/>
            <a:ext cx="5189131" cy="4229100"/>
          </a:xfrm>
          <a:prstGeom prst="rect">
            <a:avLst/>
          </a:prstGeom>
        </p:spPr>
      </p:pic>
      <p:sp>
        <p:nvSpPr>
          <p:cNvPr id="7" name="TextBox 6"/>
          <p:cNvSpPr txBox="1"/>
          <p:nvPr/>
        </p:nvSpPr>
        <p:spPr>
          <a:xfrm>
            <a:off x="5945146" y="5008545"/>
            <a:ext cx="2172390" cy="830997"/>
          </a:xfrm>
          <a:prstGeom prst="rect">
            <a:avLst/>
          </a:prstGeom>
          <a:noFill/>
        </p:spPr>
        <p:txBody>
          <a:bodyPr wrap="none" rtlCol="0">
            <a:spAutoFit/>
          </a:bodyPr>
          <a:lstStyle/>
          <a:p>
            <a:pPr algn="ctr"/>
            <a:r>
              <a:rPr lang="en-US" sz="2400" dirty="0" smtClean="0"/>
              <a:t>Dropped </a:t>
            </a:r>
          </a:p>
          <a:p>
            <a:pPr algn="ctr"/>
            <a:r>
              <a:rPr lang="en-US" sz="2400" dirty="0" smtClean="0"/>
              <a:t>from Hang </a:t>
            </a:r>
            <a:r>
              <a:rPr lang="en-US" sz="2400" dirty="0" err="1" smtClean="0"/>
              <a:t>Seng</a:t>
            </a:r>
            <a:endParaRPr lang="en-US" sz="2400" dirty="0" smtClean="0"/>
          </a:p>
        </p:txBody>
      </p:sp>
      <p:cxnSp>
        <p:nvCxnSpPr>
          <p:cNvPr id="9" name="Straight Arrow Connector 8"/>
          <p:cNvCxnSpPr/>
          <p:nvPr/>
        </p:nvCxnSpPr>
        <p:spPr>
          <a:xfrm flipV="1">
            <a:off x="7031341" y="4239689"/>
            <a:ext cx="0" cy="584200"/>
          </a:xfrm>
          <a:prstGeom prst="straightConnector1">
            <a:avLst/>
          </a:prstGeom>
          <a:ln w="25400">
            <a:solidFill>
              <a:srgbClr val="C0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05581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24929</TotalTime>
  <Words>2492</Words>
  <Application>Microsoft Office PowerPoint</Application>
  <PresentationFormat>Widescreen</PresentationFormat>
  <Paragraphs>534</Paragraphs>
  <Slides>44</Slides>
  <Notes>0</Notes>
  <HiddenSlides>3</HiddenSlides>
  <MMClips>4</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44</vt:i4>
      </vt:variant>
    </vt:vector>
  </HeadingPairs>
  <TitlesOfParts>
    <vt:vector size="55" baseType="lpstr">
      <vt:lpstr>ＭＳ Ｐゴシック</vt:lpstr>
      <vt:lpstr>ＭＳ Ｐゴシック</vt:lpstr>
      <vt:lpstr>Arial</vt:lpstr>
      <vt:lpstr>Calibri</vt:lpstr>
      <vt:lpstr>Calibri Light</vt:lpstr>
      <vt:lpstr>Catamaran</vt:lpstr>
      <vt:lpstr>Courier New</vt:lpstr>
      <vt:lpstr>HelveticaNeue</vt:lpstr>
      <vt:lpstr>Times New Roman</vt:lpstr>
      <vt:lpstr>Wingdings</vt:lpstr>
      <vt:lpstr>Office Theme</vt:lpstr>
      <vt:lpstr> Designing Intelligent Processes &amp; Systems via Advanced Analytics </vt:lpstr>
      <vt:lpstr>Agenda</vt:lpstr>
      <vt:lpstr>Three Examples – 4 Questions</vt:lpstr>
      <vt:lpstr>Example I: Li &amp; Fung</vt:lpstr>
      <vt:lpstr>Example I: Li &amp; Fung</vt:lpstr>
      <vt:lpstr>Li &amp; Fung Example Analysis</vt:lpstr>
      <vt:lpstr>Audience Question 1</vt:lpstr>
      <vt:lpstr>Li &amp; Fung Example Analysis</vt:lpstr>
      <vt:lpstr>Li &amp; Fung from 2000 to 2018 in One Chart</vt:lpstr>
      <vt:lpstr>PowerPoint Presentation</vt:lpstr>
      <vt:lpstr>Example II: Amazon Go Stores</vt:lpstr>
      <vt:lpstr>Example II: Amazon Go Stores</vt:lpstr>
      <vt:lpstr>Amazon Example Analysis</vt:lpstr>
      <vt:lpstr>Audience Question 2</vt:lpstr>
      <vt:lpstr>Does it Worth the Effort?</vt:lpstr>
      <vt:lpstr>PowerPoint Presentation</vt:lpstr>
      <vt:lpstr>Example III: Nauto Tracking Drivers</vt:lpstr>
      <vt:lpstr>Example III: Nauto Tracking Drivers</vt:lpstr>
      <vt:lpstr>Nauto Example Analysis</vt:lpstr>
      <vt:lpstr>Nauto Tracking Drivers</vt:lpstr>
      <vt:lpstr>PowerPoint Presentation</vt:lpstr>
      <vt:lpstr>Analytics &amp; AI – Technical Framework</vt:lpstr>
      <vt:lpstr>Analytics &amp; AI – System Framework</vt:lpstr>
      <vt:lpstr>Data, Models, Processes</vt:lpstr>
      <vt:lpstr>Decision (Work) Processes</vt:lpstr>
      <vt:lpstr>Discharge Prediction Motivation</vt:lpstr>
      <vt:lpstr>Hospital Floors at MGH</vt:lpstr>
      <vt:lpstr>Predicting Discharges</vt:lpstr>
      <vt:lpstr>Clinical &amp; Logistical Readiness</vt:lpstr>
      <vt:lpstr>Clinical Milestones of Surgical Recovery</vt:lpstr>
      <vt:lpstr>Barriers for Discharge</vt:lpstr>
      <vt:lpstr>Predicting Discharges: Model Features</vt:lpstr>
      <vt:lpstr>Predicting Discharges: Results</vt:lpstr>
      <vt:lpstr>Discharge Readiness</vt:lpstr>
      <vt:lpstr>Augment Model via Text Analytics</vt:lpstr>
      <vt:lpstr>Meta=Yes, Augmented=No, Actual=No</vt:lpstr>
      <vt:lpstr>Next Steps</vt:lpstr>
      <vt:lpstr>Audience Question 3</vt:lpstr>
      <vt:lpstr>PowerPoint Presentation</vt:lpstr>
      <vt:lpstr>Intelligent Operations Impact</vt:lpstr>
      <vt:lpstr>Data-Driven Organization</vt:lpstr>
      <vt:lpstr>MGH Example</vt:lpstr>
      <vt:lpstr>Analytics-Related Organizational Functions</vt:lpstr>
      <vt:lpstr>Concluding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Retsef Levi</cp:lastModifiedBy>
  <cp:revision>351</cp:revision>
  <cp:lastPrinted>2020-06-06T03:30:05Z</cp:lastPrinted>
  <dcterms:created xsi:type="dcterms:W3CDTF">2018-08-30T13:39:27Z</dcterms:created>
  <dcterms:modified xsi:type="dcterms:W3CDTF">2020-11-20T04:43:22Z</dcterms:modified>
</cp:coreProperties>
</file>