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707" r:id="rId2"/>
    <p:sldId id="1735" r:id="rId3"/>
    <p:sldId id="8712" r:id="rId4"/>
    <p:sldId id="8715" r:id="rId5"/>
    <p:sldId id="8716" r:id="rId6"/>
    <p:sldId id="8717" r:id="rId7"/>
    <p:sldId id="8718" r:id="rId8"/>
    <p:sldId id="8719" r:id="rId9"/>
    <p:sldId id="8721" r:id="rId10"/>
    <p:sldId id="8722" r:id="rId11"/>
    <p:sldId id="8723" r:id="rId12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B776EB-6783-469C-AD92-1E6E105693E6}">
          <p14:sldIdLst>
            <p14:sldId id="1707"/>
            <p14:sldId id="1735"/>
            <p14:sldId id="8712"/>
            <p14:sldId id="8715"/>
            <p14:sldId id="8716"/>
            <p14:sldId id="8717"/>
            <p14:sldId id="8718"/>
            <p14:sldId id="8719"/>
            <p14:sldId id="8721"/>
            <p14:sldId id="8722"/>
            <p14:sldId id="87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A"/>
    <a:srgbClr val="091925"/>
    <a:srgbClr val="091E2D"/>
    <a:srgbClr val="007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1" autoAdjust="0"/>
    <p:restoredTop sz="92848" autoAdjust="0"/>
  </p:normalViewPr>
  <p:slideViewPr>
    <p:cSldViewPr snapToGrid="0">
      <p:cViewPr varScale="1">
        <p:scale>
          <a:sx n="124" d="100"/>
          <a:sy n="124" d="100"/>
        </p:scale>
        <p:origin x="120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270" y="43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569EE601-35A1-4728-BC0E-214E4BEED47A}" type="datetimeFigureOut">
              <a:rPr lang="en-US" smtClean="0">
                <a:latin typeface="Arial" panose="020B0604020202020204" pitchFamily="34" charset="0"/>
              </a:rPr>
              <a:pPr/>
              <a:t>11/19/2020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D43E2597-EFF9-4FB6-A4C3-76B948BA753E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8B91EE8-69AE-461D-8CCB-C9DF5AEE5592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</p:spPr>
        <p:txBody>
          <a:bodyPr vert="horz" lIns="94229" tIns="47115" rIns="94229" bIns="471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B7DA8E6-7D59-45D1-806A-C62FB4BAE0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3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8260" y="3289825"/>
            <a:ext cx="8705007" cy="356348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46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Use this slide option if you have a Q&amp;A period in your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0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18361"/>
            <a:ext cx="1660839" cy="391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040" y="4619928"/>
            <a:ext cx="1224357" cy="466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_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1295400"/>
            <a:ext cx="3324225" cy="2130552"/>
          </a:xfrm>
          <a:prstGeom prst="rightArrow">
            <a:avLst>
              <a:gd name="adj1" fmla="val 100000"/>
              <a:gd name="adj2" fmla="val 21388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5819775" y="1295400"/>
            <a:ext cx="3324225" cy="2130552"/>
          </a:xfrm>
          <a:prstGeom prst="leftArrow">
            <a:avLst>
              <a:gd name="adj1" fmla="val 100000"/>
              <a:gd name="adj2" fmla="val 20941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1196171"/>
            <a:ext cx="4581144" cy="3538728"/>
          </a:xfrm>
          <a:prstGeom prst="rect">
            <a:avLst/>
          </a:prstGeom>
          <a:ln w="3175">
            <a:noFill/>
          </a:ln>
        </p:spPr>
        <p:txBody>
          <a:bodyPr wrap="none" tIns="0" bIns="11887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18361"/>
            <a:ext cx="1660839" cy="391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040" y="4619928"/>
            <a:ext cx="1224357" cy="466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-4763" y="1422320"/>
            <a:ext cx="4919472" cy="3054096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629400" y="933450"/>
            <a:ext cx="2514600" cy="3270250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933450"/>
            <a:ext cx="2514600" cy="3270250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117600" y="1371600"/>
            <a:ext cx="3456432" cy="1572768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1371600"/>
            <a:ext cx="3456432" cy="1572768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117600" y="2943225"/>
            <a:ext cx="3456432" cy="1572768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2943225"/>
            <a:ext cx="3456432" cy="1572768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994410"/>
            <a:ext cx="9144000" cy="2331720"/>
          </a:xfrm>
          <a:prstGeom prst="rect">
            <a:avLst/>
          </a:prstGeom>
          <a:ln w="3175">
            <a:noFill/>
          </a:ln>
        </p:spPr>
        <p:txBody>
          <a:bodyPr bIns="548640" anchor="b"/>
          <a:lstStyle>
            <a:lvl1pPr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278124" y="1193800"/>
            <a:ext cx="2587752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022848" y="1193800"/>
            <a:ext cx="2587752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33400" y="1193800"/>
            <a:ext cx="2587752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452152" y="1684821"/>
            <a:ext cx="187452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2568319" y="1684821"/>
            <a:ext cx="187452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57" hasCustomPrompt="1"/>
          </p:nvPr>
        </p:nvSpPr>
        <p:spPr>
          <a:xfrm>
            <a:off x="4684486" y="1684821"/>
            <a:ext cx="187452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65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6800654" y="1684821"/>
            <a:ext cx="187452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7995" y="1626813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5"/>
          </p:nvPr>
        </p:nvSpPr>
        <p:spPr>
          <a:xfrm>
            <a:off x="342900" y="3821769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5622" y="3520346"/>
            <a:ext cx="1545336" cy="107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5622" y="1628923"/>
            <a:ext cx="1545336" cy="41214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084850" y="1626813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59755" y="3821769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082477" y="3520346"/>
            <a:ext cx="1545336" cy="107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1"/>
          </p:nvPr>
        </p:nvSpPr>
        <p:spPr>
          <a:xfrm>
            <a:off x="2082477" y="1628923"/>
            <a:ext cx="1545336" cy="412149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801705" y="1626813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3"/>
          </p:nvPr>
        </p:nvSpPr>
        <p:spPr>
          <a:xfrm>
            <a:off x="3776610" y="3821769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799332" y="3520346"/>
            <a:ext cx="1545336" cy="1073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5"/>
          </p:nvPr>
        </p:nvSpPr>
        <p:spPr>
          <a:xfrm>
            <a:off x="3799332" y="1628923"/>
            <a:ext cx="1545336" cy="412149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518560" y="1626813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7"/>
          </p:nvPr>
        </p:nvSpPr>
        <p:spPr>
          <a:xfrm>
            <a:off x="5493465" y="3821769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516187" y="3520346"/>
            <a:ext cx="1545336" cy="107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9"/>
          </p:nvPr>
        </p:nvSpPr>
        <p:spPr>
          <a:xfrm>
            <a:off x="5516187" y="1628923"/>
            <a:ext cx="1545336" cy="412149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235415" y="1626813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31"/>
          </p:nvPr>
        </p:nvSpPr>
        <p:spPr>
          <a:xfrm>
            <a:off x="7210320" y="3821769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233042" y="3520346"/>
            <a:ext cx="1545336" cy="1073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3"/>
          </p:nvPr>
        </p:nvSpPr>
        <p:spPr>
          <a:xfrm>
            <a:off x="7233042" y="1628923"/>
            <a:ext cx="1545336" cy="412149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385667" y="1895622"/>
            <a:ext cx="1548560" cy="1551202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61667" y="1791928"/>
            <a:ext cx="1755594" cy="1758590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32867" y="1615421"/>
            <a:ext cx="2108006" cy="2111603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7867" y="1504950"/>
            <a:ext cx="2328572" cy="2332545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18361"/>
            <a:ext cx="1660839" cy="391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040" y="4619928"/>
            <a:ext cx="1224357" cy="466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_txt_ 1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61560" y="1073462"/>
            <a:ext cx="3603118" cy="3818577"/>
          </a:xfrm>
          <a:prstGeom prst="rect">
            <a:avLst/>
          </a:prstGeom>
          <a:ln w="28575">
            <a:noFill/>
          </a:ln>
        </p:spPr>
        <p:txBody>
          <a:bodyPr wrap="none" tIns="0" bIns="128016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932046" y="1081083"/>
            <a:ext cx="3547872" cy="1801368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932046" y="3095619"/>
            <a:ext cx="3547872" cy="1801368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10790" y="2952023"/>
            <a:ext cx="3364992" cy="195681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967581" y="2952023"/>
            <a:ext cx="3364992" cy="195681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_txt_ 3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3188" y="3066658"/>
            <a:ext cx="2660904" cy="181965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3238647" y="3066658"/>
            <a:ext cx="2660904" cy="181965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994107" y="3066658"/>
            <a:ext cx="2660904" cy="181965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705637" y="1519936"/>
            <a:ext cx="1693164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7"/>
          </p:nvPr>
        </p:nvSpPr>
        <p:spPr>
          <a:xfrm>
            <a:off x="752119" y="3670143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50"/>
          </p:nvPr>
        </p:nvSpPr>
        <p:spPr>
          <a:xfrm>
            <a:off x="637819" y="3899527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51"/>
          </p:nvPr>
        </p:nvSpPr>
        <p:spPr>
          <a:xfrm>
            <a:off x="752119" y="344364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2716273" y="1519936"/>
            <a:ext cx="1693164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55"/>
          </p:nvPr>
        </p:nvSpPr>
        <p:spPr>
          <a:xfrm>
            <a:off x="2762755" y="3670143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56"/>
          </p:nvPr>
        </p:nvSpPr>
        <p:spPr>
          <a:xfrm>
            <a:off x="2648455" y="3899527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57"/>
          </p:nvPr>
        </p:nvSpPr>
        <p:spPr>
          <a:xfrm>
            <a:off x="2762755" y="344364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4726909" y="1519936"/>
            <a:ext cx="1693164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59"/>
          </p:nvPr>
        </p:nvSpPr>
        <p:spPr>
          <a:xfrm>
            <a:off x="4773391" y="3670143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60"/>
          </p:nvPr>
        </p:nvSpPr>
        <p:spPr>
          <a:xfrm>
            <a:off x="4659091" y="3899527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61"/>
          </p:nvPr>
        </p:nvSpPr>
        <p:spPr>
          <a:xfrm>
            <a:off x="4773391" y="344364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6737546" y="1519936"/>
            <a:ext cx="1693164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63"/>
          </p:nvPr>
        </p:nvSpPr>
        <p:spPr>
          <a:xfrm>
            <a:off x="6784028" y="3670143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/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64"/>
          </p:nvPr>
        </p:nvSpPr>
        <p:spPr>
          <a:xfrm>
            <a:off x="6669728" y="3899527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65"/>
          </p:nvPr>
        </p:nvSpPr>
        <p:spPr>
          <a:xfrm>
            <a:off x="6784028" y="344364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BC8731-7946-45A4-9110-33F28D8BC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BA53350-C1DF-4799-BA6A-4992ECD11D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3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pple_moni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575" y="1214038"/>
            <a:ext cx="3225798" cy="3491312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258889" y="1399760"/>
            <a:ext cx="2587686" cy="2144773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686" h="2144773">
                <a:moveTo>
                  <a:pt x="0" y="0"/>
                </a:moveTo>
                <a:lnTo>
                  <a:pt x="2468623" y="490538"/>
                </a:lnTo>
                <a:lnTo>
                  <a:pt x="2587686" y="2120961"/>
                </a:lnTo>
                <a:lnTo>
                  <a:pt x="123825" y="2144773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E00450-0B94-491B-8FBE-43E253852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316396B-1DA4-42AC-87B1-3DF1606FF0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Phone-5c-Angled-PSD-MockUp-P-Px.co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625501" flipH="1">
            <a:off x="358775" y="1882775"/>
            <a:ext cx="4208463" cy="2404836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664691">
            <a:off x="779908" y="2064965"/>
            <a:ext cx="3377202" cy="1654423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  <a:gd name="connsiteX0" fmla="*/ 1235075 w 3822761"/>
              <a:gd name="connsiteY0" fmla="*/ 0 h 2120961"/>
              <a:gd name="connsiteX1" fmla="*/ 3703698 w 3822761"/>
              <a:gd name="connsiteY1" fmla="*/ 490538 h 2120961"/>
              <a:gd name="connsiteX2" fmla="*/ 3822761 w 3822761"/>
              <a:gd name="connsiteY2" fmla="*/ 2120961 h 2120961"/>
              <a:gd name="connsiteX3" fmla="*/ 0 w 3822761"/>
              <a:gd name="connsiteY3" fmla="*/ 474723 h 2120961"/>
              <a:gd name="connsiteX4" fmla="*/ 1235075 w 3822761"/>
              <a:gd name="connsiteY4" fmla="*/ 0 h 2120961"/>
              <a:gd name="connsiteX0" fmla="*/ 949325 w 3537011"/>
              <a:gd name="connsiteY0" fmla="*/ 0 h 2120961"/>
              <a:gd name="connsiteX1" fmla="*/ 3417948 w 3537011"/>
              <a:gd name="connsiteY1" fmla="*/ 490538 h 2120961"/>
              <a:gd name="connsiteX2" fmla="*/ 3537011 w 3537011"/>
              <a:gd name="connsiteY2" fmla="*/ 2120961 h 2120961"/>
              <a:gd name="connsiteX3" fmla="*/ 0 w 3537011"/>
              <a:gd name="connsiteY3" fmla="*/ 531873 h 2120961"/>
              <a:gd name="connsiteX4" fmla="*/ 949325 w 3537011"/>
              <a:gd name="connsiteY4" fmla="*/ 0 h 2120961"/>
              <a:gd name="connsiteX0" fmla="*/ 1258888 w 3846574"/>
              <a:gd name="connsiteY0" fmla="*/ 0 h 2120961"/>
              <a:gd name="connsiteX1" fmla="*/ 3727511 w 3846574"/>
              <a:gd name="connsiteY1" fmla="*/ 490538 h 2120961"/>
              <a:gd name="connsiteX2" fmla="*/ 3846574 w 3846574"/>
              <a:gd name="connsiteY2" fmla="*/ 2120961 h 2120961"/>
              <a:gd name="connsiteX3" fmla="*/ 0 w 3846574"/>
              <a:gd name="connsiteY3" fmla="*/ 460436 h 2120961"/>
              <a:gd name="connsiteX4" fmla="*/ 1258888 w 3846574"/>
              <a:gd name="connsiteY4" fmla="*/ 0 h 2120961"/>
              <a:gd name="connsiteX0" fmla="*/ 1258888 w 3727511"/>
              <a:gd name="connsiteY0" fmla="*/ 0 h 1658999"/>
              <a:gd name="connsiteX1" fmla="*/ 3727511 w 3727511"/>
              <a:gd name="connsiteY1" fmla="*/ 490538 h 1658999"/>
              <a:gd name="connsiteX2" fmla="*/ 2079686 w 3727511"/>
              <a:gd name="connsiteY2" fmla="*/ 1658999 h 1658999"/>
              <a:gd name="connsiteX3" fmla="*/ 0 w 3727511"/>
              <a:gd name="connsiteY3" fmla="*/ 460436 h 1658999"/>
              <a:gd name="connsiteX4" fmla="*/ 1258888 w 3727511"/>
              <a:gd name="connsiteY4" fmla="*/ 0 h 1658999"/>
              <a:gd name="connsiteX0" fmla="*/ 1258888 w 3379849"/>
              <a:gd name="connsiteY0" fmla="*/ 0 h 1658999"/>
              <a:gd name="connsiteX1" fmla="*/ 3379849 w 3379849"/>
              <a:gd name="connsiteY1" fmla="*/ 1090613 h 1658999"/>
              <a:gd name="connsiteX2" fmla="*/ 2079686 w 3379849"/>
              <a:gd name="connsiteY2" fmla="*/ 1658999 h 1658999"/>
              <a:gd name="connsiteX3" fmla="*/ 0 w 3379849"/>
              <a:gd name="connsiteY3" fmla="*/ 460436 h 1658999"/>
              <a:gd name="connsiteX4" fmla="*/ 1258888 w 3379849"/>
              <a:gd name="connsiteY4" fmla="*/ 0 h 1658999"/>
              <a:gd name="connsiteX0" fmla="*/ 1258888 w 3379849"/>
              <a:gd name="connsiteY0" fmla="*/ 0 h 1767183"/>
              <a:gd name="connsiteX1" fmla="*/ 3379849 w 3379849"/>
              <a:gd name="connsiteY1" fmla="*/ 1090613 h 1767183"/>
              <a:gd name="connsiteX2" fmla="*/ 2270721 w 3379849"/>
              <a:gd name="connsiteY2" fmla="*/ 1767183 h 1767183"/>
              <a:gd name="connsiteX3" fmla="*/ 0 w 3379849"/>
              <a:gd name="connsiteY3" fmla="*/ 460436 h 1767183"/>
              <a:gd name="connsiteX4" fmla="*/ 1258888 w 3379849"/>
              <a:gd name="connsiteY4" fmla="*/ 0 h 1767183"/>
              <a:gd name="connsiteX0" fmla="*/ 1258888 w 3379849"/>
              <a:gd name="connsiteY0" fmla="*/ 0 h 1662757"/>
              <a:gd name="connsiteX1" fmla="*/ 3379849 w 3379849"/>
              <a:gd name="connsiteY1" fmla="*/ 1090613 h 1662757"/>
              <a:gd name="connsiteX2" fmla="*/ 2085275 w 3379849"/>
              <a:gd name="connsiteY2" fmla="*/ 1662757 h 1662757"/>
              <a:gd name="connsiteX3" fmla="*/ 0 w 3379849"/>
              <a:gd name="connsiteY3" fmla="*/ 460436 h 1662757"/>
              <a:gd name="connsiteX4" fmla="*/ 1258888 w 3379849"/>
              <a:gd name="connsiteY4" fmla="*/ 0 h 1662757"/>
              <a:gd name="connsiteX0" fmla="*/ 1258888 w 3483193"/>
              <a:gd name="connsiteY0" fmla="*/ 0 h 1662757"/>
              <a:gd name="connsiteX1" fmla="*/ 3483193 w 3483193"/>
              <a:gd name="connsiteY1" fmla="*/ 1172289 h 1662757"/>
              <a:gd name="connsiteX2" fmla="*/ 2085275 w 3483193"/>
              <a:gd name="connsiteY2" fmla="*/ 1662757 h 1662757"/>
              <a:gd name="connsiteX3" fmla="*/ 0 w 3483193"/>
              <a:gd name="connsiteY3" fmla="*/ 460436 h 1662757"/>
              <a:gd name="connsiteX4" fmla="*/ 1258888 w 3483193"/>
              <a:gd name="connsiteY4" fmla="*/ 0 h 1662757"/>
              <a:gd name="connsiteX0" fmla="*/ 1258888 w 3366841"/>
              <a:gd name="connsiteY0" fmla="*/ 0 h 1662757"/>
              <a:gd name="connsiteX1" fmla="*/ 3366841 w 3366841"/>
              <a:gd name="connsiteY1" fmla="*/ 1073747 h 1662757"/>
              <a:gd name="connsiteX2" fmla="*/ 2085275 w 3366841"/>
              <a:gd name="connsiteY2" fmla="*/ 1662757 h 1662757"/>
              <a:gd name="connsiteX3" fmla="*/ 0 w 3366841"/>
              <a:gd name="connsiteY3" fmla="*/ 460436 h 1662757"/>
              <a:gd name="connsiteX4" fmla="*/ 1258888 w 3366841"/>
              <a:gd name="connsiteY4" fmla="*/ 0 h 1662757"/>
              <a:gd name="connsiteX0" fmla="*/ 1099489 w 3366841"/>
              <a:gd name="connsiteY0" fmla="*/ 0 h 1510224"/>
              <a:gd name="connsiteX1" fmla="*/ 3366841 w 3366841"/>
              <a:gd name="connsiteY1" fmla="*/ 921214 h 1510224"/>
              <a:gd name="connsiteX2" fmla="*/ 2085275 w 3366841"/>
              <a:gd name="connsiteY2" fmla="*/ 1510224 h 1510224"/>
              <a:gd name="connsiteX3" fmla="*/ 0 w 3366841"/>
              <a:gd name="connsiteY3" fmla="*/ 307903 h 1510224"/>
              <a:gd name="connsiteX4" fmla="*/ 1099489 w 3366841"/>
              <a:gd name="connsiteY4" fmla="*/ 0 h 1510224"/>
              <a:gd name="connsiteX0" fmla="*/ 1241108 w 3366841"/>
              <a:gd name="connsiteY0" fmla="*/ 0 h 1654423"/>
              <a:gd name="connsiteX1" fmla="*/ 3366841 w 3366841"/>
              <a:gd name="connsiteY1" fmla="*/ 1065413 h 1654423"/>
              <a:gd name="connsiteX2" fmla="*/ 2085275 w 3366841"/>
              <a:gd name="connsiteY2" fmla="*/ 1654423 h 1654423"/>
              <a:gd name="connsiteX3" fmla="*/ 0 w 3366841"/>
              <a:gd name="connsiteY3" fmla="*/ 452102 h 1654423"/>
              <a:gd name="connsiteX4" fmla="*/ 1241108 w 3366841"/>
              <a:gd name="connsiteY4" fmla="*/ 0 h 1654423"/>
              <a:gd name="connsiteX0" fmla="*/ 817301 w 2943034"/>
              <a:gd name="connsiteY0" fmla="*/ 0 h 1654423"/>
              <a:gd name="connsiteX1" fmla="*/ 2943034 w 2943034"/>
              <a:gd name="connsiteY1" fmla="*/ 1065413 h 1654423"/>
              <a:gd name="connsiteX2" fmla="*/ 1661468 w 2943034"/>
              <a:gd name="connsiteY2" fmla="*/ 1654423 h 1654423"/>
              <a:gd name="connsiteX3" fmla="*/ 0 w 2943034"/>
              <a:gd name="connsiteY3" fmla="*/ 509857 h 1654423"/>
              <a:gd name="connsiteX4" fmla="*/ 817301 w 2943034"/>
              <a:gd name="connsiteY4" fmla="*/ 0 h 1654423"/>
              <a:gd name="connsiteX0" fmla="*/ 1251469 w 3377202"/>
              <a:gd name="connsiteY0" fmla="*/ 0 h 1654423"/>
              <a:gd name="connsiteX1" fmla="*/ 3377202 w 3377202"/>
              <a:gd name="connsiteY1" fmla="*/ 1065413 h 1654423"/>
              <a:gd name="connsiteX2" fmla="*/ 2095636 w 3377202"/>
              <a:gd name="connsiteY2" fmla="*/ 1654423 h 1654423"/>
              <a:gd name="connsiteX3" fmla="*/ 0 w 3377202"/>
              <a:gd name="connsiteY3" fmla="*/ 473543 h 1654423"/>
              <a:gd name="connsiteX4" fmla="*/ 1251469 w 3377202"/>
              <a:gd name="connsiteY4" fmla="*/ 0 h 165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202" h="1654423">
                <a:moveTo>
                  <a:pt x="1251469" y="0"/>
                </a:moveTo>
                <a:lnTo>
                  <a:pt x="3377202" y="1065413"/>
                </a:lnTo>
                <a:lnTo>
                  <a:pt x="2095636" y="1654423"/>
                </a:lnTo>
                <a:lnTo>
                  <a:pt x="0" y="473543"/>
                </a:lnTo>
                <a:lnTo>
                  <a:pt x="1251469" y="0"/>
                </a:lnTo>
                <a:close/>
              </a:path>
            </a:pathLst>
          </a:custGeom>
          <a:ln w="317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tIns="0" bIns="548640" anchor="b"/>
          <a:lstStyle>
            <a:lvl1pPr algn="ctr" rtl="0">
              <a:buNone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3E08CA-AAA7-4C16-AC22-AA5520EF2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C3F8F47-FB67-4829-B528-FA2CDBC123E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Phone-Mockup-PS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34349" y="778534"/>
            <a:ext cx="3709651" cy="4364966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54325">
            <a:off x="6055150" y="1385086"/>
            <a:ext cx="1444752" cy="2551176"/>
          </a:xfrm>
          <a:prstGeom prst="rect">
            <a:avLst/>
          </a:prstGeom>
          <a:ln w="3175">
            <a:noFill/>
          </a:ln>
        </p:spPr>
        <p:txBody>
          <a:bodyPr wrap="none" tIns="0" bIns="640080" anchor="b"/>
          <a:lstStyle>
            <a:lvl1pPr algn="ctr" rtl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52C3F5-1D64-4800-A442-F2B58899E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F5454E9-C355-4879-95D6-6FF836FFACD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03797" y="1188613"/>
            <a:ext cx="1736406" cy="3640562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35400" y="1727200"/>
            <a:ext cx="1473200" cy="259715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9909E-814D-4127-B1D6-EBD60FF3C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DB5E171-79B4-4B11-B1B8-50B30A548A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cbook Air - Fully Scalable PSD for Free Download - cssauthor.co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5656" y="1312141"/>
            <a:ext cx="4252688" cy="2280726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187304" y="1468439"/>
            <a:ext cx="2769393" cy="173831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E10987-E108-4E77-9AAE-1867F7C8C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9CF3816-DFAA-429D-B5D6-A395FAD53E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" y="0"/>
            <a:ext cx="9143999" cy="5143499"/>
          </a:xfrm>
          <a:prstGeom prst="rect">
            <a:avLst/>
          </a:prstGeom>
          <a:gradFill flip="none" rotWithShape="1">
            <a:gsLst>
              <a:gs pos="100000">
                <a:srgbClr val="006FBA"/>
              </a:gs>
              <a:gs pos="0">
                <a:srgbClr val="007397"/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942" y="1932258"/>
            <a:ext cx="1012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Innovation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773" y="195058"/>
            <a:ext cx="64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Strategy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92405" y="2996720"/>
            <a:ext cx="1486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95696" y="3207121"/>
            <a:ext cx="64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Business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805931" y="2190809"/>
            <a:ext cx="14847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Accounting and Finance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783335" y="1185717"/>
            <a:ext cx="10545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Public Sector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862437" y="195058"/>
            <a:ext cx="64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Global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69554" y="761528"/>
            <a:ext cx="485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strategy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08096" y="761528"/>
            <a:ext cx="485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measure results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7127" y="761528"/>
            <a:ext cx="485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35669" y="761528"/>
            <a:ext cx="485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verify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19090" y="761528"/>
            <a:ext cx="485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research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77427" y="761528"/>
            <a:ext cx="6567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466361" y="761528"/>
            <a:ext cx="645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risk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6139" y="1467924"/>
            <a:ext cx="5919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52066" y="1467924"/>
            <a:ext cx="5971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alignment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69377" y="1467924"/>
            <a:ext cx="7406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improvement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785248" y="1467924"/>
            <a:ext cx="5859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executive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60065" y="1467924"/>
            <a:ext cx="6031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opportunity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963242" y="1467924"/>
            <a:ext cx="485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support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495948" y="1467924"/>
            <a:ext cx="586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schedule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69554" y="2521167"/>
            <a:ext cx="485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insight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604192" y="2521167"/>
            <a:ext cx="6929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297127" y="2521167"/>
            <a:ext cx="48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strategic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decision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making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835669" y="2521167"/>
            <a:ext cx="485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problem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solving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2322624" y="2521167"/>
            <a:ext cx="6780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innovation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2963242" y="2521167"/>
            <a:ext cx="485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launch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3468680" y="2521167"/>
            <a:ext cx="6410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93131" y="3602459"/>
            <a:ext cx="637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network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603701" y="3602459"/>
            <a:ext cx="693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data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1297127" y="3602459"/>
            <a:ext cx="485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backup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835669" y="3602459"/>
            <a:ext cx="485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big data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analytics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2294059" y="3602459"/>
            <a:ext cx="735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content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2963242" y="3602459"/>
            <a:ext cx="485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social media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3487987" y="3602459"/>
            <a:ext cx="6024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direct mail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169554" y="4231537"/>
            <a:ext cx="485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data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analytics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708096" y="4231537"/>
            <a:ext cx="485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1297127" y="4231537"/>
            <a:ext cx="485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search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1835669" y="4231537"/>
            <a:ext cx="485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video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2322623" y="4231537"/>
            <a:ext cx="678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electronic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devices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2963242" y="4231537"/>
            <a:ext cx="485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mobile app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4835629" y="800849"/>
            <a:ext cx="673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global development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5412133" y="800849"/>
            <a:ext cx="597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global connectivity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5929444" y="800849"/>
            <a:ext cx="740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global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markets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4876206" y="1808338"/>
            <a:ext cx="5919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legislation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5412133" y="1808338"/>
            <a:ext cx="597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public policy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5929444" y="1808338"/>
            <a:ext cx="7406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regulations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6574191" y="1808338"/>
            <a:ext cx="5859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governance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7120132" y="1808338"/>
            <a:ext cx="6031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standards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4876206" y="2807820"/>
            <a:ext cx="5919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accounting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5412133" y="2807820"/>
            <a:ext cx="5971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investment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5929444" y="2807820"/>
            <a:ext cx="740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financial performance</a:t>
            </a:r>
          </a:p>
        </p:txBody>
      </p:sp>
      <p:sp>
        <p:nvSpPr>
          <p:cNvPr id="55" name="TextBox 54"/>
          <p:cNvSpPr txBox="1"/>
          <p:nvPr userDrawn="1"/>
        </p:nvSpPr>
        <p:spPr>
          <a:xfrm>
            <a:off x="6545315" y="2807820"/>
            <a:ext cx="5859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forecasting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7120132" y="2807820"/>
            <a:ext cx="603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audit and assurance</a:t>
            </a:r>
          </a:p>
        </p:txBody>
      </p:sp>
      <p:sp>
        <p:nvSpPr>
          <p:cNvPr id="57" name="TextBox 56"/>
          <p:cNvSpPr txBox="1"/>
          <p:nvPr userDrawn="1"/>
        </p:nvSpPr>
        <p:spPr>
          <a:xfrm>
            <a:off x="7723309" y="2807820"/>
            <a:ext cx="485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asset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8256015" y="2807820"/>
            <a:ext cx="586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capital</a:t>
            </a:r>
          </a:p>
        </p:txBody>
      </p:sp>
      <p:sp>
        <p:nvSpPr>
          <p:cNvPr id="59" name="TextBox 58"/>
          <p:cNvSpPr txBox="1"/>
          <p:nvPr userDrawn="1"/>
        </p:nvSpPr>
        <p:spPr>
          <a:xfrm>
            <a:off x="4876206" y="3801693"/>
            <a:ext cx="5919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12133" y="3801693"/>
            <a:ext cx="5971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5929444" y="3801693"/>
            <a:ext cx="7406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completed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6583725" y="3801693"/>
            <a:ext cx="5859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business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7120132" y="3801693"/>
            <a:ext cx="6031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operations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7552540" y="3801693"/>
            <a:ext cx="8266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organization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8256015" y="3801693"/>
            <a:ext cx="586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partnership</a:t>
            </a:r>
          </a:p>
        </p:txBody>
      </p:sp>
      <p:sp>
        <p:nvSpPr>
          <p:cNvPr id="66" name="TextBox 65"/>
          <p:cNvSpPr txBox="1"/>
          <p:nvPr userDrawn="1"/>
        </p:nvSpPr>
        <p:spPr>
          <a:xfrm>
            <a:off x="4876206" y="4368284"/>
            <a:ext cx="5919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ecommerce</a:t>
            </a:r>
          </a:p>
        </p:txBody>
      </p:sp>
    </p:spTree>
    <p:extLst>
      <p:ext uri="{BB962C8B-B14F-4D97-AF65-F5344CB8AC3E}">
        <p14:creationId xmlns:p14="http://schemas.microsoft.com/office/powerpoint/2010/main" val="2379104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Pad-Air-Black-Perspective-by-GWEN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059" y="1681608"/>
            <a:ext cx="4215398" cy="3042792"/>
          </a:xfrm>
          <a:prstGeom prst="rect">
            <a:avLst/>
          </a:prstGeom>
        </p:spPr>
      </p:pic>
      <p:sp>
        <p:nvSpPr>
          <p:cNvPr id="13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894674">
            <a:off x="868934" y="2034249"/>
            <a:ext cx="2973148" cy="2029047"/>
          </a:xfrm>
          <a:custGeom>
            <a:avLst/>
            <a:gdLst>
              <a:gd name="connsiteX0" fmla="*/ 0 w 2834640"/>
              <a:gd name="connsiteY0" fmla="*/ 0 h 1674772"/>
              <a:gd name="connsiteX1" fmla="*/ 2834640 w 2834640"/>
              <a:gd name="connsiteY1" fmla="*/ 0 h 1674772"/>
              <a:gd name="connsiteX2" fmla="*/ 2834640 w 2834640"/>
              <a:gd name="connsiteY2" fmla="*/ 1674772 h 1674772"/>
              <a:gd name="connsiteX3" fmla="*/ 0 w 2834640"/>
              <a:gd name="connsiteY3" fmla="*/ 1674772 h 1674772"/>
              <a:gd name="connsiteX4" fmla="*/ 0 w 2834640"/>
              <a:gd name="connsiteY4" fmla="*/ 0 h 1674772"/>
              <a:gd name="connsiteX0" fmla="*/ 0 w 2834640"/>
              <a:gd name="connsiteY0" fmla="*/ 0 h 2029047"/>
              <a:gd name="connsiteX1" fmla="*/ 2834640 w 2834640"/>
              <a:gd name="connsiteY1" fmla="*/ 0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94834 w 2834640"/>
              <a:gd name="connsiteY1" fmla="*/ 56358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213805 w 2834640"/>
              <a:gd name="connsiteY1" fmla="*/ 1782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85347 w 2834640"/>
              <a:gd name="connsiteY1" fmla="*/ 271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973148"/>
              <a:gd name="connsiteY0" fmla="*/ 0 h 2029047"/>
              <a:gd name="connsiteX1" fmla="*/ 2385347 w 2973148"/>
              <a:gd name="connsiteY1" fmla="*/ 27142 h 2029047"/>
              <a:gd name="connsiteX2" fmla="*/ 2973148 w 2973148"/>
              <a:gd name="connsiteY2" fmla="*/ 1832020 h 2029047"/>
              <a:gd name="connsiteX3" fmla="*/ 299871 w 2973148"/>
              <a:gd name="connsiteY3" fmla="*/ 2029047 h 2029047"/>
              <a:gd name="connsiteX4" fmla="*/ 0 w 2973148"/>
              <a:gd name="connsiteY4" fmla="*/ 0 h 202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148" h="2029047">
                <a:moveTo>
                  <a:pt x="0" y="0"/>
                </a:moveTo>
                <a:lnTo>
                  <a:pt x="2385347" y="27142"/>
                </a:lnTo>
                <a:lnTo>
                  <a:pt x="2973148" y="1832020"/>
                </a:lnTo>
                <a:lnTo>
                  <a:pt x="299871" y="2029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E344B4-8640-43E0-B99E-69E015789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11F430-6BD3-46E9-8646-8FC9499AB7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8762"/>
            <a:ext cx="1660839" cy="391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040" y="200329"/>
            <a:ext cx="1224357" cy="46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13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762"/>
            <a:ext cx="1660839" cy="391788"/>
          </a:xfrm>
          <a:prstGeom prst="rect">
            <a:avLst/>
          </a:prstGeom>
        </p:spPr>
      </p:pic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857250"/>
            <a:ext cx="9144000" cy="4286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44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569668"/>
          </a:xfrm>
          <a:prstGeom prst="rect">
            <a:avLst/>
          </a:prstGeom>
          <a:solidFill>
            <a:srgbClr val="006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37572"/>
            <a:ext cx="7886700" cy="994172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18361"/>
            <a:ext cx="1660839" cy="391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040" y="4619928"/>
            <a:ext cx="1224357" cy="46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0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" y="0"/>
            <a:ext cx="9143999" cy="5143499"/>
          </a:xfrm>
          <a:prstGeom prst="rect">
            <a:avLst/>
          </a:prstGeom>
          <a:gradFill flip="none" rotWithShape="1">
            <a:gsLst>
              <a:gs pos="100000">
                <a:srgbClr val="006FBA"/>
              </a:gs>
              <a:gs pos="0">
                <a:srgbClr val="007397"/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 dirty="0"/>
          </a:p>
        </p:txBody>
      </p:sp>
      <p:sp>
        <p:nvSpPr>
          <p:cNvPr id="67" name="TextBox 66"/>
          <p:cNvSpPr txBox="1"/>
          <p:nvPr userDrawn="1"/>
        </p:nvSpPr>
        <p:spPr>
          <a:xfrm>
            <a:off x="-11931" y="1757829"/>
            <a:ext cx="21265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Canadian Ideal of Good Business</a:t>
            </a:r>
          </a:p>
        </p:txBody>
      </p:sp>
      <p:sp>
        <p:nvSpPr>
          <p:cNvPr id="68" name="TextBox 67"/>
          <p:cNvSpPr txBox="1"/>
          <p:nvPr userDrawn="1"/>
        </p:nvSpPr>
        <p:spPr>
          <a:xfrm>
            <a:off x="135446" y="195058"/>
            <a:ext cx="1285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People and Networking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125270" y="3305938"/>
            <a:ext cx="1990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CPA Canada Competency Framework</a:t>
            </a:r>
          </a:p>
        </p:txBody>
      </p:sp>
      <p:sp>
        <p:nvSpPr>
          <p:cNvPr id="70" name="TextBox 69"/>
          <p:cNvSpPr txBox="1"/>
          <p:nvPr userDrawn="1"/>
        </p:nvSpPr>
        <p:spPr>
          <a:xfrm>
            <a:off x="4783335" y="1185717"/>
            <a:ext cx="1793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Marketing</a:t>
            </a:r>
            <a:r>
              <a:rPr lang="en-US" sz="800" baseline="0" dirty="0">
                <a:solidFill>
                  <a:schemeClr val="bg1"/>
                </a:solidFill>
              </a:rPr>
              <a:t> and Communications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4731976" y="195058"/>
            <a:ext cx="144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Not-for-Profit Sector</a:t>
            </a:r>
          </a:p>
        </p:txBody>
      </p:sp>
      <p:sp>
        <p:nvSpPr>
          <p:cNvPr id="72" name="TextBox 71"/>
          <p:cNvSpPr txBox="1"/>
          <p:nvPr userDrawn="1"/>
        </p:nvSpPr>
        <p:spPr>
          <a:xfrm>
            <a:off x="116139" y="761528"/>
            <a:ext cx="5919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networking</a:t>
            </a:r>
          </a:p>
        </p:txBody>
      </p:sp>
      <p:sp>
        <p:nvSpPr>
          <p:cNvPr id="73" name="TextBox 72"/>
          <p:cNvSpPr txBox="1"/>
          <p:nvPr userDrawn="1"/>
        </p:nvSpPr>
        <p:spPr>
          <a:xfrm>
            <a:off x="708096" y="761528"/>
            <a:ext cx="485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advice</a:t>
            </a:r>
          </a:p>
        </p:txBody>
      </p:sp>
      <p:sp>
        <p:nvSpPr>
          <p:cNvPr id="74" name="TextBox 73"/>
          <p:cNvSpPr txBox="1"/>
          <p:nvPr userDrawn="1"/>
        </p:nvSpPr>
        <p:spPr>
          <a:xfrm>
            <a:off x="1169376" y="761528"/>
            <a:ext cx="7406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75" name="TextBox 74"/>
          <p:cNvSpPr txBox="1"/>
          <p:nvPr userDrawn="1"/>
        </p:nvSpPr>
        <p:spPr>
          <a:xfrm>
            <a:off x="1788122" y="761528"/>
            <a:ext cx="5802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leadership</a:t>
            </a:r>
          </a:p>
        </p:txBody>
      </p:sp>
      <p:sp>
        <p:nvSpPr>
          <p:cNvPr id="76" name="TextBox 75"/>
          <p:cNvSpPr txBox="1"/>
          <p:nvPr userDrawn="1"/>
        </p:nvSpPr>
        <p:spPr>
          <a:xfrm>
            <a:off x="2419090" y="761528"/>
            <a:ext cx="485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77" name="TextBox 76"/>
          <p:cNvSpPr txBox="1"/>
          <p:nvPr userDrawn="1"/>
        </p:nvSpPr>
        <p:spPr>
          <a:xfrm>
            <a:off x="2877427" y="761528"/>
            <a:ext cx="6567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learning</a:t>
            </a:r>
          </a:p>
        </p:txBody>
      </p:sp>
      <p:sp>
        <p:nvSpPr>
          <p:cNvPr id="78" name="TextBox 77"/>
          <p:cNvSpPr txBox="1"/>
          <p:nvPr userDrawn="1"/>
        </p:nvSpPr>
        <p:spPr>
          <a:xfrm>
            <a:off x="3466361" y="761528"/>
            <a:ext cx="645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human resources</a:t>
            </a:r>
          </a:p>
        </p:txBody>
      </p:sp>
      <p:sp>
        <p:nvSpPr>
          <p:cNvPr id="79" name="TextBox 78"/>
          <p:cNvSpPr txBox="1"/>
          <p:nvPr userDrawn="1"/>
        </p:nvSpPr>
        <p:spPr>
          <a:xfrm>
            <a:off x="117550" y="1373024"/>
            <a:ext cx="6570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collaboration</a:t>
            </a:r>
          </a:p>
        </p:txBody>
      </p:sp>
      <p:sp>
        <p:nvSpPr>
          <p:cNvPr id="80" name="TextBox 79"/>
          <p:cNvSpPr txBox="1"/>
          <p:nvPr userDrawn="1"/>
        </p:nvSpPr>
        <p:spPr>
          <a:xfrm>
            <a:off x="691307" y="1373024"/>
            <a:ext cx="5971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success</a:t>
            </a:r>
          </a:p>
        </p:txBody>
      </p:sp>
      <p:sp>
        <p:nvSpPr>
          <p:cNvPr id="81" name="TextBox 80"/>
          <p:cNvSpPr txBox="1"/>
          <p:nvPr userDrawn="1"/>
        </p:nvSpPr>
        <p:spPr>
          <a:xfrm>
            <a:off x="1169377" y="1373024"/>
            <a:ext cx="7406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82" name="TextBox 81"/>
          <p:cNvSpPr txBox="1"/>
          <p:nvPr userDrawn="1"/>
        </p:nvSpPr>
        <p:spPr>
          <a:xfrm>
            <a:off x="1803933" y="1373024"/>
            <a:ext cx="5859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83" name="TextBox 82"/>
          <p:cNvSpPr txBox="1"/>
          <p:nvPr userDrawn="1"/>
        </p:nvSpPr>
        <p:spPr>
          <a:xfrm>
            <a:off x="169554" y="2346738"/>
            <a:ext cx="485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enable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604192" y="2346738"/>
            <a:ext cx="6929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champion</a:t>
            </a:r>
          </a:p>
        </p:txBody>
      </p:sp>
      <p:sp>
        <p:nvSpPr>
          <p:cNvPr id="85" name="TextBox 84"/>
          <p:cNvSpPr txBox="1"/>
          <p:nvPr userDrawn="1"/>
        </p:nvSpPr>
        <p:spPr>
          <a:xfrm>
            <a:off x="1264942" y="2346738"/>
            <a:ext cx="5494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safeguard</a:t>
            </a:r>
          </a:p>
        </p:txBody>
      </p:sp>
      <p:sp>
        <p:nvSpPr>
          <p:cNvPr id="86" name="TextBox 85"/>
          <p:cNvSpPr txBox="1"/>
          <p:nvPr userDrawn="1"/>
        </p:nvSpPr>
        <p:spPr>
          <a:xfrm>
            <a:off x="1801101" y="2346738"/>
            <a:ext cx="6233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economy</a:t>
            </a:r>
          </a:p>
        </p:txBody>
      </p:sp>
      <p:sp>
        <p:nvSpPr>
          <p:cNvPr id="87" name="TextBox 86"/>
          <p:cNvSpPr txBox="1"/>
          <p:nvPr userDrawn="1"/>
        </p:nvSpPr>
        <p:spPr>
          <a:xfrm>
            <a:off x="2322624" y="2346738"/>
            <a:ext cx="6780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society</a:t>
            </a:r>
          </a:p>
        </p:txBody>
      </p:sp>
      <p:sp>
        <p:nvSpPr>
          <p:cNvPr id="88" name="TextBox 87"/>
          <p:cNvSpPr txBox="1"/>
          <p:nvPr userDrawn="1"/>
        </p:nvSpPr>
        <p:spPr>
          <a:xfrm>
            <a:off x="2963242" y="2346738"/>
            <a:ext cx="485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89" name="TextBox 88"/>
          <p:cNvSpPr txBox="1"/>
          <p:nvPr userDrawn="1"/>
        </p:nvSpPr>
        <p:spPr>
          <a:xfrm>
            <a:off x="3443570" y="2346738"/>
            <a:ext cx="69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technical competencies</a:t>
            </a:r>
          </a:p>
        </p:txBody>
      </p:sp>
      <p:sp>
        <p:nvSpPr>
          <p:cNvPr id="90" name="TextBox 89"/>
          <p:cNvSpPr txBox="1"/>
          <p:nvPr userDrawn="1"/>
        </p:nvSpPr>
        <p:spPr>
          <a:xfrm>
            <a:off x="93131" y="3911677"/>
            <a:ext cx="637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audit and assurance</a:t>
            </a:r>
          </a:p>
        </p:txBody>
      </p:sp>
      <p:sp>
        <p:nvSpPr>
          <p:cNvPr id="91" name="TextBox 90"/>
          <p:cNvSpPr txBox="1"/>
          <p:nvPr userDrawn="1"/>
        </p:nvSpPr>
        <p:spPr>
          <a:xfrm>
            <a:off x="603701" y="3911677"/>
            <a:ext cx="693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finance</a:t>
            </a:r>
          </a:p>
        </p:txBody>
      </p:sp>
      <p:sp>
        <p:nvSpPr>
          <p:cNvPr id="92" name="TextBox 91"/>
          <p:cNvSpPr txBox="1"/>
          <p:nvPr userDrawn="1"/>
        </p:nvSpPr>
        <p:spPr>
          <a:xfrm>
            <a:off x="1297127" y="3911677"/>
            <a:ext cx="485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taxation</a:t>
            </a:r>
          </a:p>
        </p:txBody>
      </p:sp>
      <p:sp>
        <p:nvSpPr>
          <p:cNvPr id="93" name="TextBox 92"/>
          <p:cNvSpPr txBox="1"/>
          <p:nvPr userDrawn="1"/>
        </p:nvSpPr>
        <p:spPr>
          <a:xfrm>
            <a:off x="1644277" y="3911677"/>
            <a:ext cx="8679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professionalism</a:t>
            </a:r>
          </a:p>
        </p:txBody>
      </p:sp>
      <p:sp>
        <p:nvSpPr>
          <p:cNvPr id="94" name="TextBox 93"/>
          <p:cNvSpPr txBox="1"/>
          <p:nvPr userDrawn="1"/>
        </p:nvSpPr>
        <p:spPr>
          <a:xfrm>
            <a:off x="2294059" y="3911677"/>
            <a:ext cx="735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ethical behaviour</a:t>
            </a:r>
          </a:p>
        </p:txBody>
      </p:sp>
      <p:sp>
        <p:nvSpPr>
          <p:cNvPr id="95" name="TextBox 94"/>
          <p:cNvSpPr txBox="1"/>
          <p:nvPr userDrawn="1"/>
        </p:nvSpPr>
        <p:spPr>
          <a:xfrm>
            <a:off x="2803508" y="3911677"/>
            <a:ext cx="804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written and oral communication</a:t>
            </a:r>
          </a:p>
        </p:txBody>
      </p:sp>
      <p:sp>
        <p:nvSpPr>
          <p:cNvPr id="96" name="TextBox 95"/>
          <p:cNvSpPr txBox="1"/>
          <p:nvPr userDrawn="1"/>
        </p:nvSpPr>
        <p:spPr>
          <a:xfrm>
            <a:off x="3487987" y="3911677"/>
            <a:ext cx="6024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leadership</a:t>
            </a:r>
          </a:p>
        </p:txBody>
      </p:sp>
      <p:sp>
        <p:nvSpPr>
          <p:cNvPr id="97" name="TextBox 96"/>
          <p:cNvSpPr txBox="1"/>
          <p:nvPr userDrawn="1"/>
        </p:nvSpPr>
        <p:spPr>
          <a:xfrm>
            <a:off x="169554" y="4703942"/>
            <a:ext cx="485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problem solving</a:t>
            </a:r>
          </a:p>
        </p:txBody>
      </p:sp>
      <p:sp>
        <p:nvSpPr>
          <p:cNvPr id="98" name="TextBox 97"/>
          <p:cNvSpPr txBox="1"/>
          <p:nvPr userDrawn="1"/>
        </p:nvSpPr>
        <p:spPr>
          <a:xfrm>
            <a:off x="747337" y="4703942"/>
            <a:ext cx="485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decision making</a:t>
            </a:r>
          </a:p>
        </p:txBody>
      </p:sp>
      <p:sp>
        <p:nvSpPr>
          <p:cNvPr id="99" name="TextBox 98"/>
          <p:cNvSpPr txBox="1"/>
          <p:nvPr userDrawn="1"/>
        </p:nvSpPr>
        <p:spPr>
          <a:xfrm>
            <a:off x="1206298" y="4703942"/>
            <a:ext cx="66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advanced financial reporting</a:t>
            </a:r>
          </a:p>
        </p:txBody>
      </p:sp>
      <p:sp>
        <p:nvSpPr>
          <p:cNvPr id="100" name="TextBox 99"/>
          <p:cNvSpPr txBox="1"/>
          <p:nvPr userDrawn="1"/>
        </p:nvSpPr>
        <p:spPr>
          <a:xfrm>
            <a:off x="1737375" y="4703942"/>
            <a:ext cx="681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management accounting</a:t>
            </a:r>
          </a:p>
        </p:txBody>
      </p:sp>
      <p:sp>
        <p:nvSpPr>
          <p:cNvPr id="101" name="TextBox 100"/>
          <p:cNvSpPr txBox="1"/>
          <p:nvPr userDrawn="1"/>
        </p:nvSpPr>
        <p:spPr>
          <a:xfrm>
            <a:off x="2322623" y="4703942"/>
            <a:ext cx="678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strategy and governance</a:t>
            </a: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4835629" y="800849"/>
            <a:ext cx="6731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giving back</a:t>
            </a:r>
          </a:p>
        </p:txBody>
      </p:sp>
      <p:sp>
        <p:nvSpPr>
          <p:cNvPr id="103" name="TextBox 102"/>
          <p:cNvSpPr txBox="1"/>
          <p:nvPr userDrawn="1"/>
        </p:nvSpPr>
        <p:spPr>
          <a:xfrm>
            <a:off x="5412133" y="800849"/>
            <a:ext cx="5971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community</a:t>
            </a:r>
          </a:p>
        </p:txBody>
      </p:sp>
      <p:sp>
        <p:nvSpPr>
          <p:cNvPr id="104" name="TextBox 103"/>
          <p:cNvSpPr txBox="1"/>
          <p:nvPr userDrawn="1"/>
        </p:nvSpPr>
        <p:spPr>
          <a:xfrm>
            <a:off x="5929444" y="800849"/>
            <a:ext cx="7406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fundraising</a:t>
            </a: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4876206" y="1808338"/>
            <a:ext cx="5919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expertise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5412133" y="1808338"/>
            <a:ext cx="5971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5929444" y="1808338"/>
            <a:ext cx="7406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regulations</a:t>
            </a: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6545315" y="1808338"/>
            <a:ext cx="5859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url</a:t>
            </a:r>
          </a:p>
        </p:txBody>
      </p:sp>
      <p:sp>
        <p:nvSpPr>
          <p:cNvPr id="109" name="TextBox 108"/>
          <p:cNvSpPr txBox="1"/>
          <p:nvPr userDrawn="1"/>
        </p:nvSpPr>
        <p:spPr>
          <a:xfrm>
            <a:off x="7052678" y="1808338"/>
            <a:ext cx="7380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4826383" y="2471061"/>
            <a:ext cx="6823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pay-per-click</a:t>
            </a:r>
          </a:p>
        </p:txBody>
      </p:sp>
      <p:sp>
        <p:nvSpPr>
          <p:cNvPr id="111" name="TextBox 110"/>
          <p:cNvSpPr txBox="1"/>
          <p:nvPr userDrawn="1"/>
        </p:nvSpPr>
        <p:spPr>
          <a:xfrm>
            <a:off x="5351280" y="2471061"/>
            <a:ext cx="7406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112" name="TextBox 111"/>
          <p:cNvSpPr txBox="1"/>
          <p:nvPr userDrawn="1"/>
        </p:nvSpPr>
        <p:spPr>
          <a:xfrm>
            <a:off x="6002150" y="2471061"/>
            <a:ext cx="5859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113" name="TextBox 112"/>
          <p:cNvSpPr txBox="1"/>
          <p:nvPr userDrawn="1"/>
        </p:nvSpPr>
        <p:spPr>
          <a:xfrm>
            <a:off x="6576967" y="2471061"/>
            <a:ext cx="6031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document</a:t>
            </a: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7023544" y="2471061"/>
            <a:ext cx="7983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communication</a:t>
            </a:r>
          </a:p>
        </p:txBody>
      </p:sp>
      <p:sp>
        <p:nvSpPr>
          <p:cNvPr id="115" name="TextBox 114"/>
          <p:cNvSpPr txBox="1"/>
          <p:nvPr userDrawn="1"/>
        </p:nvSpPr>
        <p:spPr>
          <a:xfrm>
            <a:off x="6467987" y="800849"/>
            <a:ext cx="7406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sentiment</a:t>
            </a:r>
          </a:p>
        </p:txBody>
      </p:sp>
      <p:sp>
        <p:nvSpPr>
          <p:cNvPr id="116" name="TextBox 115"/>
          <p:cNvSpPr txBox="1"/>
          <p:nvPr userDrawn="1"/>
        </p:nvSpPr>
        <p:spPr>
          <a:xfrm>
            <a:off x="49675" y="2991266"/>
            <a:ext cx="72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enabling competencies</a:t>
            </a: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636704" y="2991266"/>
            <a:ext cx="692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code of conduct</a:t>
            </a:r>
          </a:p>
        </p:txBody>
      </p:sp>
      <p:sp>
        <p:nvSpPr>
          <p:cNvPr id="118" name="TextBox 117"/>
          <p:cNvSpPr txBox="1"/>
          <p:nvPr userDrawn="1"/>
        </p:nvSpPr>
        <p:spPr>
          <a:xfrm>
            <a:off x="7639229" y="1808338"/>
            <a:ext cx="585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market research</a:t>
            </a:r>
          </a:p>
        </p:txBody>
      </p:sp>
      <p:sp>
        <p:nvSpPr>
          <p:cNvPr id="119" name="TextBox 118"/>
          <p:cNvSpPr txBox="1"/>
          <p:nvPr userDrawn="1"/>
        </p:nvSpPr>
        <p:spPr>
          <a:xfrm>
            <a:off x="8146592" y="1808338"/>
            <a:ext cx="7380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21291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9144000" cy="2781300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18361"/>
            <a:ext cx="1660839" cy="391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040" y="4619928"/>
            <a:ext cx="1224357" cy="466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ln w="3175">
            <a:noFill/>
          </a:ln>
        </p:spPr>
        <p:txBody>
          <a:bodyPr wrap="none" tIns="0" bIns="201168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ln w="3175">
            <a:noFill/>
          </a:ln>
        </p:spPr>
        <p:txBody>
          <a:bodyPr wrap="none" tIns="0" bIns="201168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0150"/>
            <a:ext cx="2572512" cy="2670048"/>
          </a:xfrm>
          <a:prstGeom prst="rect">
            <a:avLst/>
          </a:prstGeom>
          <a:ln>
            <a:noFill/>
          </a:ln>
        </p:spPr>
        <p:txBody>
          <a:bodyPr wrap="none" tIns="0" bIns="731520" anchor="b"/>
          <a:lstStyle>
            <a:lvl1pPr algn="ctr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571488" y="1200150"/>
            <a:ext cx="2572512" cy="2670048"/>
          </a:xfrm>
          <a:prstGeom prst="rect">
            <a:avLst/>
          </a:prstGeom>
          <a:ln>
            <a:noFill/>
          </a:ln>
        </p:spPr>
        <p:txBody>
          <a:bodyPr wrap="none" tIns="0" bIns="731520" anchor="b"/>
          <a:lstStyle>
            <a:lvl1pPr algn="ctr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 are 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135124" y="1273077"/>
            <a:ext cx="4873752" cy="2130552"/>
          </a:xfrm>
          <a:prstGeom prst="roundRect">
            <a:avLst>
              <a:gd name="adj" fmla="val 1482"/>
            </a:avLst>
          </a:prstGeom>
        </p:spPr>
        <p:txBody>
          <a:bodyPr tIns="914400" anchor="ctr"/>
          <a:lstStyle>
            <a:lvl1pPr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00025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2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9" r:id="rId2"/>
    <p:sldLayoutId id="2147483955" r:id="rId3"/>
    <p:sldLayoutId id="2147483956" r:id="rId4"/>
    <p:sldLayoutId id="2147483858" r:id="rId5"/>
    <p:sldLayoutId id="2147483859" r:id="rId6"/>
    <p:sldLayoutId id="2147483861" r:id="rId7"/>
    <p:sldLayoutId id="2147483866" r:id="rId8"/>
    <p:sldLayoutId id="2147483763" r:id="rId9"/>
    <p:sldLayoutId id="2147483862" r:id="rId10"/>
    <p:sldLayoutId id="2147483863" r:id="rId11"/>
    <p:sldLayoutId id="2147483864" r:id="rId12"/>
    <p:sldLayoutId id="2147483865" r:id="rId13"/>
    <p:sldLayoutId id="2147483867" r:id="rId14"/>
    <p:sldLayoutId id="2147483871" r:id="rId15"/>
    <p:sldLayoutId id="2147483860" r:id="rId16"/>
    <p:sldLayoutId id="2147483873" r:id="rId17"/>
    <p:sldLayoutId id="2147483875" r:id="rId18"/>
    <p:sldLayoutId id="2147483881" r:id="rId19"/>
    <p:sldLayoutId id="2147483949" r:id="rId20"/>
    <p:sldLayoutId id="2147483948" r:id="rId21"/>
    <p:sldLayoutId id="2147483951" r:id="rId22"/>
    <p:sldLayoutId id="2147483950" r:id="rId23"/>
    <p:sldLayoutId id="2147483852" r:id="rId24"/>
    <p:sldLayoutId id="2147483932" r:id="rId25"/>
    <p:sldLayoutId id="2147483933" r:id="rId26"/>
    <p:sldLayoutId id="2147483935" r:id="rId27"/>
    <p:sldLayoutId id="2147483939" r:id="rId28"/>
    <p:sldLayoutId id="2147483936" r:id="rId29"/>
    <p:sldLayoutId id="2147483943" r:id="rId30"/>
    <p:sldLayoutId id="2147483952" r:id="rId31"/>
    <p:sldLayoutId id="2147483954" r:id="rId32"/>
    <p:sldLayoutId id="2147483953" r:id="rId3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19150"/>
            <a:ext cx="9144000" cy="43434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19200" y="3666591"/>
            <a:ext cx="6705600" cy="566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3B02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</a:rPr>
              <a:t>Board of directors</a:t>
            </a:r>
          </a:p>
          <a:p>
            <a:r>
              <a:rPr lang="en-US" sz="1200" dirty="0">
                <a:solidFill>
                  <a:schemeClr val="bg1"/>
                </a:solidFill>
              </a:rPr>
              <a:t>March 6, 2018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0884" y="819150"/>
            <a:ext cx="9144000" cy="43434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1256" y="1179983"/>
            <a:ext cx="86432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>
                <a:solidFill>
                  <a:schemeClr val="bg2"/>
                </a:solidFill>
                <a:latin typeface="Times New Roman" panose="02020603050405020304" pitchFamily="18" charset="0"/>
              </a:rPr>
              <a:t>A Role </a:t>
            </a:r>
            <a:r>
              <a:rPr lang="en-US" sz="28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for Professional Accountants in </a:t>
            </a:r>
          </a:p>
          <a:p>
            <a:pPr algn="ctr"/>
            <a:r>
              <a:rPr lang="en-US" sz="2800" b="1" i="0" u="none" strike="noStrike" baseline="0" dirty="0">
                <a:solidFill>
                  <a:schemeClr val="bg2"/>
                </a:solidFill>
                <a:latin typeface="Times New Roman" panose="02020603050405020304" pitchFamily="18" charset="0"/>
              </a:rPr>
              <a:t>AI and Machine Learning for Complex Business Decision Making 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63C92-A043-4C89-AAAD-A2512B3A28B0}"/>
              </a:ext>
            </a:extLst>
          </p:cNvPr>
          <p:cNvSpPr txBox="1"/>
          <p:nvPr/>
        </p:nvSpPr>
        <p:spPr>
          <a:xfrm>
            <a:off x="389460" y="2194524"/>
            <a:ext cx="8322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CA" b="1" dirty="0">
              <a:solidFill>
                <a:schemeClr val="bg2"/>
              </a:solidFill>
            </a:endParaRPr>
          </a:p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2020 MMPA Conference</a:t>
            </a:r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November 20, 2020</a:t>
            </a:r>
          </a:p>
          <a:p>
            <a:pPr algn="ctr"/>
            <a:endParaRPr lang="en-US" sz="1400" b="1" dirty="0">
              <a:solidFill>
                <a:schemeClr val="bg2"/>
              </a:solidFill>
            </a:endParaRPr>
          </a:p>
          <a:p>
            <a:pPr algn="ctr"/>
            <a:endParaRPr lang="en-US" sz="1400" b="1" dirty="0">
              <a:solidFill>
                <a:schemeClr val="bg2"/>
              </a:solidFill>
            </a:endParaRPr>
          </a:p>
          <a:p>
            <a:endParaRPr lang="en-US" sz="1400" b="1" dirty="0">
              <a:solidFill>
                <a:schemeClr val="bg2"/>
              </a:solidFill>
            </a:endParaRPr>
          </a:p>
          <a:p>
            <a:pPr>
              <a:tabLst>
                <a:tab pos="7997825" algn="r"/>
              </a:tabLst>
            </a:pPr>
            <a:r>
              <a:rPr lang="en-US" sz="1400" b="1" dirty="0">
                <a:solidFill>
                  <a:schemeClr val="bg2"/>
                </a:solidFill>
              </a:rPr>
              <a:t>Michael Lionais </a:t>
            </a:r>
          </a:p>
          <a:p>
            <a:pPr>
              <a:tabLst>
                <a:tab pos="7997825" algn="r"/>
              </a:tabLst>
            </a:pPr>
            <a:r>
              <a:rPr lang="en-US" sz="1400" dirty="0">
                <a:solidFill>
                  <a:schemeClr val="bg2"/>
                </a:solidFill>
              </a:rPr>
              <a:t>CPA Canada/Research, Guidance and Support</a:t>
            </a:r>
          </a:p>
          <a:p>
            <a:pPr algn="ctr"/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3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CDE2-C1D2-446A-BD43-831AC382FC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384"/>
            <a:ext cx="7886700" cy="99377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682625" algn="l" defTabSz="914400"/>
            <a:r>
              <a:rPr lang="en-US" sz="2800" b="1" dirty="0">
                <a:solidFill>
                  <a:srgbClr val="006FBA"/>
                </a:solidFill>
                <a:latin typeface="+mn-lt"/>
              </a:rPr>
              <a:t>Conclusion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9E4447-4F57-4995-A778-FE319E8BB2B9}"/>
              </a:ext>
            </a:extLst>
          </p:cNvPr>
          <p:cNvSpPr txBox="1">
            <a:spLocks/>
          </p:cNvSpPr>
          <p:nvPr/>
        </p:nvSpPr>
        <p:spPr>
          <a:xfrm>
            <a:off x="-707372" y="1562838"/>
            <a:ext cx="4851331" cy="32182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4F016D-4A0F-4810-9479-1D64C75879E2}"/>
              </a:ext>
            </a:extLst>
          </p:cNvPr>
          <p:cNvSpPr txBox="1">
            <a:spLocks/>
          </p:cNvSpPr>
          <p:nvPr/>
        </p:nvSpPr>
        <p:spPr>
          <a:xfrm>
            <a:off x="692865" y="1075159"/>
            <a:ext cx="7886699" cy="37059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chemeClr val="bg2">
                    <a:lumMod val="50000"/>
                  </a:schemeClr>
                </a:solidFill>
              </a:rPr>
              <a:t>Foresight is about continued relevance</a:t>
            </a:r>
          </a:p>
          <a:p>
            <a:r>
              <a:rPr lang="en-US" sz="1700" dirty="0">
                <a:solidFill>
                  <a:schemeClr val="bg2">
                    <a:lumMod val="50000"/>
                  </a:schemeClr>
                </a:solidFill>
              </a:rPr>
              <a:t>Relevance is dependent on Trust</a:t>
            </a:r>
          </a:p>
          <a:p>
            <a:r>
              <a:rPr lang="en-US" sz="1700" dirty="0">
                <a:solidFill>
                  <a:schemeClr val="bg2">
                    <a:lumMod val="50000"/>
                  </a:schemeClr>
                </a:solidFill>
              </a:rPr>
              <a:t>Trust comes from doing the right things and doing them correctly</a:t>
            </a:r>
          </a:p>
          <a:p>
            <a:r>
              <a:rPr lang="en-US" sz="1700" dirty="0">
                <a:solidFill>
                  <a:schemeClr val="bg2">
                    <a:lumMod val="50000"/>
                  </a:schemeClr>
                </a:solidFill>
              </a:rPr>
              <a:t>Loose trust loose relevance</a:t>
            </a:r>
          </a:p>
          <a:p>
            <a:endParaRPr lang="en-US" sz="17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bg2">
                    <a:lumMod val="50000"/>
                  </a:schemeClr>
                </a:solidFill>
              </a:rPr>
              <a:t>Question to you: </a:t>
            </a:r>
          </a:p>
          <a:p>
            <a:endParaRPr lang="en-US" sz="17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0606C-2075-43A4-B3A1-88F985881338}"/>
              </a:ext>
            </a:extLst>
          </p:cNvPr>
          <p:cNvSpPr/>
          <p:nvPr/>
        </p:nvSpPr>
        <p:spPr>
          <a:xfrm>
            <a:off x="692865" y="3244541"/>
            <a:ext cx="7523809" cy="1160405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new things do we need to learn and how do we make sure we do them correctly?</a:t>
            </a:r>
          </a:p>
        </p:txBody>
      </p:sp>
    </p:spTree>
    <p:extLst>
      <p:ext uri="{BB962C8B-B14F-4D97-AF65-F5344CB8AC3E}">
        <p14:creationId xmlns:p14="http://schemas.microsoft.com/office/powerpoint/2010/main" val="420683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"/>
            <a:ext cx="9143999" cy="4567136"/>
          </a:xfrm>
          <a:prstGeom prst="rect">
            <a:avLst/>
          </a:prstGeom>
          <a:gradFill flip="none" rotWithShape="1">
            <a:gsLst>
              <a:gs pos="100000">
                <a:srgbClr val="006FBA"/>
              </a:gs>
              <a:gs pos="0">
                <a:srgbClr val="007397"/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28650" y="1968087"/>
            <a:ext cx="7886700" cy="99417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98805" y="2954799"/>
            <a:ext cx="4946391" cy="129660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3B02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Shape 2554"/>
          <p:cNvSpPr/>
          <p:nvPr/>
        </p:nvSpPr>
        <p:spPr>
          <a:xfrm>
            <a:off x="3703857" y="389645"/>
            <a:ext cx="1736286" cy="1578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0713" tIns="10713" rIns="10713" bIns="10713" anchor="ctr"/>
          <a:lstStyle/>
          <a:p>
            <a:pPr defTabSz="12854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7220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" y="56098"/>
            <a:ext cx="8239433" cy="874398"/>
          </a:xfrm>
        </p:spPr>
        <p:txBody>
          <a:bodyPr/>
          <a:lstStyle/>
          <a:p>
            <a:r>
              <a:rPr lang="en-US" dirty="0"/>
              <a:t>Professional Accountants in the Information 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22996" y="749443"/>
            <a:ext cx="4267200" cy="47059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Lessons learned for CPA Canada’s Foresight Initiative </a:t>
            </a:r>
          </a:p>
        </p:txBody>
      </p:sp>
      <p:sp>
        <p:nvSpPr>
          <p:cNvPr id="5" name="Freeform 167"/>
          <p:cNvSpPr>
            <a:spLocks noEditPoints="1"/>
          </p:cNvSpPr>
          <p:nvPr/>
        </p:nvSpPr>
        <p:spPr bwMode="auto">
          <a:xfrm>
            <a:off x="5070708" y="1611947"/>
            <a:ext cx="248780" cy="25077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167"/>
          <p:cNvSpPr>
            <a:spLocks noEditPoints="1"/>
          </p:cNvSpPr>
          <p:nvPr/>
        </p:nvSpPr>
        <p:spPr bwMode="auto">
          <a:xfrm>
            <a:off x="5070708" y="2598757"/>
            <a:ext cx="248780" cy="25077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67"/>
          <p:cNvSpPr>
            <a:spLocks noEditPoints="1"/>
          </p:cNvSpPr>
          <p:nvPr/>
        </p:nvSpPr>
        <p:spPr bwMode="auto">
          <a:xfrm>
            <a:off x="5070708" y="3400410"/>
            <a:ext cx="248780" cy="25077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12927" y="1605888"/>
            <a:ext cx="27950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Agenda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The Environment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Data Management Value Chain and a Professional Accountants Evolving Role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Lessons Learned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Conclusion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297282" y="2790828"/>
            <a:ext cx="211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A picture containing colorful, bird, painting, colored&#10;&#10;Description automatically generated">
            <a:extLst>
              <a:ext uri="{FF2B5EF4-FFF2-40B4-BE49-F238E27FC236}">
                <a16:creationId xmlns:a16="http://schemas.microsoft.com/office/drawing/2014/main" id="{DD2A8DCF-E209-45EE-BCA1-E8BCBA41B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419"/>
            <a:ext cx="5950790" cy="38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5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CDE2-C1D2-446A-BD43-831AC382FC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886700" cy="99377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682625" algn="l" defTabSz="914400"/>
            <a:r>
              <a:rPr lang="en-US" sz="2800" b="1" dirty="0">
                <a:solidFill>
                  <a:srgbClr val="006FBA"/>
                </a:solidFill>
                <a:latin typeface="+mn-lt"/>
              </a:rPr>
              <a:t>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169D3-DE2E-4CEA-BE9A-4E2F34970B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061" y="1272524"/>
            <a:ext cx="8307387" cy="99377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CPAs will need to transition from being ‘keepers of the finances’ to becoming proactive contributors to the real-time evaluation of a broader understanding of performance (CPA Canada Foresight Phase I 2019)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5B513-4F20-4E28-BF93-14ADCA059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54" y="2638807"/>
            <a:ext cx="4169046" cy="16460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9E4447-4F57-4995-A778-FE319E8BB2B9}"/>
              </a:ext>
            </a:extLst>
          </p:cNvPr>
          <p:cNvSpPr txBox="1">
            <a:spLocks/>
          </p:cNvSpPr>
          <p:nvPr/>
        </p:nvSpPr>
        <p:spPr>
          <a:xfrm>
            <a:off x="4618104" y="2258615"/>
            <a:ext cx="4363448" cy="2497733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lnSpc>
                <a:spcPct val="120000"/>
              </a:lnSpc>
              <a:spcBef>
                <a:spcPts val="750"/>
              </a:spcBef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Culture: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 Potential values dissonance and need to focus on strategy and collaboration to excel in digital economy</a:t>
            </a:r>
          </a:p>
          <a:p>
            <a:pPr marL="171450" indent="-171450" defTabSz="685800">
              <a:lnSpc>
                <a:spcPct val="120000"/>
              </a:lnSpc>
              <a:spcBef>
                <a:spcPts val="750"/>
              </a:spcBef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Competition: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 potential competition is seen as changing hiring practices and standards development</a:t>
            </a:r>
          </a:p>
          <a:p>
            <a:pPr marL="171450" indent="-171450" defTabSz="685800">
              <a:lnSpc>
                <a:spcPct val="120000"/>
              </a:lnSpc>
              <a:spcBef>
                <a:spcPts val="750"/>
              </a:spcBef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Competencies: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 Increasing complexity in skill-sets may cause candidates to pursue more direct path to meaningful employment</a:t>
            </a:r>
          </a:p>
          <a:p>
            <a:pPr marL="171450" indent="-171450" defTabSz="685800">
              <a:lnSpc>
                <a:spcPct val="120000"/>
              </a:lnSpc>
              <a:spcBef>
                <a:spcPts val="750"/>
              </a:spcBef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Trends: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changes in legislation and regulatory frameworks may make current acceptable practices unacceptable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1B42-2C8E-4743-B297-078306039CAA}"/>
              </a:ext>
            </a:extLst>
          </p:cNvPr>
          <p:cNvSpPr/>
          <p:nvPr/>
        </p:nvSpPr>
        <p:spPr bwMode="auto">
          <a:xfrm>
            <a:off x="345782" y="2266299"/>
            <a:ext cx="4280006" cy="2196519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0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C521-006A-4A93-A066-724246D5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Value Chain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4D840-E0C5-4B6D-9593-1EAE2B6D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84" y="575178"/>
            <a:ext cx="7266432" cy="39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1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CDE2-C1D2-446A-BD43-831AC382FC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384"/>
            <a:ext cx="7886700" cy="99377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682625" algn="l" defTabSz="914400"/>
            <a:r>
              <a:rPr lang="en-US" sz="2800" b="1" dirty="0">
                <a:solidFill>
                  <a:srgbClr val="006FBA"/>
                </a:solidFill>
                <a:latin typeface="+mn-lt"/>
              </a:rPr>
              <a:t>Data Gathering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9E4447-4F57-4995-A778-FE319E8BB2B9}"/>
              </a:ext>
            </a:extLst>
          </p:cNvPr>
          <p:cNvSpPr txBox="1">
            <a:spLocks/>
          </p:cNvSpPr>
          <p:nvPr/>
        </p:nvSpPr>
        <p:spPr>
          <a:xfrm>
            <a:off x="3728233" y="1075159"/>
            <a:ext cx="4851331" cy="37059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Fit-For-Purpose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Data feeds analysis to generate insights for decisions or disclosures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How precise does the data have to be useful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Can the origin of the data be determined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Potential Role of a Professional Accountant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Leverage social license to confirm key controls in process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Test datasets to ensure fit-for-purpose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Ensure appropriate disclosures made to frame data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7A93D-E75E-48B7-9FEE-88B6C4012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17" y="926593"/>
            <a:ext cx="2220686" cy="361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5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CDE2-C1D2-446A-BD43-831AC382FC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384"/>
            <a:ext cx="7886700" cy="99377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682625" algn="l" defTabSz="914400"/>
            <a:r>
              <a:rPr lang="en-US" sz="2800" b="1" dirty="0">
                <a:solidFill>
                  <a:srgbClr val="006FBA"/>
                </a:solidFill>
                <a:latin typeface="+mn-lt"/>
              </a:rPr>
              <a:t>Data Sharing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9E4447-4F57-4995-A778-FE319E8BB2B9}"/>
              </a:ext>
            </a:extLst>
          </p:cNvPr>
          <p:cNvSpPr txBox="1">
            <a:spLocks/>
          </p:cNvSpPr>
          <p:nvPr/>
        </p:nvSpPr>
        <p:spPr>
          <a:xfrm>
            <a:off x="-707372" y="1562838"/>
            <a:ext cx="4851331" cy="32182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03136-813F-4504-BF4B-7DFF01026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17" y="854787"/>
            <a:ext cx="2218349" cy="363187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4F016D-4A0F-4810-9479-1D64C75879E2}"/>
              </a:ext>
            </a:extLst>
          </p:cNvPr>
          <p:cNvSpPr txBox="1">
            <a:spLocks/>
          </p:cNvSpPr>
          <p:nvPr/>
        </p:nvSpPr>
        <p:spPr>
          <a:xfrm>
            <a:off x="3728233" y="1075159"/>
            <a:ext cx="4851331" cy="37059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Stewards of Data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Protect the data of the organization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Data usage aligns to legal and ethical frameworks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Can the data’s lineage be certified for internal/external use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Potential Role of a Professional Accountant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Controllership to include data, not only financial elements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Maximize the value of data through prudent stewardship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Categorize the data and certify its origins (provenance)</a:t>
            </a:r>
          </a:p>
          <a:p>
            <a:pPr marL="0" indent="0">
              <a:buNone/>
            </a:pP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CDE2-C1D2-446A-BD43-831AC382FC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384"/>
            <a:ext cx="7886700" cy="99377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682625" algn="l" defTabSz="914400"/>
            <a:r>
              <a:rPr lang="en-US" sz="2800" b="1" dirty="0">
                <a:solidFill>
                  <a:srgbClr val="006FBA"/>
                </a:solidFill>
                <a:latin typeface="+mn-lt"/>
              </a:rPr>
              <a:t>Data Analysis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9E4447-4F57-4995-A778-FE319E8BB2B9}"/>
              </a:ext>
            </a:extLst>
          </p:cNvPr>
          <p:cNvSpPr txBox="1">
            <a:spLocks/>
          </p:cNvSpPr>
          <p:nvPr/>
        </p:nvSpPr>
        <p:spPr>
          <a:xfrm>
            <a:off x="-707372" y="1562838"/>
            <a:ext cx="4851331" cy="32182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4F016D-4A0F-4810-9479-1D64C75879E2}"/>
              </a:ext>
            </a:extLst>
          </p:cNvPr>
          <p:cNvSpPr txBox="1">
            <a:spLocks/>
          </p:cNvSpPr>
          <p:nvPr/>
        </p:nvSpPr>
        <p:spPr>
          <a:xfrm>
            <a:off x="3728233" y="1075159"/>
            <a:ext cx="4851331" cy="370592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Data landscape is increasing in complexity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What business problems can be solved through modeling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What data/assumptions are required to support decision-making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Can insights be sold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Potential Role of a Professional Accountant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Ensure that models are and remain strategically aligned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Leverage integrator role to ensure multi-faceted solutions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Ensure key controls/assumptions in models are documented</a:t>
            </a:r>
          </a:p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21801-83AD-4F52-91DB-5F241C7F3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95" y="864047"/>
            <a:ext cx="2259374" cy="37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3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CDE2-C1D2-446A-BD43-831AC382FC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384"/>
            <a:ext cx="7886700" cy="99377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682625" algn="l" defTabSz="914400"/>
            <a:r>
              <a:rPr lang="en-US" sz="2800" b="1" dirty="0">
                <a:solidFill>
                  <a:srgbClr val="006FBA"/>
                </a:solidFill>
                <a:latin typeface="+mn-lt"/>
              </a:rPr>
              <a:t>Communications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9E4447-4F57-4995-A778-FE319E8BB2B9}"/>
              </a:ext>
            </a:extLst>
          </p:cNvPr>
          <p:cNvSpPr txBox="1">
            <a:spLocks/>
          </p:cNvSpPr>
          <p:nvPr/>
        </p:nvSpPr>
        <p:spPr>
          <a:xfrm>
            <a:off x="-707372" y="1562838"/>
            <a:ext cx="4851331" cy="32182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4F016D-4A0F-4810-9479-1D64C75879E2}"/>
              </a:ext>
            </a:extLst>
          </p:cNvPr>
          <p:cNvSpPr txBox="1">
            <a:spLocks/>
          </p:cNvSpPr>
          <p:nvPr/>
        </p:nvSpPr>
        <p:spPr>
          <a:xfrm>
            <a:off x="3728233" y="1075159"/>
            <a:ext cx="4851331" cy="37059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Understanding measurement of intangibles will be key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Evidence-based decision-making involves humans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Complicated versus Complex problems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Trust is essential to relevance and effective communications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Potential Role of a Professional Accountant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Strategic advisor role is earned and not granted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Contextualize multi-faceted models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Leverage social license to fairly report to society the value of data and insights</a:t>
            </a:r>
          </a:p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54BCA-AC61-4760-8C13-18B61A5A8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93" y="846559"/>
            <a:ext cx="2201847" cy="36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0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CDE2-C1D2-446A-BD43-831AC382FC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384"/>
            <a:ext cx="7886700" cy="99377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682625" algn="l" defTabSz="914400"/>
            <a:r>
              <a:rPr lang="en-US" sz="2800" b="1" dirty="0">
                <a:solidFill>
                  <a:srgbClr val="006FBA"/>
                </a:solidFill>
                <a:latin typeface="+mn-lt"/>
              </a:rPr>
              <a:t>Lessons Learned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9E4447-4F57-4995-A778-FE319E8BB2B9}"/>
              </a:ext>
            </a:extLst>
          </p:cNvPr>
          <p:cNvSpPr txBox="1">
            <a:spLocks/>
          </p:cNvSpPr>
          <p:nvPr/>
        </p:nvSpPr>
        <p:spPr>
          <a:xfrm>
            <a:off x="-707372" y="1562838"/>
            <a:ext cx="4851331" cy="32182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4F016D-4A0F-4810-9479-1D64C75879E2}"/>
              </a:ext>
            </a:extLst>
          </p:cNvPr>
          <p:cNvSpPr txBox="1">
            <a:spLocks/>
          </p:cNvSpPr>
          <p:nvPr/>
        </p:nvSpPr>
        <p:spPr>
          <a:xfrm>
            <a:off x="692865" y="1075159"/>
            <a:ext cx="7886699" cy="37059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chemeClr val="bg2">
                    <a:lumMod val="50000"/>
                  </a:schemeClr>
                </a:solidFill>
              </a:rPr>
              <a:t>Business Problems should be identified as a strategic issue</a:t>
            </a:r>
          </a:p>
          <a:p>
            <a:r>
              <a:rPr lang="en-US" sz="1700" dirty="0">
                <a:solidFill>
                  <a:schemeClr val="bg2">
                    <a:lumMod val="50000"/>
                  </a:schemeClr>
                </a:solidFill>
              </a:rPr>
              <a:t>Data Required to solve the problem may not exist or be fit-for-purpose</a:t>
            </a:r>
          </a:p>
          <a:p>
            <a:r>
              <a:rPr lang="en-US" sz="1700" dirty="0">
                <a:solidFill>
                  <a:schemeClr val="bg2">
                    <a:lumMod val="50000"/>
                  </a:schemeClr>
                </a:solidFill>
              </a:rPr>
              <a:t>Assumptions are made to align datasets to the business problem</a:t>
            </a:r>
          </a:p>
          <a:p>
            <a:r>
              <a:rPr lang="en-US" sz="1700" dirty="0">
                <a:solidFill>
                  <a:schemeClr val="bg2">
                    <a:lumMod val="50000"/>
                  </a:schemeClr>
                </a:solidFill>
              </a:rPr>
              <a:t>Insights may not align with decision-maker expectations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Tendency to game models to align with decision-maker expectations</a:t>
            </a:r>
          </a:p>
          <a:p>
            <a:r>
              <a:rPr lang="en-US" sz="1700" dirty="0">
                <a:solidFill>
                  <a:schemeClr val="bg2">
                    <a:lumMod val="50000"/>
                  </a:schemeClr>
                </a:solidFill>
              </a:rPr>
              <a:t>Trust is essential to effective use of insights in decision-making and in data gathering and data sharing</a:t>
            </a:r>
          </a:p>
          <a:p>
            <a:r>
              <a:rPr lang="en-US" sz="1700" dirty="0">
                <a:solidFill>
                  <a:schemeClr val="bg2">
                    <a:lumMod val="50000"/>
                  </a:schemeClr>
                </a:solidFill>
              </a:rPr>
              <a:t>Implicit assumption that the infrastructure will support the complexity of the decision-making process</a:t>
            </a:r>
          </a:p>
          <a:p>
            <a:endParaRPr lang="en-US" sz="17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18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6FBA"/>
      </a:accent1>
      <a:accent2>
        <a:srgbClr val="007397"/>
      </a:accent2>
      <a:accent3>
        <a:srgbClr val="009A49"/>
      </a:accent3>
      <a:accent4>
        <a:srgbClr val="43B02A"/>
      </a:accent4>
      <a:accent5>
        <a:srgbClr val="68C8C6"/>
      </a:accent5>
      <a:accent6>
        <a:srgbClr val="168EA6"/>
      </a:accent6>
      <a:hlink>
        <a:srgbClr val="FFFFFF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noFill/>
          <a:round/>
          <a:headEnd/>
          <a:tailEnd/>
        </a:ln>
      </a:spPr>
      <a:bodyPr vert="horz" wrap="none" lIns="91440" tIns="45720" rIns="91440" bIns="45720" numCol="1" rtlCol="0" anchor="ctr" anchorCtr="1" compatLnSpc="1">
        <a:prstTxWarp prst="textNoShape">
          <a:avLst/>
        </a:prstTxWarp>
      </a:bodyPr>
      <a:lstStyle>
        <a:defPPr algn="ctr">
          <a:defRPr sz="12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558</Words>
  <Application>Microsoft Office PowerPoint</Application>
  <PresentationFormat>On-screen Show (16:9)</PresentationFormat>
  <Paragraphs>88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</vt:lpstr>
      <vt:lpstr>Times New Roman</vt:lpstr>
      <vt:lpstr>Office Theme</vt:lpstr>
      <vt:lpstr>PowerPoint Presentation</vt:lpstr>
      <vt:lpstr>Professional Accountants in the Information Age</vt:lpstr>
      <vt:lpstr>The Environment</vt:lpstr>
      <vt:lpstr>Data Management Value Chain </vt:lpstr>
      <vt:lpstr>Data Gathering</vt:lpstr>
      <vt:lpstr>Data Sharing</vt:lpstr>
      <vt:lpstr>Data Analysis </vt:lpstr>
      <vt:lpstr>Communications </vt:lpstr>
      <vt:lpstr>Lessons Learned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2020-10-27T15:17:25Z</dcterms:created>
  <dcterms:modified xsi:type="dcterms:W3CDTF">2020-11-19T18:19:26Z</dcterms:modified>
</cp:coreProperties>
</file>